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797675" cy="9926638"/>
  <p:embeddedFontLst>
    <p:embeddedFont>
      <p:font typeface="Comic Sans MS" panose="030F0702030302020204" pitchFamily="66"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pHxZZGcJqe2YAmTNRy0b0lOK1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F7B338-D7BA-43B5-9704-3A6FC78046BB}">
  <a:tblStyle styleId="{8AF7B338-D7BA-43B5-9704-3A6FC78046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4F4"/>
          </a:solidFill>
        </a:fill>
      </a:tcStyle>
    </a:wholeTbl>
    <a:band1H>
      <a:tcTxStyle/>
      <a:tcStyle>
        <a:tcBdr/>
        <a:fill>
          <a:solidFill>
            <a:srgbClr val="DEE8E8"/>
          </a:solidFill>
        </a:fill>
      </a:tcStyle>
    </a:band1H>
    <a:band2H>
      <a:tcTxStyle/>
      <a:tcStyle>
        <a:tcBdr/>
      </a:tcStyle>
    </a:band2H>
    <a:band1V>
      <a:tcTxStyle/>
      <a:tcStyle>
        <a:tcBdr/>
        <a:fill>
          <a:solidFill>
            <a:srgbClr val="DEE8E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157" name="Google Shape;157;p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6"/>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6"/>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2" name="Google Shape;22;p2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5" name="Google Shape;25;p26"/>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26" name="Google Shape;26;p26"/>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35"/>
          <p:cNvSpPr/>
          <p:nvPr/>
        </p:nvSpPr>
        <p:spPr>
          <a:xfrm>
            <a:off x="0" y="4953000"/>
            <a:ext cx="9141619" cy="19050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5"/>
          <p:cNvSpPr/>
          <p:nvPr/>
        </p:nvSpPr>
        <p:spPr>
          <a:xfrm>
            <a:off x="12" y="4915076"/>
            <a:ext cx="9141619"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5"/>
          <p:cNvSpPr txBox="1">
            <a:spLocks noGrp="1"/>
          </p:cNvSpPr>
          <p:nvPr>
            <p:ph type="title"/>
          </p:nvPr>
        </p:nvSpPr>
        <p:spPr>
          <a:xfrm>
            <a:off x="822960" y="5074920"/>
            <a:ext cx="758523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5"/>
          <p:cNvSpPr>
            <a:spLocks noGrp="1"/>
          </p:cNvSpPr>
          <p:nvPr>
            <p:ph type="pic" idx="2"/>
          </p:nvPr>
        </p:nvSpPr>
        <p:spPr>
          <a:xfrm>
            <a:off x="12" y="0"/>
            <a:ext cx="9143989" cy="4915076"/>
          </a:xfrm>
          <a:prstGeom prst="rect">
            <a:avLst/>
          </a:prstGeom>
          <a:solidFill>
            <a:srgbClr val="CCCCC2"/>
          </a:solidFill>
          <a:ln>
            <a:noFill/>
          </a:ln>
        </p:spPr>
      </p:sp>
      <p:sp>
        <p:nvSpPr>
          <p:cNvPr id="87" name="Google Shape;87;p35"/>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3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3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6"/>
          <p:cNvSpPr txBox="1">
            <a:spLocks noGrp="1"/>
          </p:cNvSpPr>
          <p:nvPr>
            <p:ph type="body" idx="1"/>
          </p:nvPr>
        </p:nvSpPr>
        <p:spPr>
          <a:xfrm rot="5400000">
            <a:off x="2583179"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3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37"/>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7"/>
          <p:cNvSpPr/>
          <p:nvPr/>
        </p:nvSpPr>
        <p:spPr>
          <a:xfrm>
            <a:off x="12" y="6334316"/>
            <a:ext cx="9143989"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7"/>
          <p:cNvSpPr txBox="1">
            <a:spLocks noGrp="1"/>
          </p:cNvSpPr>
          <p:nvPr>
            <p:ph type="title"/>
          </p:nvPr>
        </p:nvSpPr>
        <p:spPr>
          <a:xfrm rot="5400000">
            <a:off x="4649564" y="2306414"/>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649064" y="391889"/>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2" name="Google Shape;102;p3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Clr>
                <a:srgbClr val="3F3F3F"/>
              </a:buClr>
              <a:buSzPts val="1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640"/>
              </a:spcBef>
              <a:spcAft>
                <a:spcPts val="0"/>
              </a:spcAft>
              <a:buSzPts val="3200"/>
              <a:buChar char="•"/>
              <a:defRPr/>
            </a:lvl1pPr>
            <a:lvl2pPr marL="914400" lvl="1" indent="-406400" algn="l">
              <a:lnSpc>
                <a:spcPct val="90000"/>
              </a:lnSpc>
              <a:spcBef>
                <a:spcPts val="560"/>
              </a:spcBef>
              <a:spcAft>
                <a:spcPts val="0"/>
              </a:spcAft>
              <a:buSzPts val="2800"/>
              <a:buChar char="–"/>
              <a:defRPr/>
            </a:lvl2pPr>
            <a:lvl3pPr marL="1371600" lvl="2" indent="-381000" algn="l">
              <a:lnSpc>
                <a:spcPct val="90000"/>
              </a:lnSpc>
              <a:spcBef>
                <a:spcPts val="480"/>
              </a:spcBef>
              <a:spcAft>
                <a:spcPts val="0"/>
              </a:spcAft>
              <a:buSzPts val="2400"/>
              <a:buChar char="•"/>
              <a:defRPr/>
            </a:lvl3pPr>
            <a:lvl4pPr marL="1828800" lvl="3" indent="-355600" algn="l">
              <a:lnSpc>
                <a:spcPct val="90000"/>
              </a:lnSpc>
              <a:spcBef>
                <a:spcPts val="400"/>
              </a:spcBef>
              <a:spcAft>
                <a:spcPts val="0"/>
              </a:spcAft>
              <a:buSzPts val="2000"/>
              <a:buChar char="–"/>
              <a:defRPr/>
            </a:lvl4pPr>
            <a:lvl5pPr marL="2286000" lvl="4" indent="-355600" algn="l">
              <a:lnSpc>
                <a:spcPct val="90000"/>
              </a:lnSpc>
              <a:spcBef>
                <a:spcPts val="400"/>
              </a:spcBef>
              <a:spcAft>
                <a:spcPts val="0"/>
              </a:spcAft>
              <a:buSzPts val="2000"/>
              <a:buChar char="»"/>
              <a:defRPr/>
            </a:lvl5pPr>
            <a:lvl6pPr marL="2743200" lvl="5" indent="-355600" algn="l">
              <a:lnSpc>
                <a:spcPct val="90000"/>
              </a:lnSpc>
              <a:spcBef>
                <a:spcPts val="400"/>
              </a:spcBef>
              <a:spcAft>
                <a:spcPts val="0"/>
              </a:spcAft>
              <a:buSzPts val="2000"/>
              <a:buChar char="•"/>
              <a:defRPr/>
            </a:lvl6pPr>
            <a:lvl7pPr marL="3200400" lvl="6" indent="-355600" algn="l">
              <a:lnSpc>
                <a:spcPct val="90000"/>
              </a:lnSpc>
              <a:spcBef>
                <a:spcPts val="400"/>
              </a:spcBef>
              <a:spcAft>
                <a:spcPts val="0"/>
              </a:spcAft>
              <a:buSzPts val="2000"/>
              <a:buChar char="•"/>
              <a:defRPr/>
            </a:lvl7pPr>
            <a:lvl8pPr marL="3657600" lvl="7" indent="-355600" algn="l">
              <a:lnSpc>
                <a:spcPct val="90000"/>
              </a:lnSpc>
              <a:spcBef>
                <a:spcPts val="400"/>
              </a:spcBef>
              <a:spcAft>
                <a:spcPts val="0"/>
              </a:spcAft>
              <a:buSzPts val="2000"/>
              <a:buChar char="•"/>
              <a:defRPr/>
            </a:lvl8pPr>
            <a:lvl9pPr marL="4114800" lvl="8" indent="-355600" algn="l">
              <a:lnSpc>
                <a:spcPct val="90000"/>
              </a:lnSpc>
              <a:spcBef>
                <a:spcPts val="400"/>
              </a:spcBef>
              <a:spcAft>
                <a:spcPts val="0"/>
              </a:spcAft>
              <a:buSzPts val="2000"/>
              <a:buChar char="•"/>
              <a:defRPr/>
            </a:lvl9pPr>
          </a:lstStyle>
          <a:p>
            <a:endParaRPr/>
          </a:p>
        </p:txBody>
      </p:sp>
      <p:sp>
        <p:nvSpPr>
          <p:cNvPr id="36" name="Google Shape;36;p2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29"/>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9"/>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1" name="Google Shape;41;p2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4" name="Google Shape;44;p29"/>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45" name="Google Shape;45;p29"/>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30"/>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3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1"/>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31"/>
          <p:cNvSpPr txBox="1">
            <a:spLocks noGrp="1"/>
          </p:cNvSpPr>
          <p:nvPr>
            <p:ph type="body" idx="2"/>
          </p:nvPr>
        </p:nvSpPr>
        <p:spPr>
          <a:xfrm>
            <a:off x="82296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31"/>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31"/>
          <p:cNvSpPr txBox="1">
            <a:spLocks noGrp="1"/>
          </p:cNvSpPr>
          <p:nvPr>
            <p:ph type="body" idx="4"/>
          </p:nvPr>
        </p:nvSpPr>
        <p:spPr>
          <a:xfrm>
            <a:off x="466344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3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7"/>
        <p:cNvGrpSpPr/>
        <p:nvPr/>
      </p:nvGrpSpPr>
      <p:grpSpPr>
        <a:xfrm>
          <a:off x="0" y="0"/>
          <a:ext cx="0" cy="0"/>
          <a:chOff x="0" y="0"/>
          <a:chExt cx="0" cy="0"/>
        </a:xfrm>
      </p:grpSpPr>
      <p:sp>
        <p:nvSpPr>
          <p:cNvPr id="68" name="Google Shape;68;p33"/>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3"/>
          <p:cNvSpPr/>
          <p:nvPr/>
        </p:nvSpPr>
        <p:spPr>
          <a:xfrm>
            <a:off x="12" y="6334316"/>
            <a:ext cx="9141619"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Google Shape;74;p34"/>
          <p:cNvSpPr/>
          <p:nvPr/>
        </p:nvSpPr>
        <p:spPr>
          <a:xfrm>
            <a:off x="13" y="0"/>
            <a:ext cx="3038093" cy="68580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4"/>
          <p:cNvSpPr/>
          <p:nvPr/>
        </p:nvSpPr>
        <p:spPr>
          <a:xfrm>
            <a:off x="3030053" y="0"/>
            <a:ext cx="48006"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4"/>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4"/>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4"/>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34"/>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chemeClr val="dk2"/>
                </a:solidFill>
                <a:latin typeface="Calibri"/>
                <a:ea typeface="Calibri"/>
                <a:cs typeface="Calibri"/>
                <a:sym typeface="Calibri"/>
              </a:defRPr>
            </a:lvl1pPr>
            <a:lvl2pPr marL="0" marR="0" lvl="1" indent="0" algn="r">
              <a:spcBef>
                <a:spcPts val="0"/>
              </a:spcBef>
              <a:buNone/>
              <a:defRPr sz="1050" b="0" i="0" u="none" strike="noStrike" cap="none">
                <a:solidFill>
                  <a:schemeClr val="dk2"/>
                </a:solidFill>
                <a:latin typeface="Calibri"/>
                <a:ea typeface="Calibri"/>
                <a:cs typeface="Calibri"/>
                <a:sym typeface="Calibri"/>
              </a:defRPr>
            </a:lvl2pPr>
            <a:lvl3pPr marL="0" marR="0" lvl="2" indent="0" algn="r">
              <a:spcBef>
                <a:spcPts val="0"/>
              </a:spcBef>
              <a:buNone/>
              <a:defRPr sz="1050" b="0" i="0" u="none" strike="noStrike" cap="none">
                <a:solidFill>
                  <a:schemeClr val="dk2"/>
                </a:solidFill>
                <a:latin typeface="Calibri"/>
                <a:ea typeface="Calibri"/>
                <a:cs typeface="Calibri"/>
                <a:sym typeface="Calibri"/>
              </a:defRPr>
            </a:lvl3pPr>
            <a:lvl4pPr marL="0" marR="0" lvl="3" indent="0" algn="r">
              <a:spcBef>
                <a:spcPts val="0"/>
              </a:spcBef>
              <a:buNone/>
              <a:defRPr sz="1050" b="0" i="0" u="none" strike="noStrike" cap="none">
                <a:solidFill>
                  <a:schemeClr val="dk2"/>
                </a:solidFill>
                <a:latin typeface="Calibri"/>
                <a:ea typeface="Calibri"/>
                <a:cs typeface="Calibri"/>
                <a:sym typeface="Calibri"/>
              </a:defRPr>
            </a:lvl4pPr>
            <a:lvl5pPr marL="0" marR="0" lvl="4" indent="0" algn="r">
              <a:spcBef>
                <a:spcPts val="0"/>
              </a:spcBef>
              <a:buNone/>
              <a:defRPr sz="1050" b="0" i="0" u="none" strike="noStrike" cap="none">
                <a:solidFill>
                  <a:schemeClr val="dk2"/>
                </a:solidFill>
                <a:latin typeface="Calibri"/>
                <a:ea typeface="Calibri"/>
                <a:cs typeface="Calibri"/>
                <a:sym typeface="Calibri"/>
              </a:defRPr>
            </a:lvl5pPr>
            <a:lvl6pPr marL="0" marR="0" lvl="5" indent="0" algn="r">
              <a:spcBef>
                <a:spcPts val="0"/>
              </a:spcBef>
              <a:buNone/>
              <a:defRPr sz="1050" b="0" i="0" u="none" strike="noStrike" cap="none">
                <a:solidFill>
                  <a:schemeClr val="dk2"/>
                </a:solidFill>
                <a:latin typeface="Calibri"/>
                <a:ea typeface="Calibri"/>
                <a:cs typeface="Calibri"/>
                <a:sym typeface="Calibri"/>
              </a:defRPr>
            </a:lvl6pPr>
            <a:lvl7pPr marL="0" marR="0" lvl="6" indent="0" algn="r">
              <a:spcBef>
                <a:spcPts val="0"/>
              </a:spcBef>
              <a:buNone/>
              <a:defRPr sz="1050" b="0" i="0" u="none" strike="noStrike" cap="none">
                <a:solidFill>
                  <a:schemeClr val="dk2"/>
                </a:solidFill>
                <a:latin typeface="Calibri"/>
                <a:ea typeface="Calibri"/>
                <a:cs typeface="Calibri"/>
                <a:sym typeface="Calibri"/>
              </a:defRPr>
            </a:lvl7pPr>
            <a:lvl8pPr marL="0" marR="0" lvl="7" indent="0" algn="r">
              <a:spcBef>
                <a:spcPts val="0"/>
              </a:spcBef>
              <a:buNone/>
              <a:defRPr sz="1050" b="0" i="0" u="none" strike="noStrike" cap="none">
                <a:solidFill>
                  <a:schemeClr val="dk2"/>
                </a:solidFill>
                <a:latin typeface="Calibri"/>
                <a:ea typeface="Calibri"/>
                <a:cs typeface="Calibri"/>
                <a:sym typeface="Calibri"/>
              </a:defRPr>
            </a:lvl8pPr>
            <a:lvl9pPr marL="0" marR="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5"/>
          <p:cNvSpPr/>
          <p:nvPr/>
        </p:nvSpPr>
        <p:spPr>
          <a:xfrm>
            <a:off x="0" y="6400800"/>
            <a:ext cx="9144001" cy="457200"/>
          </a:xfrm>
          <a:prstGeom prst="rect">
            <a:avLst/>
          </a:prstGeom>
          <a:solidFill>
            <a:srgbClr val="828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5"/>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7" name="Google Shape;17;p25"/>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bunscoilbb.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irishforparents.ie/" TargetMode="External"/><Relationship Id="rId3" Type="http://schemas.openxmlformats.org/officeDocument/2006/relationships/image" Target="../media/image2.png"/><Relationship Id="rId7" Type="http://schemas.openxmlformats.org/officeDocument/2006/relationships/hyperlink" Target="https://foghlaim.tg4.i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http://www.tearma.ie/" TargetMode="External"/><Relationship Id="rId4" Type="http://schemas.openxmlformats.org/officeDocument/2006/relationships/hyperlink" Target="http://www.abair.ie/" TargetMode="Externa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684213" y="1412875"/>
            <a:ext cx="7772400" cy="147002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00000"/>
              <a:buFont typeface="Comic Sans MS"/>
              <a:buNone/>
            </a:pPr>
            <a:r>
              <a:rPr lang="en-GB" sz="5400">
                <a:latin typeface="Comic Sans MS"/>
                <a:ea typeface="Comic Sans MS"/>
                <a:cs typeface="Comic Sans MS"/>
                <a:sym typeface="Comic Sans MS"/>
              </a:rPr>
              <a:t>Fáilte go Naíscoil agus</a:t>
            </a:r>
            <a:br>
              <a:rPr lang="en-GB" sz="5400">
                <a:latin typeface="Comic Sans MS"/>
                <a:ea typeface="Comic Sans MS"/>
                <a:cs typeface="Comic Sans MS"/>
                <a:sym typeface="Comic Sans MS"/>
              </a:rPr>
            </a:br>
            <a:r>
              <a:rPr lang="en-GB" sz="5400">
                <a:latin typeface="Comic Sans MS"/>
                <a:ea typeface="Comic Sans MS"/>
                <a:cs typeface="Comic Sans MS"/>
                <a:sym typeface="Comic Sans MS"/>
              </a:rPr>
              <a:t>Bunscoil Bheanna Boirche</a:t>
            </a:r>
            <a:br>
              <a:rPr lang="en-GB" sz="4000">
                <a:latin typeface="Comic Sans MS"/>
                <a:ea typeface="Comic Sans MS"/>
                <a:cs typeface="Comic Sans MS"/>
                <a:sym typeface="Comic Sans MS"/>
              </a:rPr>
            </a:br>
            <a:br>
              <a:rPr lang="en-GB" sz="5400">
                <a:latin typeface="Comic Sans MS"/>
                <a:ea typeface="Comic Sans MS"/>
                <a:cs typeface="Comic Sans MS"/>
                <a:sym typeface="Comic Sans MS"/>
              </a:rPr>
            </a:br>
            <a:endParaRPr sz="5400">
              <a:latin typeface="Comic Sans MS"/>
              <a:ea typeface="Comic Sans MS"/>
              <a:cs typeface="Comic Sans MS"/>
              <a:sym typeface="Comic Sans MS"/>
            </a:endParaRPr>
          </a:p>
        </p:txBody>
      </p:sp>
      <p:sp>
        <p:nvSpPr>
          <p:cNvPr id="110" name="Google Shape;110;p1"/>
          <p:cNvSpPr txBox="1">
            <a:spLocks noGrp="1"/>
          </p:cNvSpPr>
          <p:nvPr>
            <p:ph type="subTitle" idx="1"/>
          </p:nvPr>
        </p:nvSpPr>
        <p:spPr>
          <a:xfrm>
            <a:off x="1476375" y="4797425"/>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GB" dirty="0">
                <a:solidFill>
                  <a:srgbClr val="898989"/>
                </a:solidFill>
                <a:latin typeface="Comic Sans MS"/>
                <a:ea typeface="Comic Sans MS"/>
                <a:cs typeface="Comic Sans MS"/>
                <a:sym typeface="Comic Sans MS"/>
              </a:rPr>
              <a:t> CRUINNIÚ CURACLAIM</a:t>
            </a:r>
            <a:endParaRPr dirty="0">
              <a:solidFill>
                <a:srgbClr val="898989"/>
              </a:solidFill>
              <a:latin typeface="Comic Sans MS"/>
              <a:ea typeface="Comic Sans MS"/>
              <a:cs typeface="Comic Sans MS"/>
              <a:sym typeface="Comic Sans MS"/>
            </a:endParaRPr>
          </a:p>
          <a:p>
            <a:pPr marL="0" lvl="0" indent="0" algn="ctr" rtl="0">
              <a:lnSpc>
                <a:spcPct val="90000"/>
              </a:lnSpc>
              <a:spcBef>
                <a:spcPts val="1400"/>
              </a:spcBef>
              <a:spcAft>
                <a:spcPts val="0"/>
              </a:spcAft>
              <a:buSzPts val="2400"/>
              <a:buNone/>
            </a:pPr>
            <a:r>
              <a:rPr lang="en-GB" dirty="0">
                <a:solidFill>
                  <a:srgbClr val="898989"/>
                </a:solidFill>
                <a:latin typeface="Comic Sans MS"/>
                <a:ea typeface="Comic Sans MS"/>
                <a:cs typeface="Comic Sans MS"/>
                <a:sym typeface="Comic Sans MS"/>
              </a:rPr>
              <a:t>2025</a:t>
            </a:r>
            <a:endParaRPr dirty="0"/>
          </a:p>
        </p:txBody>
      </p:sp>
      <p:pic>
        <p:nvPicPr>
          <p:cNvPr id="111" name="Google Shape;111;p1"/>
          <p:cNvPicPr preferRelativeResize="0"/>
          <p:nvPr/>
        </p:nvPicPr>
        <p:blipFill rotWithShape="1">
          <a:blip r:embed="rId3">
            <a:alphaModFix/>
          </a:blip>
          <a:srcRect/>
          <a:stretch/>
        </p:blipFill>
        <p:spPr>
          <a:xfrm>
            <a:off x="0" y="1628800"/>
            <a:ext cx="9144000" cy="30605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72" name="Google Shape;172;p1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Uimhearthacht / Numeracy</a:t>
            </a:r>
            <a:endParaRPr/>
          </a:p>
        </p:txBody>
      </p:sp>
      <p:sp>
        <p:nvSpPr>
          <p:cNvPr id="173" name="Google Shape;173;p10"/>
          <p:cNvSpPr txBox="1">
            <a:spLocks noGrp="1"/>
          </p:cNvSpPr>
          <p:nvPr>
            <p:ph type="body" idx="1"/>
          </p:nvPr>
        </p:nvSpPr>
        <p:spPr>
          <a:xfrm>
            <a:off x="179512" y="1825323"/>
            <a:ext cx="7543801" cy="4023360"/>
          </a:xfrm>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90000"/>
              </a:lnSpc>
              <a:spcBef>
                <a:spcPts val="0"/>
              </a:spcBef>
              <a:spcAft>
                <a:spcPts val="0"/>
              </a:spcAft>
              <a:buSzPct val="100000"/>
              <a:buNone/>
            </a:pPr>
            <a:r>
              <a:rPr lang="en-GB" sz="2400" dirty="0"/>
              <a:t>Key stage 1</a:t>
            </a:r>
            <a:endParaRPr dirty="0"/>
          </a:p>
          <a:p>
            <a:pPr marL="91440" lvl="0" indent="-140970" algn="l" rtl="0">
              <a:lnSpc>
                <a:spcPct val="90000"/>
              </a:lnSpc>
              <a:spcBef>
                <a:spcPts val="1400"/>
              </a:spcBef>
              <a:spcAft>
                <a:spcPts val="0"/>
              </a:spcAft>
              <a:buSzPct val="100000"/>
              <a:buChar char=" "/>
            </a:pPr>
            <a:r>
              <a:rPr lang="en-GB" sz="2400" dirty="0"/>
              <a:t>The month of September is spent on basic revision</a:t>
            </a:r>
            <a:endParaRPr dirty="0"/>
          </a:p>
          <a:p>
            <a:pPr marL="91440" lvl="0" indent="-140970" algn="l" rtl="0">
              <a:lnSpc>
                <a:spcPct val="90000"/>
              </a:lnSpc>
              <a:spcBef>
                <a:spcPts val="1400"/>
              </a:spcBef>
              <a:spcAft>
                <a:spcPts val="0"/>
              </a:spcAft>
              <a:buSzPct val="100000"/>
              <a:buChar char=" "/>
            </a:pPr>
            <a:r>
              <a:rPr lang="en-GB" sz="2400" dirty="0"/>
              <a:t>Pupils will be introduced to numbers up to 1,000 </a:t>
            </a:r>
            <a:endParaRPr dirty="0"/>
          </a:p>
          <a:p>
            <a:pPr marL="91440" lvl="0" indent="-140970" algn="l" rtl="0">
              <a:lnSpc>
                <a:spcPct val="90000"/>
              </a:lnSpc>
              <a:spcBef>
                <a:spcPts val="1400"/>
              </a:spcBef>
              <a:spcAft>
                <a:spcPts val="0"/>
              </a:spcAft>
              <a:buSzPct val="100000"/>
              <a:buChar char=" "/>
            </a:pPr>
            <a:r>
              <a:rPr lang="en-GB" sz="2400" dirty="0"/>
              <a:t>adding, subtracting, multiplying and dividing </a:t>
            </a:r>
            <a:endParaRPr dirty="0"/>
          </a:p>
          <a:p>
            <a:pPr marL="91440" lvl="0" indent="-140970" algn="l" rtl="0">
              <a:lnSpc>
                <a:spcPct val="90000"/>
              </a:lnSpc>
              <a:spcBef>
                <a:spcPts val="1400"/>
              </a:spcBef>
              <a:spcAft>
                <a:spcPts val="0"/>
              </a:spcAft>
              <a:buSzPct val="100000"/>
              <a:buChar char=" "/>
            </a:pPr>
            <a:r>
              <a:rPr lang="en-GB" sz="2400" dirty="0"/>
              <a:t>Money – it is helpful to let children handle money at home</a:t>
            </a:r>
            <a:endParaRPr dirty="0"/>
          </a:p>
          <a:p>
            <a:pPr marL="91440" lvl="0" indent="-140970" algn="l" rtl="0">
              <a:lnSpc>
                <a:spcPct val="90000"/>
              </a:lnSpc>
              <a:spcBef>
                <a:spcPts val="1400"/>
              </a:spcBef>
              <a:spcAft>
                <a:spcPts val="0"/>
              </a:spcAft>
              <a:buSzPct val="100000"/>
              <a:buChar char=" "/>
            </a:pPr>
            <a:r>
              <a:rPr lang="en-GB" sz="2400" dirty="0"/>
              <a:t>Shape and space – 2D and 3D shapes</a:t>
            </a:r>
            <a:endParaRPr dirty="0"/>
          </a:p>
          <a:p>
            <a:pPr marL="91440" lvl="0" indent="-140970" algn="l" rtl="0">
              <a:lnSpc>
                <a:spcPct val="90000"/>
              </a:lnSpc>
              <a:spcBef>
                <a:spcPts val="1400"/>
              </a:spcBef>
              <a:spcAft>
                <a:spcPts val="0"/>
              </a:spcAft>
              <a:buSzPct val="100000"/>
              <a:buChar char=" "/>
            </a:pPr>
            <a:r>
              <a:rPr lang="en-GB" sz="2400" dirty="0"/>
              <a:t>Measurement – length, weight, capacity, volume and time</a:t>
            </a:r>
            <a:endParaRPr dirty="0"/>
          </a:p>
          <a:p>
            <a:pPr marL="91440" lvl="0" indent="-140970" algn="l" rtl="0">
              <a:lnSpc>
                <a:spcPct val="90000"/>
              </a:lnSpc>
              <a:spcBef>
                <a:spcPts val="1400"/>
              </a:spcBef>
              <a:spcAft>
                <a:spcPts val="0"/>
              </a:spcAft>
              <a:buSzPct val="100000"/>
              <a:buChar char=" "/>
            </a:pPr>
            <a:r>
              <a:rPr lang="en-GB" sz="2400" dirty="0"/>
              <a:t>Data handling – drawing and interpreting graphs</a:t>
            </a:r>
            <a:endParaRPr dirty="0"/>
          </a:p>
          <a:p>
            <a:pPr marL="91440" lvl="0" indent="-140970" algn="l" rtl="0">
              <a:lnSpc>
                <a:spcPct val="90000"/>
              </a:lnSpc>
              <a:spcBef>
                <a:spcPts val="1400"/>
              </a:spcBef>
              <a:spcAft>
                <a:spcPts val="0"/>
              </a:spcAft>
              <a:buSzPct val="100000"/>
              <a:buChar char=" "/>
            </a:pPr>
            <a:r>
              <a:rPr lang="en-GB" sz="2400" dirty="0"/>
              <a:t>Mental maths – various games / exercises in class</a:t>
            </a:r>
            <a:endParaRPr dirty="0"/>
          </a:p>
          <a:p>
            <a:pPr marL="91440" lvl="0" indent="0" algn="l" rtl="0">
              <a:lnSpc>
                <a:spcPct val="90000"/>
              </a:lnSpc>
              <a:spcBef>
                <a:spcPts val="1400"/>
              </a:spcBef>
              <a:spcAft>
                <a:spcPts val="0"/>
              </a:spcAft>
              <a:buSzPct val="100000"/>
              <a:buNone/>
            </a:pPr>
            <a:endParaRPr sz="2400" dirty="0"/>
          </a:p>
        </p:txBody>
      </p:sp>
      <p:pic>
        <p:nvPicPr>
          <p:cNvPr id="174" name="Google Shape;174;p10"/>
          <p:cNvPicPr preferRelativeResize="0"/>
          <p:nvPr/>
        </p:nvPicPr>
        <p:blipFill rotWithShape="1">
          <a:blip r:embed="rId4">
            <a:alphaModFix/>
          </a:blip>
          <a:srcRect/>
          <a:stretch/>
        </p:blipFill>
        <p:spPr>
          <a:xfrm>
            <a:off x="6094063" y="4797152"/>
            <a:ext cx="2879808" cy="1919872"/>
          </a:xfrm>
          <a:prstGeom prst="rect">
            <a:avLst/>
          </a:prstGeom>
          <a:noFill/>
          <a:ln>
            <a:noFill/>
          </a:ln>
        </p:spPr>
      </p:pic>
      <p:pic>
        <p:nvPicPr>
          <p:cNvPr id="175" name="Google Shape;175;p10" title="IMG_4976.JPG"/>
          <p:cNvPicPr preferRelativeResize="0"/>
          <p:nvPr/>
        </p:nvPicPr>
        <p:blipFill rotWithShape="1">
          <a:blip r:embed="rId5">
            <a:alphaModFix/>
          </a:blip>
          <a:srcRect t="9301" b="21080"/>
          <a:stretch/>
        </p:blipFill>
        <p:spPr>
          <a:xfrm>
            <a:off x="6182619" y="1978250"/>
            <a:ext cx="2791255" cy="145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endParaRPr/>
          </a:p>
        </p:txBody>
      </p:sp>
      <p:sp>
        <p:nvSpPr>
          <p:cNvPr id="181" name="Google Shape;181;p12"/>
          <p:cNvSpPr txBox="1">
            <a:spLocks noGrp="1"/>
          </p:cNvSpPr>
          <p:nvPr>
            <p:ph type="body" idx="1"/>
          </p:nvPr>
        </p:nvSpPr>
        <p:spPr>
          <a:xfrm>
            <a:off x="463463" y="1783357"/>
            <a:ext cx="8229600" cy="4525963"/>
          </a:xfrm>
          <a:prstGeom prst="rect">
            <a:avLst/>
          </a:prstGeom>
          <a:noFill/>
          <a:ln>
            <a:noFill/>
          </a:ln>
        </p:spPr>
        <p:txBody>
          <a:bodyPr spcFirstLastPara="1" wrap="square" lIns="0" tIns="45700" rIns="0" bIns="45700" anchor="t" anchorCtr="0">
            <a:normAutofit lnSpcReduction="10000"/>
          </a:bodyPr>
          <a:lstStyle/>
          <a:p>
            <a:pPr marL="91440" lvl="0" indent="-101600" algn="l" rtl="0">
              <a:lnSpc>
                <a:spcPct val="90000"/>
              </a:lnSpc>
              <a:spcBef>
                <a:spcPts val="0"/>
              </a:spcBef>
              <a:spcAft>
                <a:spcPts val="0"/>
              </a:spcAft>
              <a:buSzPts val="1600"/>
              <a:buChar char=" "/>
            </a:pPr>
            <a:r>
              <a:rPr lang="en-GB" sz="1600" dirty="0">
                <a:latin typeface="Comic Sans MS"/>
                <a:ea typeface="Comic Sans MS"/>
                <a:cs typeface="Comic Sans MS"/>
                <a:sym typeface="Comic Sans MS"/>
              </a:rPr>
              <a:t>A key question parents often ask is ‘how will my child be assessed?’</a:t>
            </a:r>
            <a:endParaRPr dirty="0"/>
          </a:p>
          <a:p>
            <a:pPr marL="91440" lvl="0" indent="-101600" algn="l" rtl="0">
              <a:lnSpc>
                <a:spcPct val="90000"/>
              </a:lnSpc>
              <a:spcBef>
                <a:spcPts val="1400"/>
              </a:spcBef>
              <a:spcAft>
                <a:spcPts val="0"/>
              </a:spcAft>
              <a:buSzPts val="1600"/>
              <a:buChar char=" "/>
            </a:pP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assesses pupils in the same ways pupils are assessed in any other primary school in Northern Ireland – Irish or English medium. </a:t>
            </a:r>
            <a:endParaRPr dirty="0"/>
          </a:p>
          <a:p>
            <a:pPr marL="91440" lvl="0" indent="-101600" algn="l" rtl="0">
              <a:lnSpc>
                <a:spcPct val="90000"/>
              </a:lnSpc>
              <a:spcBef>
                <a:spcPts val="1400"/>
              </a:spcBef>
              <a:spcAft>
                <a:spcPts val="0"/>
              </a:spcAft>
              <a:buSzPts val="1600"/>
              <a:buChar char=" "/>
            </a:pPr>
            <a:r>
              <a:rPr lang="en-GB" sz="1600" dirty="0">
                <a:latin typeface="Comic Sans MS"/>
                <a:ea typeface="Comic Sans MS"/>
                <a:cs typeface="Comic Sans MS"/>
                <a:sym typeface="Comic Sans MS"/>
              </a:rPr>
              <a:t>In accordance with the NI Curriculum, in Years 1 – 7, teachers must assess your child’s learning.  </a:t>
            </a:r>
            <a:endParaRPr dirty="0"/>
          </a:p>
          <a:p>
            <a:pPr marL="91440" lvl="0" indent="-101600" algn="l" rtl="0">
              <a:lnSpc>
                <a:spcPct val="90000"/>
              </a:lnSpc>
              <a:spcBef>
                <a:spcPts val="1400"/>
              </a:spcBef>
              <a:spcAft>
                <a:spcPts val="0"/>
              </a:spcAft>
              <a:buSzPts val="1600"/>
              <a:buChar char=" "/>
            </a:pPr>
            <a:r>
              <a:rPr lang="en-GB" sz="1600" dirty="0">
                <a:latin typeface="Comic Sans MS"/>
                <a:ea typeface="Comic Sans MS"/>
                <a:cs typeface="Comic Sans MS"/>
                <a:sym typeface="Comic Sans MS"/>
              </a:rPr>
              <a:t>In Rang 1 &amp; 2, this predominantly takes the form of ongoing individual classroom observations.  However,  in Rang 1 &amp; 2,  pupils are also assessed on a 6 – weekly basis on their key literacy and numeracy skills/targets,  albeit in a very informal style,  such as structured games and 1:1 activities.</a:t>
            </a:r>
            <a:endParaRPr dirty="0"/>
          </a:p>
          <a:p>
            <a:pPr marL="91440" lvl="0" indent="-101600" algn="l" rtl="0">
              <a:lnSpc>
                <a:spcPct val="90000"/>
              </a:lnSpc>
              <a:spcBef>
                <a:spcPts val="1400"/>
              </a:spcBef>
              <a:spcAft>
                <a:spcPts val="0"/>
              </a:spcAft>
              <a:buSzPts val="1600"/>
              <a:buChar char=" "/>
            </a:pPr>
            <a:r>
              <a:rPr lang="en-GB" sz="1600" dirty="0">
                <a:latin typeface="Comic Sans MS"/>
                <a:ea typeface="Comic Sans MS"/>
                <a:cs typeface="Comic Sans MS"/>
                <a:sym typeface="Comic Sans MS"/>
              </a:rPr>
              <a:t>In Rang 3 - 7, pupils undergo standardised tests in the summer term in English, Irish and Maths, which give a more formal indication of progress.  These scores are then analysed by the teachers, and used to plan the future teaching and learning of our pupils.</a:t>
            </a:r>
            <a:endParaRPr dirty="0"/>
          </a:p>
          <a:p>
            <a:pPr marL="91440" lvl="0" indent="-101600" algn="l" rtl="0">
              <a:lnSpc>
                <a:spcPct val="90000"/>
              </a:lnSpc>
              <a:spcBef>
                <a:spcPts val="1400"/>
              </a:spcBef>
              <a:spcAft>
                <a:spcPts val="0"/>
              </a:spcAft>
              <a:buSzPts val="1600"/>
              <a:buChar char=" "/>
            </a:pPr>
            <a:r>
              <a:rPr lang="en-GB" sz="1600" dirty="0">
                <a:latin typeface="Comic Sans MS"/>
                <a:ea typeface="Comic Sans MS"/>
                <a:cs typeface="Comic Sans MS"/>
                <a:sym typeface="Comic Sans MS"/>
              </a:rPr>
              <a:t>Every year, 1:1 parent-teacher meetings are held to update you on your child’s progress and to suggest areas to help support your child in the home environment.</a:t>
            </a:r>
            <a:endParaRPr dirty="0"/>
          </a:p>
          <a:p>
            <a:pPr marL="91440" lvl="0" indent="-101600" algn="l" rtl="0">
              <a:lnSpc>
                <a:spcPct val="90000"/>
              </a:lnSpc>
              <a:spcBef>
                <a:spcPts val="1400"/>
              </a:spcBef>
              <a:spcAft>
                <a:spcPts val="0"/>
              </a:spcAft>
              <a:buSzPts val="1600"/>
              <a:buChar char=" "/>
            </a:pPr>
            <a:r>
              <a:rPr lang="en-GB" sz="1600" dirty="0">
                <a:latin typeface="Comic Sans MS"/>
                <a:ea typeface="Comic Sans MS"/>
                <a:cs typeface="Comic Sans MS"/>
                <a:sym typeface="Comic Sans MS"/>
              </a:rPr>
              <a:t>At the end of each school year, you will receive a written report from your child’s teacher. This will describe your child’s progress in every aspect of the curriculum.</a:t>
            </a:r>
            <a:endParaRPr dirty="0"/>
          </a:p>
        </p:txBody>
      </p:sp>
      <p:pic>
        <p:nvPicPr>
          <p:cNvPr id="182" name="Google Shape;182;p12"/>
          <p:cNvPicPr preferRelativeResize="0"/>
          <p:nvPr/>
        </p:nvPicPr>
        <p:blipFill rotWithShape="1">
          <a:blip r:embed="rId3">
            <a:alphaModFix/>
          </a:blip>
          <a:srcRect/>
          <a:stretch/>
        </p:blipFill>
        <p:spPr>
          <a:xfrm>
            <a:off x="251618" y="321513"/>
            <a:ext cx="8640763" cy="1451304"/>
          </a:xfrm>
          <a:prstGeom prst="rect">
            <a:avLst/>
          </a:prstGeom>
          <a:noFill/>
          <a:ln>
            <a:noFill/>
          </a:ln>
        </p:spPr>
      </p:pic>
      <p:sp>
        <p:nvSpPr>
          <p:cNvPr id="183" name="Google Shape;183;p12"/>
          <p:cNvSpPr/>
          <p:nvPr/>
        </p:nvSpPr>
        <p:spPr>
          <a:xfrm>
            <a:off x="457200" y="274638"/>
            <a:ext cx="8229600" cy="9223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Measúnú - Assessment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3"/>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89" name="Google Shape;189;p13"/>
          <p:cNvSpPr txBox="1">
            <a:spLocks noGrp="1"/>
          </p:cNvSpPr>
          <p:nvPr>
            <p:ph type="title"/>
          </p:nvPr>
        </p:nvSpPr>
        <p:spPr>
          <a:xfrm>
            <a:off x="457200" y="274638"/>
            <a:ext cx="8229600" cy="92233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omic Sans MS"/>
              <a:buNone/>
            </a:pPr>
            <a:r>
              <a:rPr lang="en-GB">
                <a:latin typeface="Comic Sans MS"/>
                <a:ea typeface="Comic Sans MS"/>
                <a:cs typeface="Comic Sans MS"/>
                <a:sym typeface="Comic Sans MS"/>
              </a:rPr>
              <a:t>Spóirt</a:t>
            </a:r>
            <a:endParaRPr/>
          </a:p>
        </p:txBody>
      </p:sp>
      <p:sp>
        <p:nvSpPr>
          <p:cNvPr id="190" name="Google Shape;190;p13"/>
          <p:cNvSpPr txBox="1">
            <a:spLocks noGrp="1"/>
          </p:cNvSpPr>
          <p:nvPr>
            <p:ph type="body" idx="1"/>
          </p:nvPr>
        </p:nvSpPr>
        <p:spPr>
          <a:xfrm>
            <a:off x="457200" y="1052513"/>
            <a:ext cx="8229600" cy="5329237"/>
          </a:xfrm>
          <a:prstGeom prst="rect">
            <a:avLst/>
          </a:prstGeom>
          <a:noFill/>
          <a:ln>
            <a:noFill/>
          </a:ln>
        </p:spPr>
        <p:txBody>
          <a:bodyPr spcFirstLastPara="1" wrap="square" lIns="0" tIns="45700" rIns="0" bIns="45700" anchor="t" anchorCtr="0">
            <a:normAutofit/>
          </a:bodyPr>
          <a:lstStyle/>
          <a:p>
            <a:pPr marL="0" lvl="0" indent="0" algn="l" rtl="0">
              <a:lnSpc>
                <a:spcPct val="80000"/>
              </a:lnSpc>
              <a:spcBef>
                <a:spcPts val="0"/>
              </a:spcBef>
              <a:spcAft>
                <a:spcPts val="0"/>
              </a:spcAft>
              <a:buSzPts val="1000"/>
              <a:buFont typeface="Arial"/>
              <a:buNone/>
            </a:pPr>
            <a:endParaRPr sz="1000" dirty="0">
              <a:latin typeface="Times New Roman"/>
              <a:ea typeface="Times New Roman"/>
              <a:cs typeface="Times New Roman"/>
              <a:sym typeface="Times New Roman"/>
            </a:endParaRPr>
          </a:p>
          <a:p>
            <a:pPr marL="0" lvl="0" indent="0" algn="just" rtl="0">
              <a:lnSpc>
                <a:spcPct val="80000"/>
              </a:lnSpc>
              <a:spcBef>
                <a:spcPts val="1400"/>
              </a:spcBef>
              <a:spcAft>
                <a:spcPts val="0"/>
              </a:spcAft>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1400"/>
              </a:spcBef>
              <a:spcAft>
                <a:spcPts val="0"/>
              </a:spcAft>
              <a:buSzPts val="1800"/>
              <a:buFont typeface="Arial"/>
              <a:buNone/>
            </a:pPr>
            <a:endParaRPr sz="1800" dirty="0">
              <a:latin typeface="Times New Roman"/>
              <a:ea typeface="Times New Roman"/>
              <a:cs typeface="Times New Roman"/>
              <a:sym typeface="Times New Roman"/>
            </a:endParaRPr>
          </a:p>
          <a:p>
            <a:pPr marL="0" lvl="0" indent="0" algn="just" rtl="0">
              <a:lnSpc>
                <a:spcPct val="80000"/>
              </a:lnSpc>
              <a:spcBef>
                <a:spcPts val="1400"/>
              </a:spcBef>
              <a:spcAft>
                <a:spcPts val="0"/>
              </a:spcAft>
              <a:buSzPts val="1800"/>
              <a:buFont typeface="Arial"/>
              <a:buNone/>
            </a:pPr>
            <a:r>
              <a:rPr lang="en-GB" sz="1800" dirty="0">
                <a:latin typeface="Comic Sans MS"/>
                <a:ea typeface="Comic Sans MS"/>
                <a:cs typeface="Comic Sans MS"/>
                <a:sym typeface="Comic Sans MS"/>
              </a:rPr>
              <a:t>Structured weekly PE lessons are taught, in which teachers follow a movement and athletics scheme which ensures continuity and progression of core skills and competences.</a:t>
            </a:r>
            <a:endParaRPr dirty="0"/>
          </a:p>
          <a:p>
            <a:pPr marL="0" lvl="0" indent="0" algn="just" rtl="0">
              <a:lnSpc>
                <a:spcPct val="80000"/>
              </a:lnSpc>
              <a:spcBef>
                <a:spcPts val="1400"/>
              </a:spcBef>
              <a:spcAft>
                <a:spcPts val="0"/>
              </a:spcAft>
              <a:buSzPts val="1800"/>
              <a:buFont typeface="Arial"/>
              <a:buNone/>
            </a:pPr>
            <a:endParaRPr sz="1800" dirty="0">
              <a:latin typeface="Comic Sans MS"/>
              <a:ea typeface="Comic Sans MS"/>
              <a:cs typeface="Comic Sans MS"/>
              <a:sym typeface="Comic Sans MS"/>
            </a:endParaRPr>
          </a:p>
          <a:p>
            <a:pPr marL="0" lvl="0" indent="0" algn="just" rtl="0">
              <a:lnSpc>
                <a:spcPct val="80000"/>
              </a:lnSpc>
              <a:spcBef>
                <a:spcPts val="1400"/>
              </a:spcBef>
              <a:spcAft>
                <a:spcPts val="0"/>
              </a:spcAft>
              <a:buSzPts val="1800"/>
              <a:buFont typeface="Arial"/>
              <a:buNone/>
            </a:pPr>
            <a:r>
              <a:rPr lang="en-GB" sz="1800" dirty="0">
                <a:latin typeface="Comic Sans MS"/>
                <a:ea typeface="Comic Sans MS"/>
                <a:cs typeface="Comic Sans MS"/>
                <a:sym typeface="Comic Sans MS"/>
              </a:rPr>
              <a:t>Children also take part in ‘The Daily Mile’ throughout the year. </a:t>
            </a:r>
            <a:endParaRPr dirty="0"/>
          </a:p>
          <a:p>
            <a:pPr marL="0" lvl="0" indent="0" algn="just" rtl="0">
              <a:lnSpc>
                <a:spcPct val="80000"/>
              </a:lnSpc>
              <a:spcBef>
                <a:spcPts val="1400"/>
              </a:spcBef>
              <a:spcAft>
                <a:spcPts val="0"/>
              </a:spcAft>
              <a:buSzPts val="1800"/>
              <a:buFont typeface="Arial"/>
              <a:buNone/>
            </a:pPr>
            <a:endParaRPr sz="1800" dirty="0">
              <a:latin typeface="Comic Sans MS"/>
              <a:ea typeface="Comic Sans MS"/>
              <a:cs typeface="Comic Sans MS"/>
              <a:sym typeface="Comic Sans MS"/>
            </a:endParaRPr>
          </a:p>
          <a:p>
            <a:pPr marL="0" lvl="0" indent="0" algn="just" rtl="0">
              <a:lnSpc>
                <a:spcPct val="80000"/>
              </a:lnSpc>
              <a:spcBef>
                <a:spcPts val="1400"/>
              </a:spcBef>
              <a:spcAft>
                <a:spcPts val="0"/>
              </a:spcAft>
              <a:buSzPts val="1800"/>
              <a:buNone/>
            </a:pPr>
            <a:endParaRPr sz="1800" dirty="0">
              <a:latin typeface="Comic Sans MS"/>
              <a:ea typeface="Comic Sans MS"/>
              <a:cs typeface="Comic Sans MS"/>
              <a:sym typeface="Comic Sans MS"/>
            </a:endParaRPr>
          </a:p>
          <a:p>
            <a:pPr marL="0" lvl="0" indent="0" algn="just" rtl="0">
              <a:lnSpc>
                <a:spcPct val="80000"/>
              </a:lnSpc>
              <a:spcBef>
                <a:spcPts val="1400"/>
              </a:spcBef>
              <a:spcAft>
                <a:spcPts val="0"/>
              </a:spcAft>
              <a:buSzPts val="1800"/>
              <a:buNone/>
            </a:pPr>
            <a:r>
              <a:rPr lang="en-GB" sz="1800" dirty="0">
                <a:latin typeface="Comic Sans MS"/>
                <a:ea typeface="Comic Sans MS"/>
                <a:cs typeface="Comic Sans MS"/>
                <a:sym typeface="Comic Sans MS"/>
              </a:rPr>
              <a:t>Rang 4 have PE on </a:t>
            </a:r>
            <a:r>
              <a:rPr lang="en-GB" sz="1800" b="1" dirty="0">
                <a:latin typeface="Comic Sans MS"/>
                <a:ea typeface="Comic Sans MS"/>
                <a:cs typeface="Comic Sans MS"/>
                <a:sym typeface="Comic Sans MS"/>
              </a:rPr>
              <a:t>Tuesday mornings </a:t>
            </a:r>
            <a:r>
              <a:rPr lang="en-GB" sz="1800" dirty="0">
                <a:latin typeface="Comic Sans MS"/>
                <a:ea typeface="Comic Sans MS"/>
                <a:cs typeface="Comic Sans MS"/>
                <a:sym typeface="Comic Sans MS"/>
              </a:rPr>
              <a:t>and </a:t>
            </a:r>
            <a:r>
              <a:rPr lang="en-GB" sz="1800" b="1" dirty="0">
                <a:latin typeface="Comic Sans MS"/>
                <a:ea typeface="Comic Sans MS"/>
                <a:cs typeface="Comic Sans MS"/>
                <a:sym typeface="Comic Sans MS"/>
              </a:rPr>
              <a:t>Thursday mornings</a:t>
            </a:r>
            <a:r>
              <a:rPr lang="en-GB" sz="1800" dirty="0">
                <a:latin typeface="Comic Sans MS"/>
                <a:ea typeface="Comic Sans MS"/>
                <a:cs typeface="Comic Sans MS"/>
                <a:sym typeface="Comic Sans MS"/>
              </a:rPr>
              <a:t>.</a:t>
            </a:r>
            <a:endParaRPr dirty="0"/>
          </a:p>
          <a:p>
            <a:pPr marL="0" lvl="0" indent="0" algn="l" rtl="0">
              <a:lnSpc>
                <a:spcPct val="80000"/>
              </a:lnSpc>
              <a:spcBef>
                <a:spcPts val="1400"/>
              </a:spcBef>
              <a:spcAft>
                <a:spcPts val="0"/>
              </a:spcAft>
              <a:buSzPts val="1000"/>
              <a:buNone/>
            </a:pPr>
            <a:endParaRP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4"/>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96" name="Google Shape;196;p14"/>
          <p:cNvSpPr txBox="1">
            <a:spLocks noGrp="1"/>
          </p:cNvSpPr>
          <p:nvPr>
            <p:ph type="title"/>
          </p:nvPr>
        </p:nvSpPr>
        <p:spPr>
          <a:xfrm>
            <a:off x="822960" y="610091"/>
            <a:ext cx="7543800"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n-GB"/>
            </a:br>
            <a:r>
              <a:rPr lang="en-GB">
                <a:latin typeface="Comic Sans MS"/>
                <a:ea typeface="Comic Sans MS"/>
                <a:cs typeface="Comic Sans MS"/>
                <a:sym typeface="Comic Sans MS"/>
              </a:rPr>
              <a:t>Imeachtaí Seach-churaclaim</a:t>
            </a:r>
            <a:br>
              <a:rPr lang="en-GB">
                <a:latin typeface="Comic Sans MS"/>
                <a:ea typeface="Comic Sans MS"/>
                <a:cs typeface="Comic Sans MS"/>
                <a:sym typeface="Comic Sans MS"/>
              </a:rPr>
            </a:br>
            <a:r>
              <a:rPr lang="en-GB">
                <a:latin typeface="Comic Sans MS"/>
                <a:ea typeface="Comic Sans MS"/>
                <a:cs typeface="Comic Sans MS"/>
                <a:sym typeface="Comic Sans MS"/>
              </a:rPr>
              <a:t>Extra-curricular activities</a:t>
            </a:r>
            <a:br>
              <a:rPr lang="en-GB"/>
            </a:br>
            <a:endParaRPr/>
          </a:p>
        </p:txBody>
      </p:sp>
      <p:sp>
        <p:nvSpPr>
          <p:cNvPr id="197" name="Google Shape;197;p14"/>
          <p:cNvSpPr txBox="1">
            <a:spLocks noGrp="1"/>
          </p:cNvSpPr>
          <p:nvPr>
            <p:ph type="body" idx="1"/>
          </p:nvPr>
        </p:nvSpPr>
        <p:spPr>
          <a:xfrm>
            <a:off x="457200" y="1600200"/>
            <a:ext cx="8229600" cy="4925144"/>
          </a:xfrm>
          <a:prstGeom prst="rect">
            <a:avLst/>
          </a:prstGeom>
          <a:noFill/>
          <a:ln>
            <a:noFill/>
          </a:ln>
        </p:spPr>
        <p:txBody>
          <a:bodyPr spcFirstLastPara="1" wrap="square" lIns="0" tIns="45700" rIns="0" bIns="45700" anchor="t" anchorCtr="0">
            <a:normAutofit/>
          </a:bodyPr>
          <a:lstStyle/>
          <a:p>
            <a:pPr marL="91440" lvl="0" indent="0" algn="just" rtl="0">
              <a:lnSpc>
                <a:spcPct val="90000"/>
              </a:lnSpc>
              <a:spcBef>
                <a:spcPts val="0"/>
              </a:spcBef>
              <a:spcAft>
                <a:spcPts val="0"/>
              </a:spcAft>
              <a:buSzPts val="2200"/>
              <a:buNone/>
            </a:pPr>
            <a:endParaRPr sz="2200" dirty="0">
              <a:latin typeface="Comic Sans MS"/>
              <a:ea typeface="Comic Sans MS"/>
              <a:cs typeface="Comic Sans MS"/>
              <a:sym typeface="Comic Sans MS"/>
            </a:endParaRPr>
          </a:p>
          <a:p>
            <a:pPr marL="0" lvl="0" indent="0" algn="just" rtl="0">
              <a:lnSpc>
                <a:spcPct val="90000"/>
              </a:lnSpc>
              <a:spcBef>
                <a:spcPts val="1400"/>
              </a:spcBef>
              <a:spcAft>
                <a:spcPts val="0"/>
              </a:spcAft>
              <a:buSzPts val="2200"/>
              <a:buNone/>
            </a:pPr>
            <a:r>
              <a:rPr lang="en-GB" sz="2200" dirty="0">
                <a:latin typeface="Comic Sans MS"/>
                <a:ea typeface="Comic Sans MS"/>
                <a:cs typeface="Comic Sans MS"/>
                <a:sym typeface="Comic Sans MS"/>
              </a:rPr>
              <a:t>Club </a:t>
            </a:r>
            <a:r>
              <a:rPr lang="en-GB" sz="2200" dirty="0" err="1">
                <a:latin typeface="Comic Sans MS"/>
                <a:ea typeface="Comic Sans MS"/>
                <a:cs typeface="Comic Sans MS"/>
                <a:sym typeface="Comic Sans MS"/>
              </a:rPr>
              <a:t>Bricfeasta</a:t>
            </a:r>
            <a:r>
              <a:rPr lang="en-GB" sz="2200" dirty="0">
                <a:latin typeface="Comic Sans MS"/>
                <a:ea typeface="Comic Sans MS"/>
                <a:cs typeface="Comic Sans MS"/>
                <a:sym typeface="Comic Sans MS"/>
              </a:rPr>
              <a:t> – breakfast club is from 8 – 8.45 am, at a cost of £3 daily  </a:t>
            </a:r>
            <a:endParaRPr dirty="0"/>
          </a:p>
          <a:p>
            <a:pPr marL="0" lvl="0" indent="0" algn="just" rtl="0">
              <a:lnSpc>
                <a:spcPct val="90000"/>
              </a:lnSpc>
              <a:spcBef>
                <a:spcPts val="1400"/>
              </a:spcBef>
              <a:spcAft>
                <a:spcPts val="0"/>
              </a:spcAft>
              <a:buSzPts val="2200"/>
              <a:buNone/>
            </a:pPr>
            <a:r>
              <a:rPr lang="en-GB" sz="2200" dirty="0" err="1">
                <a:latin typeface="Comic Sans MS"/>
                <a:ea typeface="Comic Sans MS"/>
                <a:cs typeface="Comic Sans MS"/>
                <a:sym typeface="Comic Sans MS"/>
              </a:rPr>
              <a:t>Afterschools</a:t>
            </a:r>
            <a:r>
              <a:rPr lang="en-GB" sz="2200" dirty="0">
                <a:latin typeface="Comic Sans MS"/>
                <a:ea typeface="Comic Sans MS"/>
                <a:cs typeface="Comic Sans MS"/>
                <a:sym typeface="Comic Sans MS"/>
              </a:rPr>
              <a:t> Club Mon-Thurs (£3 daily)</a:t>
            </a:r>
            <a:endParaRPr dirty="0"/>
          </a:p>
          <a:p>
            <a:pPr marL="0" lvl="0" indent="0" algn="just" rtl="0">
              <a:lnSpc>
                <a:spcPct val="90000"/>
              </a:lnSpc>
              <a:spcBef>
                <a:spcPts val="1400"/>
              </a:spcBef>
              <a:spcAft>
                <a:spcPts val="0"/>
              </a:spcAft>
              <a:buSzPts val="2200"/>
              <a:buNone/>
            </a:pPr>
            <a:r>
              <a:rPr lang="en-GB" sz="2200" dirty="0">
                <a:latin typeface="Comic Sans MS"/>
                <a:ea typeface="Comic Sans MS"/>
                <a:cs typeface="Comic Sans MS"/>
                <a:sym typeface="Comic Sans MS"/>
              </a:rPr>
              <a:t>R1-3 from 2-3pm daily and R4-R7 from 3-4pm daily </a:t>
            </a:r>
            <a:endParaRPr dirty="0"/>
          </a:p>
          <a:p>
            <a:pPr marL="0" lvl="0" indent="0" algn="just" rtl="0">
              <a:lnSpc>
                <a:spcPct val="90000"/>
              </a:lnSpc>
              <a:spcBef>
                <a:spcPts val="1400"/>
              </a:spcBef>
              <a:spcAft>
                <a:spcPts val="0"/>
              </a:spcAft>
              <a:buSzPts val="2200"/>
              <a:buNone/>
            </a:pPr>
            <a:r>
              <a:rPr lang="en-GB" sz="2200" dirty="0">
                <a:latin typeface="Comic Sans MS"/>
                <a:ea typeface="Comic Sans MS"/>
                <a:cs typeface="Comic Sans MS"/>
                <a:sym typeface="Comic Sans MS"/>
              </a:rPr>
              <a:t>School Council, Eco-School committee</a:t>
            </a:r>
            <a:endParaRPr dirty="0"/>
          </a:p>
          <a:p>
            <a:pPr marL="0" lvl="0" indent="0" algn="just" rtl="0">
              <a:lnSpc>
                <a:spcPct val="90000"/>
              </a:lnSpc>
              <a:spcBef>
                <a:spcPts val="1400"/>
              </a:spcBef>
              <a:spcAft>
                <a:spcPts val="0"/>
              </a:spcAft>
              <a:buSzPts val="2200"/>
              <a:buNone/>
            </a:pPr>
            <a:r>
              <a:rPr lang="en-GB" sz="2200" dirty="0">
                <a:latin typeface="Comic Sans MS"/>
                <a:ea typeface="Comic Sans MS"/>
                <a:cs typeface="Comic Sans MS"/>
                <a:sym typeface="Comic Sans MS"/>
              </a:rPr>
              <a:t>Regular walks and outings </a:t>
            </a:r>
            <a:endParaRPr dirty="0"/>
          </a:p>
          <a:p>
            <a:pPr marL="0" lvl="0" indent="0" algn="just" rtl="0">
              <a:lnSpc>
                <a:spcPct val="90000"/>
              </a:lnSpc>
              <a:spcBef>
                <a:spcPts val="560"/>
              </a:spcBef>
              <a:spcAft>
                <a:spcPts val="0"/>
              </a:spcAft>
              <a:buSzPts val="1800"/>
              <a:buNone/>
            </a:pPr>
            <a:r>
              <a:rPr lang="en-GB" sz="2400" dirty="0">
                <a:latin typeface="Comic Sans MS"/>
                <a:ea typeface="Comic Sans MS"/>
                <a:cs typeface="Comic Sans MS"/>
                <a:sym typeface="Comic Sans MS"/>
              </a:rPr>
              <a:t>Forest school activities in Bunkers Hill</a:t>
            </a:r>
            <a:endParaRPr dirty="0"/>
          </a:p>
          <a:p>
            <a:pPr marL="0" lvl="0" indent="0" algn="just" rtl="0">
              <a:lnSpc>
                <a:spcPct val="90000"/>
              </a:lnSpc>
              <a:spcBef>
                <a:spcPts val="360"/>
              </a:spcBef>
              <a:spcAft>
                <a:spcPts val="0"/>
              </a:spcAft>
              <a:buSzPts val="1800"/>
              <a:buNone/>
            </a:pPr>
            <a:r>
              <a:rPr lang="en-GB" sz="2400" dirty="0">
                <a:latin typeface="Comic Sans MS"/>
                <a:ea typeface="Comic Sans MS"/>
                <a:cs typeface="Comic Sans MS"/>
                <a:sym typeface="Comic Sans MS"/>
              </a:rPr>
              <a:t>Inter-school sports and quiz competitions</a:t>
            </a:r>
            <a:endParaRPr sz="2200" dirty="0">
              <a:latin typeface="Comic Sans MS"/>
              <a:ea typeface="Comic Sans MS"/>
              <a:cs typeface="Comic Sans MS"/>
              <a:sym typeface="Comic Sans MS"/>
            </a:endParaRPr>
          </a:p>
          <a:p>
            <a:pPr marL="0" lvl="0" indent="0" algn="just" rtl="0">
              <a:lnSpc>
                <a:spcPct val="90000"/>
              </a:lnSpc>
              <a:spcBef>
                <a:spcPts val="1200"/>
              </a:spcBef>
              <a:spcAft>
                <a:spcPts val="0"/>
              </a:spcAft>
              <a:buSzPts val="2200"/>
              <a:buNone/>
            </a:pPr>
            <a:r>
              <a:rPr lang="en-GB" sz="2200" dirty="0">
                <a:latin typeface="Comic Sans MS"/>
                <a:ea typeface="Comic Sans MS"/>
                <a:cs typeface="Comic Sans MS"/>
                <a:sym typeface="Comic Sans MS"/>
              </a:rPr>
              <a:t>Summer Scheme - having fun and speaking Irish in July</a:t>
            </a:r>
            <a:endParaRPr dirty="0"/>
          </a:p>
          <a:p>
            <a:pPr marL="91440" lvl="0" indent="-91440" algn="l" rtl="0">
              <a:lnSpc>
                <a:spcPct val="90000"/>
              </a:lnSpc>
              <a:spcBef>
                <a:spcPts val="1400"/>
              </a:spcBef>
              <a:spcAft>
                <a:spcPts val="0"/>
              </a:spcAft>
              <a:buSzPts val="2000"/>
              <a:buFont typeface="Arial"/>
              <a:buNone/>
            </a:pPr>
            <a:endParaRPr dirty="0"/>
          </a:p>
          <a:p>
            <a:pPr marL="91440" lvl="0" indent="-91440" algn="l" rtl="0">
              <a:lnSpc>
                <a:spcPct val="90000"/>
              </a:lnSpc>
              <a:spcBef>
                <a:spcPts val="1400"/>
              </a:spcBef>
              <a:spcAft>
                <a:spcPts val="0"/>
              </a:spcAft>
              <a:buSzPts val="2000"/>
              <a:buFont typeface="Arial"/>
              <a:buNone/>
            </a:pPr>
            <a:endParaRPr dirty="0"/>
          </a:p>
        </p:txBody>
      </p:sp>
      <p:pic>
        <p:nvPicPr>
          <p:cNvPr id="198" name="Google Shape;198;p14"/>
          <p:cNvPicPr preferRelativeResize="0"/>
          <p:nvPr/>
        </p:nvPicPr>
        <p:blipFill rotWithShape="1">
          <a:blip r:embed="rId4">
            <a:alphaModFix/>
          </a:blip>
          <a:srcRect/>
          <a:stretch/>
        </p:blipFill>
        <p:spPr>
          <a:xfrm>
            <a:off x="6925995" y="3779230"/>
            <a:ext cx="2038618" cy="17281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5"/>
          <p:cNvPicPr preferRelativeResize="0"/>
          <p:nvPr/>
        </p:nvPicPr>
        <p:blipFill rotWithShape="1">
          <a:blip r:embed="rId3">
            <a:alphaModFix/>
          </a:blip>
          <a:srcRect/>
          <a:stretch/>
        </p:blipFill>
        <p:spPr>
          <a:xfrm>
            <a:off x="792606" y="0"/>
            <a:ext cx="7272486" cy="1045310"/>
          </a:xfrm>
          <a:prstGeom prst="rect">
            <a:avLst/>
          </a:prstGeom>
          <a:noFill/>
          <a:ln>
            <a:noFill/>
          </a:ln>
        </p:spPr>
      </p:pic>
      <p:sp>
        <p:nvSpPr>
          <p:cNvPr id="204" name="Google Shape;204;p15"/>
          <p:cNvSpPr txBox="1">
            <a:spLocks noGrp="1"/>
          </p:cNvSpPr>
          <p:nvPr>
            <p:ph type="title"/>
          </p:nvPr>
        </p:nvSpPr>
        <p:spPr>
          <a:xfrm>
            <a:off x="1259632" y="0"/>
            <a:ext cx="7543800" cy="9006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omic Sans MS"/>
              <a:buNone/>
            </a:pPr>
            <a:r>
              <a:rPr lang="en-GB" sz="3200">
                <a:latin typeface="Comic Sans MS"/>
                <a:ea typeface="Comic Sans MS"/>
                <a:cs typeface="Comic Sans MS"/>
                <a:sym typeface="Comic Sans MS"/>
              </a:rPr>
              <a:t>Éide Scoile /School Uniform</a:t>
            </a:r>
            <a:endParaRPr/>
          </a:p>
        </p:txBody>
      </p:sp>
      <p:sp>
        <p:nvSpPr>
          <p:cNvPr id="205" name="Google Shape;205;p15"/>
          <p:cNvSpPr txBox="1">
            <a:spLocks noGrp="1"/>
          </p:cNvSpPr>
          <p:nvPr>
            <p:ph type="body" idx="1"/>
          </p:nvPr>
        </p:nvSpPr>
        <p:spPr>
          <a:xfrm>
            <a:off x="251520" y="1077816"/>
            <a:ext cx="10379496" cy="6437312"/>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1400"/>
              <a:buFont typeface="Arial"/>
              <a:buNone/>
            </a:pPr>
            <a:r>
              <a:rPr lang="en-GB" sz="1400" b="1" dirty="0">
                <a:solidFill>
                  <a:srgbClr val="000000"/>
                </a:solidFill>
                <a:latin typeface="Comic Sans MS"/>
                <a:ea typeface="Comic Sans MS"/>
                <a:cs typeface="Comic Sans MS"/>
                <a:sym typeface="Comic Sans MS"/>
              </a:rPr>
              <a:t>Our uniform consists of:</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Navy sweatshirt embroidered with the school logo and motto, grey trousers, skirt or shorts;</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Green polo shirt embroidered with the school logo and motto;</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Navy school coat (optional);</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Black shoes;</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Girls may wear navy knee socks, navy tights or white ankle socks;</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Girls may wear navy or green gingham dresses in the summer time;</a:t>
            </a:r>
            <a:endParaRPr sz="1400" dirty="0">
              <a:latin typeface="Times New Roman"/>
              <a:ea typeface="Times New Roman"/>
              <a:cs typeface="Times New Roman"/>
              <a:sym typeface="Times New Roman"/>
            </a:endParaRPr>
          </a:p>
          <a:p>
            <a:pPr marL="0" lvl="0" indent="0" algn="l" rtl="0">
              <a:lnSpc>
                <a:spcPct val="90000"/>
              </a:lnSpc>
              <a:spcBef>
                <a:spcPts val="1200"/>
              </a:spcBef>
              <a:spcAft>
                <a:spcPts val="0"/>
              </a:spcAft>
              <a:buSzPts val="1400"/>
              <a:buFont typeface="Arial"/>
              <a:buNone/>
            </a:pPr>
            <a:endParaRPr sz="1400" b="1" dirty="0">
              <a:solidFill>
                <a:srgbClr val="000000"/>
              </a:solidFill>
              <a:latin typeface="Comic Sans MS"/>
              <a:ea typeface="Comic Sans MS"/>
              <a:cs typeface="Comic Sans MS"/>
              <a:sym typeface="Comic Sans MS"/>
            </a:endParaRPr>
          </a:p>
          <a:p>
            <a:pPr marL="0" lvl="0" indent="0" algn="l" rtl="0">
              <a:lnSpc>
                <a:spcPct val="90000"/>
              </a:lnSpc>
              <a:spcBef>
                <a:spcPts val="1200"/>
              </a:spcBef>
              <a:spcAft>
                <a:spcPts val="0"/>
              </a:spcAft>
              <a:buSzPts val="1400"/>
              <a:buFont typeface="Arial"/>
              <a:buNone/>
            </a:pPr>
            <a:r>
              <a:rPr lang="en-GB" sz="1400" b="1" dirty="0">
                <a:solidFill>
                  <a:srgbClr val="000000"/>
                </a:solidFill>
                <a:latin typeface="Comic Sans MS"/>
                <a:ea typeface="Comic Sans MS"/>
                <a:cs typeface="Comic Sans MS"/>
                <a:sym typeface="Comic Sans MS"/>
              </a:rPr>
              <a:t>P.E. uniform consists of:</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Grey/ navy track bottoms, or grey/navy shorts;</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Suitable trainers</a:t>
            </a:r>
            <a:endParaRPr sz="1400" dirty="0">
              <a:latin typeface="Times New Roman"/>
              <a:ea typeface="Times New Roman"/>
              <a:cs typeface="Times New Roman"/>
              <a:sym typeface="Times New Roman"/>
            </a:endParaRPr>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Green polo shirt embroidered with the school logo and motto</a:t>
            </a:r>
            <a:endParaRPr dirty="0"/>
          </a:p>
          <a:p>
            <a:pPr marL="91440" lvl="0" indent="-91440" algn="l" rtl="0">
              <a:lnSpc>
                <a:spcPct val="90000"/>
              </a:lnSpc>
              <a:spcBef>
                <a:spcPts val="1200"/>
              </a:spcBef>
              <a:spcAft>
                <a:spcPts val="0"/>
              </a:spcAft>
              <a:buSzPts val="1400"/>
              <a:buFont typeface="Noto Sans Symbols"/>
              <a:buChar char="∙"/>
            </a:pPr>
            <a:r>
              <a:rPr lang="en-GB" sz="1400" dirty="0">
                <a:solidFill>
                  <a:srgbClr val="000000"/>
                </a:solidFill>
                <a:latin typeface="Comic Sans MS"/>
                <a:ea typeface="Comic Sans MS"/>
                <a:cs typeface="Comic Sans MS"/>
                <a:sym typeface="Comic Sans MS"/>
              </a:rPr>
              <a:t>We have a school jersey which is OPTIONAL</a:t>
            </a:r>
            <a:endParaRPr dirty="0"/>
          </a:p>
          <a:p>
            <a:pPr marL="91440" lvl="0" indent="-2539" algn="l" rtl="0">
              <a:lnSpc>
                <a:spcPct val="90000"/>
              </a:lnSpc>
              <a:spcBef>
                <a:spcPts val="1200"/>
              </a:spcBef>
              <a:spcAft>
                <a:spcPts val="0"/>
              </a:spcAft>
              <a:buSzPts val="1400"/>
              <a:buFont typeface="Noto Sans Symbols"/>
              <a:buNone/>
            </a:pPr>
            <a:endParaRPr sz="1400" dirty="0">
              <a:solidFill>
                <a:srgbClr val="000000"/>
              </a:solidFill>
              <a:latin typeface="Comic Sans MS"/>
              <a:ea typeface="Comic Sans MS"/>
              <a:cs typeface="Comic Sans MS"/>
              <a:sym typeface="Comic Sans MS"/>
            </a:endParaRPr>
          </a:p>
          <a:p>
            <a:pPr marL="0" lvl="0" indent="0" algn="l" rtl="0">
              <a:lnSpc>
                <a:spcPct val="90000"/>
              </a:lnSpc>
              <a:spcBef>
                <a:spcPts val="1200"/>
              </a:spcBef>
              <a:spcAft>
                <a:spcPts val="0"/>
              </a:spcAft>
              <a:buSzPts val="1400"/>
              <a:buNone/>
            </a:pPr>
            <a:r>
              <a:rPr lang="en-GB" sz="1400" b="1" dirty="0">
                <a:solidFill>
                  <a:srgbClr val="000000"/>
                </a:solidFill>
                <a:latin typeface="Comic Sans MS"/>
                <a:ea typeface="Comic Sans MS"/>
                <a:cs typeface="Comic Sans MS"/>
                <a:sym typeface="Comic Sans MS"/>
              </a:rPr>
              <a:t>**PLEASE ENSURE ALL ITEMS OF CLOTHING ARE LABELLED CLEARLY!**</a:t>
            </a:r>
            <a:endParaRPr sz="1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6"/>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11" name="Google Shape;211;p1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omic Sans MS"/>
              <a:buNone/>
            </a:pPr>
            <a:r>
              <a:rPr lang="en-GB">
                <a:latin typeface="Comic Sans MS"/>
                <a:ea typeface="Comic Sans MS"/>
                <a:cs typeface="Comic Sans MS"/>
                <a:sym typeface="Comic Sans MS"/>
              </a:rPr>
              <a:t>Poncúlacht - Punctuality</a:t>
            </a:r>
            <a:endParaRPr/>
          </a:p>
        </p:txBody>
      </p:sp>
      <p:sp>
        <p:nvSpPr>
          <p:cNvPr id="212" name="Google Shape;212;p16"/>
          <p:cNvSpPr txBox="1">
            <a:spLocks noGrp="1"/>
          </p:cNvSpPr>
          <p:nvPr>
            <p:ph type="body" idx="1"/>
          </p:nvPr>
        </p:nvSpPr>
        <p:spPr>
          <a:xfrm>
            <a:off x="323850" y="1826550"/>
            <a:ext cx="8229600" cy="4175794"/>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2000"/>
              <a:buFont typeface="Arial"/>
              <a:buNone/>
            </a:pPr>
            <a:endParaRPr>
              <a:solidFill>
                <a:srgbClr val="000000"/>
              </a:solidFill>
              <a:latin typeface="Comic Sans MS"/>
              <a:ea typeface="Comic Sans MS"/>
              <a:cs typeface="Comic Sans MS"/>
              <a:sym typeface="Comic Sans MS"/>
            </a:endParaRPr>
          </a:p>
          <a:p>
            <a:pPr marL="0" lvl="0" indent="0" algn="just" rtl="0">
              <a:lnSpc>
                <a:spcPct val="90000"/>
              </a:lnSpc>
              <a:spcBef>
                <a:spcPts val="1200"/>
              </a:spcBef>
              <a:spcAft>
                <a:spcPts val="0"/>
              </a:spcAft>
              <a:buSzPts val="2000"/>
              <a:buFont typeface="Arial"/>
              <a:buNone/>
            </a:pPr>
            <a:r>
              <a:rPr lang="en-GB">
                <a:latin typeface="Comic Sans MS"/>
                <a:ea typeface="Comic Sans MS"/>
                <a:cs typeface="Comic Sans MS"/>
                <a:sym typeface="Comic Sans MS"/>
              </a:rPr>
              <a:t>Punctuality is extremely important here at Bunscoil Bheanna Boirche. School begins at 9.00am. Register is taken immediately, and anyone who arrives after 9.15am is marked in as late. Anyone who arrives after 9.30am is marked absent for the morning (unless attending an appointment, in which case the teacher should be informed). If attendance falls below 85% the Education Welfare Officer from the Education Authority will investigate absences.</a:t>
            </a:r>
            <a:endParaRPr/>
          </a:p>
        </p:txBody>
      </p:sp>
      <p:pic>
        <p:nvPicPr>
          <p:cNvPr id="213" name="Google Shape;213;p16" title="IMG_4977.JPG"/>
          <p:cNvPicPr preferRelativeResize="0"/>
          <p:nvPr/>
        </p:nvPicPr>
        <p:blipFill rotWithShape="1">
          <a:blip r:embed="rId4">
            <a:alphaModFix/>
          </a:blip>
          <a:srcRect t="11355" r="8983"/>
          <a:stretch/>
        </p:blipFill>
        <p:spPr>
          <a:xfrm>
            <a:off x="2731700" y="4348025"/>
            <a:ext cx="3206774" cy="2331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19" name="Google Shape;219;p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omic Sans MS"/>
              <a:buNone/>
            </a:pPr>
            <a:r>
              <a:rPr lang="en-GB">
                <a:latin typeface="Comic Sans MS"/>
                <a:ea typeface="Comic Sans MS"/>
                <a:cs typeface="Comic Sans MS"/>
                <a:sym typeface="Comic Sans MS"/>
              </a:rPr>
              <a:t>Tuismitheoirí - Parents</a:t>
            </a:r>
            <a:endParaRPr/>
          </a:p>
        </p:txBody>
      </p:sp>
      <p:sp>
        <p:nvSpPr>
          <p:cNvPr id="220" name="Google Shape;220;p17"/>
          <p:cNvSpPr txBox="1">
            <a:spLocks noGrp="1"/>
          </p:cNvSpPr>
          <p:nvPr>
            <p:ph type="body" idx="1"/>
          </p:nvPr>
        </p:nvSpPr>
        <p:spPr>
          <a:xfrm>
            <a:off x="480060" y="1890118"/>
            <a:ext cx="8229600" cy="4275186"/>
          </a:xfrm>
          <a:prstGeom prst="rect">
            <a:avLst/>
          </a:prstGeom>
          <a:noFill/>
          <a:ln>
            <a:noFill/>
          </a:ln>
        </p:spPr>
        <p:txBody>
          <a:bodyPr spcFirstLastPara="1" wrap="square" lIns="0" tIns="45700" rIns="0" bIns="45700" anchor="t" anchorCtr="0">
            <a:normAutofit fontScale="25000" lnSpcReduction="20000"/>
          </a:bodyPr>
          <a:lstStyle/>
          <a:p>
            <a:pPr marL="0" lvl="0" indent="0" algn="just" rtl="0">
              <a:lnSpc>
                <a:spcPct val="90000"/>
              </a:lnSpc>
              <a:spcBef>
                <a:spcPts val="0"/>
              </a:spcBef>
              <a:spcAft>
                <a:spcPts val="0"/>
              </a:spcAft>
              <a:buSzPct val="100000"/>
              <a:buFont typeface="Arial"/>
              <a:buNone/>
            </a:pPr>
            <a:endParaRPr dirty="0">
              <a:solidFill>
                <a:srgbClr val="000000"/>
              </a:solidFill>
              <a:latin typeface="Comic Sans MS"/>
              <a:ea typeface="Comic Sans MS"/>
              <a:cs typeface="Comic Sans MS"/>
              <a:sym typeface="Comic Sans MS"/>
            </a:endParaRPr>
          </a:p>
          <a:p>
            <a:pPr marL="0" lvl="0" indent="0" algn="just" rtl="0">
              <a:lnSpc>
                <a:spcPct val="120000"/>
              </a:lnSpc>
              <a:spcBef>
                <a:spcPts val="1200"/>
              </a:spcBef>
              <a:spcAft>
                <a:spcPts val="0"/>
              </a:spcAft>
              <a:buSzPct val="100000"/>
              <a:buFont typeface="Arial"/>
              <a:buNone/>
            </a:pPr>
            <a:r>
              <a:rPr lang="en-GB" sz="6400" dirty="0">
                <a:solidFill>
                  <a:srgbClr val="000000"/>
                </a:solidFill>
                <a:latin typeface="Comic Sans MS"/>
                <a:ea typeface="Comic Sans MS"/>
                <a:cs typeface="Comic Sans MS"/>
                <a:sym typeface="Comic Sans MS"/>
              </a:rPr>
              <a:t>Our caring, family ethos at </a:t>
            </a:r>
            <a:r>
              <a:rPr lang="en-GB" sz="6400" dirty="0" err="1">
                <a:solidFill>
                  <a:srgbClr val="000000"/>
                </a:solidFill>
                <a:latin typeface="Comic Sans MS"/>
                <a:ea typeface="Comic Sans MS"/>
                <a:cs typeface="Comic Sans MS"/>
                <a:sym typeface="Comic Sans MS"/>
              </a:rPr>
              <a:t>Bunscoil</a:t>
            </a:r>
            <a:r>
              <a:rPr lang="en-GB" sz="6400" dirty="0">
                <a:solidFill>
                  <a:srgbClr val="000000"/>
                </a:solidFill>
                <a:latin typeface="Comic Sans MS"/>
                <a:ea typeface="Comic Sans MS"/>
                <a:cs typeface="Comic Sans MS"/>
                <a:sym typeface="Comic Sans MS"/>
              </a:rPr>
              <a:t> </a:t>
            </a:r>
            <a:r>
              <a:rPr lang="en-GB" sz="6400" dirty="0" err="1">
                <a:solidFill>
                  <a:srgbClr val="000000"/>
                </a:solidFill>
                <a:latin typeface="Comic Sans MS"/>
                <a:ea typeface="Comic Sans MS"/>
                <a:cs typeface="Comic Sans MS"/>
                <a:sym typeface="Comic Sans MS"/>
              </a:rPr>
              <a:t>Bheanna</a:t>
            </a:r>
            <a:r>
              <a:rPr lang="en-GB" sz="6400" dirty="0">
                <a:solidFill>
                  <a:srgbClr val="000000"/>
                </a:solidFill>
                <a:latin typeface="Comic Sans MS"/>
                <a:ea typeface="Comic Sans MS"/>
                <a:cs typeface="Comic Sans MS"/>
                <a:sym typeface="Comic Sans MS"/>
              </a:rPr>
              <a:t> Boirche means that we strongly value the importance of parental input in their child’s education,  and we enjoy a wonderful level of parental participation and involvement in our school community here at </a:t>
            </a:r>
            <a:r>
              <a:rPr lang="en-GB" sz="6400" dirty="0" err="1">
                <a:solidFill>
                  <a:srgbClr val="000000"/>
                </a:solidFill>
                <a:latin typeface="Comic Sans MS"/>
                <a:ea typeface="Comic Sans MS"/>
                <a:cs typeface="Comic Sans MS"/>
                <a:sym typeface="Comic Sans MS"/>
              </a:rPr>
              <a:t>Bunscoil</a:t>
            </a:r>
            <a:r>
              <a:rPr lang="en-GB" sz="6400" dirty="0">
                <a:solidFill>
                  <a:srgbClr val="000000"/>
                </a:solidFill>
                <a:latin typeface="Comic Sans MS"/>
                <a:ea typeface="Comic Sans MS"/>
                <a:cs typeface="Comic Sans MS"/>
                <a:sym typeface="Comic Sans MS"/>
              </a:rPr>
              <a:t> </a:t>
            </a:r>
            <a:r>
              <a:rPr lang="en-GB" sz="6400" dirty="0" err="1">
                <a:solidFill>
                  <a:srgbClr val="000000"/>
                </a:solidFill>
                <a:latin typeface="Comic Sans MS"/>
                <a:ea typeface="Comic Sans MS"/>
                <a:cs typeface="Comic Sans MS"/>
                <a:sym typeface="Comic Sans MS"/>
              </a:rPr>
              <a:t>Bheanna</a:t>
            </a:r>
            <a:r>
              <a:rPr lang="en-GB" sz="6400" dirty="0">
                <a:solidFill>
                  <a:srgbClr val="000000"/>
                </a:solidFill>
                <a:latin typeface="Comic Sans MS"/>
                <a:ea typeface="Comic Sans MS"/>
                <a:cs typeface="Comic Sans MS"/>
                <a:sym typeface="Comic Sans MS"/>
              </a:rPr>
              <a:t> Boirche. </a:t>
            </a:r>
            <a:endParaRPr sz="6400" dirty="0">
              <a:solidFill>
                <a:srgbClr val="000000"/>
              </a:solidFill>
              <a:latin typeface="Times New Roman"/>
              <a:ea typeface="Times New Roman"/>
              <a:cs typeface="Times New Roman"/>
              <a:sym typeface="Times New Roman"/>
            </a:endParaRPr>
          </a:p>
          <a:p>
            <a:pPr marL="0" lvl="0" indent="0" algn="just" rtl="0">
              <a:lnSpc>
                <a:spcPct val="120000"/>
              </a:lnSpc>
              <a:spcBef>
                <a:spcPts val="1200"/>
              </a:spcBef>
              <a:spcAft>
                <a:spcPts val="0"/>
              </a:spcAft>
              <a:buSzPct val="100000"/>
              <a:buFont typeface="Arial"/>
              <a:buNone/>
            </a:pPr>
            <a:r>
              <a:rPr lang="en-GB" sz="6400" dirty="0">
                <a:solidFill>
                  <a:srgbClr val="000000"/>
                </a:solidFill>
                <a:latin typeface="Comic Sans MS"/>
                <a:ea typeface="Comic Sans MS"/>
                <a:cs typeface="Comic Sans MS"/>
                <a:sym typeface="Comic Sans MS"/>
              </a:rPr>
              <a:t>We believe that happy children are more effective learners.  </a:t>
            </a:r>
            <a:r>
              <a:rPr lang="en-GB" sz="6400" u="sng" dirty="0">
                <a:solidFill>
                  <a:srgbClr val="000000"/>
                </a:solidFill>
                <a:latin typeface="Comic Sans MS"/>
                <a:ea typeface="Comic Sans MS"/>
                <a:cs typeface="Comic Sans MS"/>
                <a:sym typeface="Comic Sans MS"/>
              </a:rPr>
              <a:t>Parents are always encouraged to discuss any concerns they may have either with the class teacher or with the principal</a:t>
            </a:r>
            <a:r>
              <a:rPr lang="en-GB" sz="6400" dirty="0">
                <a:solidFill>
                  <a:srgbClr val="000000"/>
                </a:solidFill>
                <a:latin typeface="Comic Sans MS"/>
                <a:ea typeface="Comic Sans MS"/>
                <a:cs typeface="Comic Sans MS"/>
                <a:sym typeface="Comic Sans MS"/>
              </a:rPr>
              <a:t>.  Our door is always open, and we pride ourselves here at </a:t>
            </a:r>
            <a:r>
              <a:rPr lang="en-GB" sz="6400" dirty="0" err="1">
                <a:solidFill>
                  <a:srgbClr val="000000"/>
                </a:solidFill>
                <a:latin typeface="Comic Sans MS"/>
                <a:ea typeface="Comic Sans MS"/>
                <a:cs typeface="Comic Sans MS"/>
                <a:sym typeface="Comic Sans MS"/>
              </a:rPr>
              <a:t>Bunscoil</a:t>
            </a:r>
            <a:r>
              <a:rPr lang="en-GB" sz="6400" dirty="0">
                <a:solidFill>
                  <a:srgbClr val="000000"/>
                </a:solidFill>
                <a:latin typeface="Comic Sans MS"/>
                <a:ea typeface="Comic Sans MS"/>
                <a:cs typeface="Comic Sans MS"/>
                <a:sym typeface="Comic Sans MS"/>
              </a:rPr>
              <a:t> </a:t>
            </a:r>
            <a:r>
              <a:rPr lang="en-GB" sz="6400" dirty="0" err="1">
                <a:solidFill>
                  <a:srgbClr val="000000"/>
                </a:solidFill>
                <a:latin typeface="Comic Sans MS"/>
                <a:ea typeface="Comic Sans MS"/>
                <a:cs typeface="Comic Sans MS"/>
                <a:sym typeface="Comic Sans MS"/>
              </a:rPr>
              <a:t>Bheanna</a:t>
            </a:r>
            <a:r>
              <a:rPr lang="en-GB" sz="6400" dirty="0">
                <a:solidFill>
                  <a:srgbClr val="000000"/>
                </a:solidFill>
                <a:latin typeface="Comic Sans MS"/>
                <a:ea typeface="Comic Sans MS"/>
                <a:cs typeface="Comic Sans MS"/>
                <a:sym typeface="Comic Sans MS"/>
              </a:rPr>
              <a:t> Boirche on our open and friendly relationships between teachers and parents.</a:t>
            </a:r>
            <a:endParaRPr dirty="0"/>
          </a:p>
          <a:p>
            <a:pPr marL="0" lvl="0" indent="0" algn="just" rtl="0">
              <a:lnSpc>
                <a:spcPct val="120000"/>
              </a:lnSpc>
              <a:spcBef>
                <a:spcPts val="1200"/>
              </a:spcBef>
              <a:spcAft>
                <a:spcPts val="0"/>
              </a:spcAft>
              <a:buSzPct val="100000"/>
              <a:buFont typeface="Arial"/>
              <a:buNone/>
            </a:pPr>
            <a:r>
              <a:rPr lang="en-GB" sz="6400" dirty="0">
                <a:solidFill>
                  <a:srgbClr val="000000"/>
                </a:solidFill>
                <a:latin typeface="Comic Sans MS"/>
                <a:ea typeface="Comic Sans MS"/>
                <a:cs typeface="Comic Sans MS"/>
                <a:sym typeface="Comic Sans MS"/>
              </a:rPr>
              <a:t>Every class now have a page of their own on the </a:t>
            </a:r>
            <a:r>
              <a:rPr lang="en-GB" sz="6400" dirty="0" err="1">
                <a:solidFill>
                  <a:srgbClr val="000000"/>
                </a:solidFill>
                <a:latin typeface="Comic Sans MS"/>
                <a:ea typeface="Comic Sans MS"/>
                <a:cs typeface="Comic Sans MS"/>
                <a:sym typeface="Comic Sans MS"/>
              </a:rPr>
              <a:t>Bunscoil</a:t>
            </a:r>
            <a:r>
              <a:rPr lang="en-GB" sz="6400" dirty="0">
                <a:solidFill>
                  <a:srgbClr val="000000"/>
                </a:solidFill>
                <a:latin typeface="Comic Sans MS"/>
                <a:ea typeface="Comic Sans MS"/>
                <a:cs typeface="Comic Sans MS"/>
                <a:sym typeface="Comic Sans MS"/>
              </a:rPr>
              <a:t> </a:t>
            </a:r>
            <a:r>
              <a:rPr lang="en-GB" sz="6400" dirty="0" err="1">
                <a:solidFill>
                  <a:srgbClr val="000000"/>
                </a:solidFill>
                <a:latin typeface="Comic Sans MS"/>
                <a:ea typeface="Comic Sans MS"/>
                <a:cs typeface="Comic Sans MS"/>
                <a:sym typeface="Comic Sans MS"/>
              </a:rPr>
              <a:t>Bheanna</a:t>
            </a:r>
            <a:r>
              <a:rPr lang="en-GB" sz="6400" dirty="0">
                <a:solidFill>
                  <a:srgbClr val="000000"/>
                </a:solidFill>
                <a:latin typeface="Comic Sans MS"/>
                <a:ea typeface="Comic Sans MS"/>
                <a:cs typeface="Comic Sans MS"/>
                <a:sym typeface="Comic Sans MS"/>
              </a:rPr>
              <a:t> Boirche website. The class teacher will regularly post pictures of what’s going on in the class, so you can stay up to date.  </a:t>
            </a:r>
            <a:endParaRPr dirty="0"/>
          </a:p>
          <a:p>
            <a:pPr marL="0" lvl="0" indent="0" algn="just" rtl="0">
              <a:lnSpc>
                <a:spcPct val="120000"/>
              </a:lnSpc>
              <a:spcBef>
                <a:spcPts val="1200"/>
              </a:spcBef>
              <a:spcAft>
                <a:spcPts val="0"/>
              </a:spcAft>
              <a:buSzPct val="100000"/>
              <a:buFont typeface="Arial"/>
              <a:buNone/>
            </a:pPr>
            <a:r>
              <a:rPr lang="en-GB" sz="6400" dirty="0">
                <a:solidFill>
                  <a:srgbClr val="000000"/>
                </a:solidFill>
                <a:latin typeface="Comic Sans MS"/>
                <a:ea typeface="Comic Sans MS"/>
                <a:cs typeface="Comic Sans MS"/>
                <a:sym typeface="Comic Sans MS"/>
              </a:rPr>
              <a:t>In addition, </a:t>
            </a:r>
            <a:r>
              <a:rPr lang="en-GB" sz="6400" dirty="0" err="1">
                <a:solidFill>
                  <a:srgbClr val="000000"/>
                </a:solidFill>
                <a:latin typeface="Comic Sans MS"/>
                <a:ea typeface="Comic Sans MS"/>
                <a:cs typeface="Comic Sans MS"/>
                <a:sym typeface="Comic Sans MS"/>
              </a:rPr>
              <a:t>Cairde</a:t>
            </a:r>
            <a:r>
              <a:rPr lang="en-GB" sz="6400" dirty="0">
                <a:solidFill>
                  <a:srgbClr val="000000"/>
                </a:solidFill>
                <a:latin typeface="Comic Sans MS"/>
                <a:ea typeface="Comic Sans MS"/>
                <a:cs typeface="Comic Sans MS"/>
                <a:sym typeface="Comic Sans MS"/>
              </a:rPr>
              <a:t> BBB has a private Facebook Group where you will find regular photos and updates of what’s been happening at school. Make sure to join!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dirty="0"/>
              <a:t>Parental Role </a:t>
            </a:r>
            <a:endParaRPr dirty="0"/>
          </a:p>
        </p:txBody>
      </p:sp>
      <p:sp>
        <p:nvSpPr>
          <p:cNvPr id="226" name="Google Shape;226;p1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25000" lnSpcReduction="20000"/>
          </a:bodyPr>
          <a:lstStyle/>
          <a:p>
            <a:pPr marL="91440" lvl="0" indent="-101600" algn="l" rtl="0">
              <a:lnSpc>
                <a:spcPct val="90000"/>
              </a:lnSpc>
              <a:spcBef>
                <a:spcPts val="0"/>
              </a:spcBef>
              <a:spcAft>
                <a:spcPts val="0"/>
              </a:spcAft>
              <a:buSzPct val="100000"/>
              <a:buChar char=" "/>
            </a:pPr>
            <a:r>
              <a:rPr lang="en-GB" sz="6400" dirty="0">
                <a:latin typeface="Comic Sans MS"/>
                <a:ea typeface="Comic Sans MS"/>
                <a:cs typeface="Comic Sans MS"/>
                <a:sym typeface="Comic Sans MS"/>
              </a:rPr>
              <a:t>You are the first educators.  For your child to attain all-round development parental support is vital.  Here are a few pointers;</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Punctuality in the morning and afternoons.</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Ensure PE gear is worn on appropriate days (Tuesdays &amp; Thursdays) Encourage independence (be responsible for own books, homework)</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Take an interest in their work: ask them about their homework, reading books/novels or about what topics they are studying in school.</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Homework is important - check and sign the Homework diary/ sheet / Reading Record / dictation book to ensure the pupils see its value.</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Encourage a healthy diet and lifestyle. (The school has a healthy break policy in line with the SOS programme – only fruit, vegetables, milk or water is permitted.) </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Instil a sense of respect for others and their property.</a:t>
            </a:r>
            <a:endParaRPr dirty="0"/>
          </a:p>
          <a:p>
            <a:pPr marL="91440" lvl="0" indent="-101600" algn="l" rtl="0">
              <a:lnSpc>
                <a:spcPct val="90000"/>
              </a:lnSpc>
              <a:spcBef>
                <a:spcPts val="1400"/>
              </a:spcBef>
              <a:spcAft>
                <a:spcPts val="0"/>
              </a:spcAft>
              <a:buSzPct val="100000"/>
              <a:buChar char=" "/>
            </a:pPr>
            <a:r>
              <a:rPr lang="en-GB" sz="6400" dirty="0">
                <a:latin typeface="Comic Sans MS"/>
                <a:ea typeface="Comic Sans MS"/>
                <a:cs typeface="Comic Sans MS"/>
                <a:sym typeface="Comic Sans MS"/>
              </a:rPr>
              <a:t>- Make sure that pupils remember to bring dinner money or lunch to school, as appropriate in envelopes. Please ensure your child knows what they are having for dinner, especially on days where there is an option. Dinner menu is on the school website. (Dinner costs £2.60 per day)</a:t>
            </a:r>
            <a:endParaRPr dirty="0"/>
          </a:p>
          <a:p>
            <a:pPr marL="91440" lvl="0" indent="-91440" algn="l" rtl="0">
              <a:lnSpc>
                <a:spcPct val="90000"/>
              </a:lnSpc>
              <a:spcBef>
                <a:spcPts val="1400"/>
              </a:spcBef>
              <a:spcAft>
                <a:spcPts val="0"/>
              </a:spcAft>
              <a:buSzPct val="100000"/>
              <a:buChar char=" "/>
            </a:pPr>
            <a:br>
              <a:rPr lang="en-GB" dirty="0"/>
            </a:b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body" idx="1"/>
          </p:nvPr>
        </p:nvSpPr>
        <p:spPr>
          <a:xfrm>
            <a:off x="311700" y="2003658"/>
            <a:ext cx="8520600" cy="4555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640"/>
              </a:spcBef>
              <a:spcAft>
                <a:spcPts val="0"/>
              </a:spcAft>
              <a:buSzPts val="3200"/>
              <a:buNone/>
            </a:pPr>
            <a:r>
              <a:rPr lang="en-GB" sz="2100" dirty="0">
                <a:solidFill>
                  <a:srgbClr val="000000"/>
                </a:solidFill>
                <a:latin typeface="Comic Sans MS"/>
                <a:ea typeface="Comic Sans MS"/>
                <a:cs typeface="Comic Sans MS"/>
                <a:sym typeface="Comic Sans MS"/>
              </a:rPr>
              <a:t>As we are an award winning Eco School, we aim to use as little paper as possible. Therefore, we send out important messages and information via our Schools NI app. </a:t>
            </a:r>
            <a:endParaRPr sz="2100" dirty="0">
              <a:solidFill>
                <a:srgbClr val="000000"/>
              </a:solidFill>
              <a:latin typeface="Comic Sans MS"/>
              <a:ea typeface="Comic Sans MS"/>
              <a:cs typeface="Comic Sans MS"/>
              <a:sym typeface="Comic Sans MS"/>
            </a:endParaRPr>
          </a:p>
          <a:p>
            <a:pPr marL="0" lvl="0" indent="0" algn="just" rtl="0">
              <a:lnSpc>
                <a:spcPct val="90000"/>
              </a:lnSpc>
              <a:spcBef>
                <a:spcPts val="640"/>
              </a:spcBef>
              <a:spcAft>
                <a:spcPts val="0"/>
              </a:spcAft>
              <a:buSzPts val="3200"/>
              <a:buNone/>
            </a:pPr>
            <a:r>
              <a:rPr lang="en-GB" sz="2100" dirty="0">
                <a:solidFill>
                  <a:srgbClr val="000000"/>
                </a:solidFill>
                <a:latin typeface="Comic Sans MS"/>
                <a:ea typeface="Comic Sans MS"/>
                <a:cs typeface="Comic Sans MS"/>
                <a:sym typeface="Comic Sans MS"/>
              </a:rPr>
              <a:t>Please ensure that notifications are enabled and that you check the app regularly. We also ask parents to visit our website to keep up to date with what is happening in our school.</a:t>
            </a:r>
            <a:endParaRPr sz="2100" dirty="0">
              <a:solidFill>
                <a:srgbClr val="000000"/>
              </a:solidFill>
              <a:latin typeface="Comic Sans MS"/>
              <a:ea typeface="Comic Sans MS"/>
              <a:cs typeface="Comic Sans MS"/>
              <a:sym typeface="Comic Sans MS"/>
            </a:endParaRPr>
          </a:p>
          <a:p>
            <a:pPr marL="0" lvl="0" indent="0" algn="just" rtl="0">
              <a:lnSpc>
                <a:spcPct val="90000"/>
              </a:lnSpc>
              <a:spcBef>
                <a:spcPts val="640"/>
              </a:spcBef>
              <a:spcAft>
                <a:spcPts val="0"/>
              </a:spcAft>
              <a:buSzPts val="3200"/>
              <a:buNone/>
            </a:pPr>
            <a:r>
              <a:rPr lang="en-GB" sz="2100" dirty="0">
                <a:solidFill>
                  <a:srgbClr val="000000"/>
                </a:solidFill>
                <a:latin typeface="Comic Sans MS"/>
                <a:ea typeface="Comic Sans MS"/>
                <a:cs typeface="Comic Sans MS"/>
                <a:sym typeface="Comic Sans MS"/>
              </a:rPr>
              <a:t>Our app is available on both Android and Apple devices. Simply visit our school website where you will be prompted to download the app for free.   </a:t>
            </a:r>
            <a:r>
              <a:rPr lang="en-GB" sz="2100" u="sng" dirty="0">
                <a:solidFill>
                  <a:srgbClr val="000000"/>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www.bunscoilbb.com</a:t>
            </a:r>
            <a:r>
              <a:rPr lang="en-GB" sz="2100" dirty="0">
                <a:solidFill>
                  <a:srgbClr val="0B5394"/>
                </a:solidFill>
                <a:latin typeface="Roboto"/>
                <a:ea typeface="Roboto"/>
                <a:cs typeface="Roboto"/>
                <a:sym typeface="Roboto"/>
              </a:rPr>
              <a:t> </a:t>
            </a:r>
            <a:endParaRPr sz="2100" dirty="0">
              <a:solidFill>
                <a:srgbClr val="0B5394"/>
              </a:solidFill>
              <a:latin typeface="Roboto"/>
              <a:ea typeface="Roboto"/>
              <a:cs typeface="Roboto"/>
              <a:sym typeface="Roboto"/>
            </a:endParaRPr>
          </a:p>
        </p:txBody>
      </p:sp>
      <p:pic>
        <p:nvPicPr>
          <p:cNvPr id="232" name="Google Shape;232;p19"/>
          <p:cNvPicPr preferRelativeResize="0"/>
          <p:nvPr/>
        </p:nvPicPr>
        <p:blipFill rotWithShape="1">
          <a:blip r:embed="rId4">
            <a:alphaModFix/>
          </a:blip>
          <a:srcRect/>
          <a:stretch/>
        </p:blipFill>
        <p:spPr>
          <a:xfrm>
            <a:off x="251625" y="239000"/>
            <a:ext cx="8640761" cy="1585913"/>
          </a:xfrm>
          <a:prstGeom prst="rect">
            <a:avLst/>
          </a:prstGeom>
          <a:noFill/>
          <a:ln>
            <a:noFill/>
          </a:ln>
        </p:spPr>
      </p:pic>
      <p:sp>
        <p:nvSpPr>
          <p:cNvPr id="233" name="Google Shape;233;p19"/>
          <p:cNvSpPr txBox="1">
            <a:spLocks noGrp="1"/>
          </p:cNvSpPr>
          <p:nvPr>
            <p:ph type="title"/>
          </p:nvPr>
        </p:nvSpPr>
        <p:spPr>
          <a:xfrm>
            <a:off x="456600" y="593380"/>
            <a:ext cx="8520600" cy="11799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000000"/>
              </a:buClr>
              <a:buSzPts val="1400"/>
              <a:buFont typeface="Comic Sans MS"/>
              <a:buNone/>
            </a:pPr>
            <a:r>
              <a:rPr lang="en-GB" sz="4000">
                <a:solidFill>
                  <a:srgbClr val="000000"/>
                </a:solidFill>
                <a:latin typeface="Comic Sans MS"/>
                <a:ea typeface="Comic Sans MS"/>
                <a:cs typeface="Comic Sans MS"/>
                <a:sym typeface="Comic Sans MS"/>
              </a:rPr>
              <a:t>Aip Scoile</a:t>
            </a:r>
            <a:endParaRPr sz="4000">
              <a:solidFill>
                <a:srgbClr val="000000"/>
              </a:solidFill>
              <a:latin typeface="Comic Sans MS"/>
              <a:ea typeface="Comic Sans MS"/>
              <a:cs typeface="Comic Sans MS"/>
              <a:sym typeface="Comic Sans MS"/>
            </a:endParaRPr>
          </a:p>
          <a:p>
            <a:pPr marL="0" lvl="0" indent="0" algn="ctr" rtl="0">
              <a:lnSpc>
                <a:spcPct val="85000"/>
              </a:lnSpc>
              <a:spcBef>
                <a:spcPts val="0"/>
              </a:spcBef>
              <a:spcAft>
                <a:spcPts val="0"/>
              </a:spcAft>
              <a:buClr>
                <a:srgbClr val="000000"/>
              </a:buClr>
              <a:buSzPts val="1400"/>
              <a:buFont typeface="Comic Sans MS"/>
              <a:buNone/>
            </a:pPr>
            <a:r>
              <a:rPr lang="en-GB" sz="4000">
                <a:solidFill>
                  <a:srgbClr val="000000"/>
                </a:solidFill>
                <a:latin typeface="Comic Sans MS"/>
                <a:ea typeface="Comic Sans MS"/>
                <a:cs typeface="Comic Sans MS"/>
                <a:sym typeface="Comic Sans MS"/>
              </a:rPr>
              <a:t>School App</a:t>
            </a:r>
            <a:endParaRPr sz="4000">
              <a:solidFill>
                <a:srgbClr val="000000"/>
              </a:solidFill>
              <a:latin typeface="Comic Sans MS"/>
              <a:ea typeface="Comic Sans MS"/>
              <a:cs typeface="Comic Sans MS"/>
              <a:sym typeface="Comic Sans MS"/>
            </a:endParaRPr>
          </a:p>
        </p:txBody>
      </p:sp>
      <p:pic>
        <p:nvPicPr>
          <p:cNvPr id="234" name="Google Shape;234;p19"/>
          <p:cNvPicPr preferRelativeResize="0"/>
          <p:nvPr/>
        </p:nvPicPr>
        <p:blipFill rotWithShape="1">
          <a:blip r:embed="rId5">
            <a:alphaModFix/>
          </a:blip>
          <a:srcRect/>
          <a:stretch/>
        </p:blipFill>
        <p:spPr>
          <a:xfrm>
            <a:off x="3635896" y="5535674"/>
            <a:ext cx="1253186" cy="1179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0"/>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40" name="Google Shape;240;p20"/>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Cairde</a:t>
            </a:r>
            <a:br>
              <a:rPr lang="en-GB" sz="4400" b="0" i="0" u="none" strike="noStrike" cap="none">
                <a:solidFill>
                  <a:schemeClr val="dk1"/>
                </a:solidFill>
                <a:latin typeface="Comic Sans MS"/>
                <a:ea typeface="Comic Sans MS"/>
                <a:cs typeface="Comic Sans MS"/>
                <a:sym typeface="Comic Sans MS"/>
              </a:rPr>
            </a:br>
            <a:r>
              <a:rPr lang="en-GB" sz="4400" b="0" i="0" u="none" strike="noStrike" cap="none">
                <a:solidFill>
                  <a:schemeClr val="dk1"/>
                </a:solidFill>
                <a:latin typeface="Comic Sans MS"/>
                <a:ea typeface="Comic Sans MS"/>
                <a:cs typeface="Comic Sans MS"/>
                <a:sym typeface="Comic Sans MS"/>
              </a:rPr>
              <a:t>Our Parent Support Group</a:t>
            </a:r>
            <a:endParaRPr/>
          </a:p>
        </p:txBody>
      </p:sp>
      <p:sp>
        <p:nvSpPr>
          <p:cNvPr id="241" name="Google Shape;241;p20"/>
          <p:cNvSpPr txBox="1"/>
          <p:nvPr/>
        </p:nvSpPr>
        <p:spPr>
          <a:xfrm>
            <a:off x="457200" y="1846263"/>
            <a:ext cx="8229600" cy="460692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just" rtl="0">
              <a:lnSpc>
                <a:spcPct val="110000"/>
              </a:lnSpc>
              <a:spcBef>
                <a:spcPts val="0"/>
              </a:spcBef>
              <a:spcAft>
                <a:spcPts val="0"/>
              </a:spcAft>
              <a:buClr>
                <a:schemeClr val="dk1"/>
              </a:buClr>
              <a:buSzPct val="100000"/>
              <a:buFont typeface="Arial"/>
              <a:buNone/>
            </a:pPr>
            <a:r>
              <a:rPr lang="en-GB" sz="2400" b="0" i="0" u="none" strike="noStrike" cap="none" dirty="0">
                <a:solidFill>
                  <a:schemeClr val="dk1"/>
                </a:solidFill>
                <a:latin typeface="Comic Sans MS"/>
                <a:ea typeface="Comic Sans MS"/>
                <a:cs typeface="Comic Sans MS"/>
                <a:sym typeface="Comic Sans MS"/>
              </a:rPr>
              <a:t>We have a very active and dedicated Parent Support Group called ‘</a:t>
            </a:r>
            <a:r>
              <a:rPr lang="en-GB" sz="2400" b="0" i="0" u="none" strike="noStrike" cap="none" dirty="0" err="1">
                <a:solidFill>
                  <a:schemeClr val="dk1"/>
                </a:solidFill>
                <a:latin typeface="Comic Sans MS"/>
                <a:ea typeface="Comic Sans MS"/>
                <a:cs typeface="Comic Sans MS"/>
                <a:sym typeface="Comic Sans MS"/>
              </a:rPr>
              <a:t>Cairde</a:t>
            </a:r>
            <a:r>
              <a:rPr lang="en-GB" sz="2400" b="0" i="0" u="none" strike="noStrike" cap="none" dirty="0">
                <a:solidFill>
                  <a:schemeClr val="dk1"/>
                </a:solidFill>
                <a:latin typeface="Comic Sans MS"/>
                <a:ea typeface="Comic Sans MS"/>
                <a:cs typeface="Comic Sans MS"/>
                <a:sym typeface="Comic Sans MS"/>
              </a:rPr>
              <a:t>’ who regularly arrange activities such as fundraiser events and fun days.</a:t>
            </a:r>
            <a:endParaRPr dirty="0"/>
          </a:p>
          <a:p>
            <a:pPr marL="0" marR="0" lvl="0" indent="0" algn="just" rtl="0">
              <a:lnSpc>
                <a:spcPct val="110000"/>
              </a:lnSpc>
              <a:spcBef>
                <a:spcPts val="444"/>
              </a:spcBef>
              <a:spcAft>
                <a:spcPts val="0"/>
              </a:spcAft>
              <a:buClr>
                <a:srgbClr val="888888"/>
              </a:buClr>
              <a:buSzPct val="100000"/>
              <a:buFont typeface="Arial"/>
              <a:buNone/>
            </a:pPr>
            <a:endParaRPr sz="2400" b="0" i="0" u="none" strike="noStrike" cap="none" dirty="0">
              <a:solidFill>
                <a:srgbClr val="000000"/>
              </a:solidFill>
              <a:latin typeface="Comic Sans MS"/>
              <a:ea typeface="Comic Sans MS"/>
              <a:cs typeface="Comic Sans MS"/>
              <a:sym typeface="Comic Sans MS"/>
            </a:endParaRPr>
          </a:p>
          <a:p>
            <a:pPr marL="0" marR="0" lvl="0" indent="0" algn="just" rtl="0">
              <a:lnSpc>
                <a:spcPct val="110000"/>
              </a:lnSpc>
              <a:spcBef>
                <a:spcPts val="444"/>
              </a:spcBef>
              <a:spcAft>
                <a:spcPts val="0"/>
              </a:spcAft>
              <a:buClr>
                <a:srgbClr val="000000"/>
              </a:buClr>
              <a:buSzPct val="100000"/>
              <a:buFont typeface="Arial"/>
              <a:buNone/>
            </a:pPr>
            <a:r>
              <a:rPr lang="en-GB" sz="2400" b="0" i="0" u="none" strike="noStrike" cap="none" dirty="0">
                <a:solidFill>
                  <a:srgbClr val="000000"/>
                </a:solidFill>
                <a:latin typeface="Comic Sans MS"/>
                <a:ea typeface="Comic Sans MS"/>
                <a:cs typeface="Comic Sans MS"/>
                <a:sym typeface="Comic Sans MS"/>
              </a:rPr>
              <a:t>Their fundraising goes towards subsidising buses for school trips to reduce the cost for parents, purchasing class iPads, class reading books, developing our outdoor play area etc.</a:t>
            </a:r>
            <a:endParaRPr dirty="0"/>
          </a:p>
          <a:p>
            <a:pPr marL="0" marR="0" lvl="0" indent="0" algn="just" rtl="0">
              <a:lnSpc>
                <a:spcPct val="110000"/>
              </a:lnSpc>
              <a:spcBef>
                <a:spcPts val="444"/>
              </a:spcBef>
              <a:spcAft>
                <a:spcPts val="0"/>
              </a:spcAft>
              <a:buClr>
                <a:srgbClr val="888888"/>
              </a:buClr>
              <a:buSzPct val="100000"/>
              <a:buFont typeface="Arial"/>
              <a:buNone/>
            </a:pPr>
            <a:endParaRPr sz="2400" b="0" i="0" u="none" strike="noStrike" cap="none" dirty="0">
              <a:solidFill>
                <a:srgbClr val="000000"/>
              </a:solidFill>
              <a:latin typeface="Comic Sans MS"/>
              <a:ea typeface="Comic Sans MS"/>
              <a:cs typeface="Comic Sans MS"/>
              <a:sym typeface="Comic Sans MS"/>
            </a:endParaRPr>
          </a:p>
          <a:p>
            <a:pPr marL="0" marR="0" lvl="0" indent="0" algn="just" rtl="0">
              <a:lnSpc>
                <a:spcPct val="110000"/>
              </a:lnSpc>
              <a:spcBef>
                <a:spcPts val="444"/>
              </a:spcBef>
              <a:spcAft>
                <a:spcPts val="0"/>
              </a:spcAft>
              <a:buClr>
                <a:srgbClr val="000000"/>
              </a:buClr>
              <a:buSzPct val="100000"/>
              <a:buFont typeface="Arial"/>
              <a:buNone/>
            </a:pPr>
            <a:r>
              <a:rPr lang="en-GB" sz="2400" b="0" i="0" u="none" strike="noStrike" cap="none" dirty="0">
                <a:solidFill>
                  <a:srgbClr val="000000"/>
                </a:solidFill>
                <a:latin typeface="Comic Sans MS"/>
                <a:ea typeface="Comic Sans MS"/>
                <a:cs typeface="Comic Sans MS"/>
                <a:sym typeface="Comic Sans MS"/>
              </a:rPr>
              <a:t>They are an integral part of </a:t>
            </a:r>
            <a:r>
              <a:rPr lang="en-GB" sz="2400" b="0" i="0" u="none" strike="noStrike" cap="none" dirty="0" err="1">
                <a:solidFill>
                  <a:srgbClr val="000000"/>
                </a:solidFill>
                <a:latin typeface="Comic Sans MS"/>
                <a:ea typeface="Comic Sans MS"/>
                <a:cs typeface="Comic Sans MS"/>
                <a:sym typeface="Comic Sans MS"/>
              </a:rPr>
              <a:t>Bunscoil</a:t>
            </a:r>
            <a:r>
              <a:rPr lang="en-GB" sz="2400" b="0" i="0" u="none" strike="noStrike" cap="none" dirty="0">
                <a:solidFill>
                  <a:srgbClr val="000000"/>
                </a:solidFill>
                <a:latin typeface="Comic Sans MS"/>
                <a:ea typeface="Comic Sans MS"/>
                <a:cs typeface="Comic Sans MS"/>
                <a:sym typeface="Comic Sans MS"/>
              </a:rPr>
              <a:t> </a:t>
            </a:r>
            <a:r>
              <a:rPr lang="en-GB" sz="2400" b="0" i="0" u="none" strike="noStrike" cap="none" dirty="0" err="1">
                <a:solidFill>
                  <a:srgbClr val="000000"/>
                </a:solidFill>
                <a:latin typeface="Comic Sans MS"/>
                <a:ea typeface="Comic Sans MS"/>
                <a:cs typeface="Comic Sans MS"/>
                <a:sym typeface="Comic Sans MS"/>
              </a:rPr>
              <a:t>Bheanna</a:t>
            </a:r>
            <a:r>
              <a:rPr lang="en-GB" sz="2400" b="0" i="0" u="none" strike="noStrike" cap="none" dirty="0">
                <a:solidFill>
                  <a:srgbClr val="000000"/>
                </a:solidFill>
                <a:latin typeface="Comic Sans MS"/>
                <a:ea typeface="Comic Sans MS"/>
                <a:cs typeface="Comic Sans MS"/>
                <a:sym typeface="Comic Sans MS"/>
              </a:rPr>
              <a:t> Boirche and are always keen for new members to join in and help in whatever small way they can. Keep up to date on the Facebook Group or speak to one of the parent members if you think you could spare a few hours a month or have any great ideas to share.</a:t>
            </a:r>
            <a:endParaRPr sz="24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10000"/>
              </a:lnSpc>
              <a:spcBef>
                <a:spcPts val="148"/>
              </a:spcBef>
              <a:spcAft>
                <a:spcPts val="0"/>
              </a:spcAft>
              <a:buClr>
                <a:srgbClr val="888888"/>
              </a:buClr>
              <a:buSzPct val="100000"/>
              <a:buFont typeface="Arial"/>
              <a:buNone/>
            </a:pPr>
            <a:endParaRPr sz="8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18" name="Google Shape;118;p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342900" lvl="0" indent="-342900" algn="l" rtl="0">
              <a:lnSpc>
                <a:spcPct val="85000"/>
              </a:lnSpc>
              <a:spcBef>
                <a:spcPts val="0"/>
              </a:spcBef>
              <a:spcAft>
                <a:spcPts val="0"/>
              </a:spcAft>
              <a:buClr>
                <a:srgbClr val="3F3F3F"/>
              </a:buClr>
              <a:buSzPts val="4800"/>
              <a:buFont typeface="Comic Sans MS"/>
              <a:buNone/>
            </a:pPr>
            <a:r>
              <a:rPr lang="en-GB" b="1">
                <a:latin typeface="Comic Sans MS"/>
                <a:ea typeface="Comic Sans MS"/>
                <a:cs typeface="Comic Sans MS"/>
                <a:sym typeface="Comic Sans MS"/>
              </a:rPr>
              <a:t> Curaclam  - Curriculum</a:t>
            </a:r>
            <a:endParaRPr>
              <a:latin typeface="Comic Sans MS"/>
              <a:ea typeface="Comic Sans MS"/>
              <a:cs typeface="Comic Sans MS"/>
              <a:sym typeface="Comic Sans MS"/>
            </a:endParaRPr>
          </a:p>
        </p:txBody>
      </p:sp>
      <p:sp>
        <p:nvSpPr>
          <p:cNvPr id="119" name="Google Shape;119;p2"/>
          <p:cNvSpPr txBox="1">
            <a:spLocks noGrp="1"/>
          </p:cNvSpPr>
          <p:nvPr>
            <p:ph type="body" idx="1"/>
          </p:nvPr>
        </p:nvSpPr>
        <p:spPr>
          <a:xfrm>
            <a:off x="323850" y="1846273"/>
            <a:ext cx="7759500" cy="4536600"/>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90000"/>
              </a:lnSpc>
              <a:spcBef>
                <a:spcPts val="0"/>
              </a:spcBef>
              <a:spcAft>
                <a:spcPts val="0"/>
              </a:spcAft>
              <a:buSzPct val="100000"/>
              <a:buFont typeface="Arial"/>
              <a:buNone/>
            </a:pPr>
            <a:r>
              <a:rPr lang="en-GB" dirty="0">
                <a:latin typeface="Comic Sans MS"/>
                <a:ea typeface="Comic Sans MS"/>
                <a:cs typeface="Comic Sans MS"/>
                <a:sym typeface="Comic Sans MS"/>
              </a:rPr>
              <a:t>There are three key stages in Primary School:</a:t>
            </a:r>
            <a:endParaRPr dirty="0"/>
          </a:p>
          <a:p>
            <a:pPr marL="91440" lvl="0" indent="-117475" algn="l" rtl="0">
              <a:lnSpc>
                <a:spcPct val="90000"/>
              </a:lnSpc>
              <a:spcBef>
                <a:spcPts val="1200"/>
              </a:spcBef>
              <a:spcAft>
                <a:spcPts val="0"/>
              </a:spcAft>
              <a:buSzPct val="100000"/>
              <a:buFont typeface="Arial"/>
              <a:buChar char="•"/>
            </a:pPr>
            <a:r>
              <a:rPr lang="en-GB" dirty="0">
                <a:latin typeface="Comic Sans MS"/>
                <a:ea typeface="Comic Sans MS"/>
                <a:cs typeface="Comic Sans MS"/>
                <a:sym typeface="Comic Sans MS"/>
              </a:rPr>
              <a:t>Foundation Stage (Rang 1 and 2)</a:t>
            </a:r>
            <a:endParaRPr dirty="0"/>
          </a:p>
          <a:p>
            <a:pPr marL="91440" lvl="0" indent="-117475" algn="l" rtl="0">
              <a:lnSpc>
                <a:spcPct val="90000"/>
              </a:lnSpc>
              <a:spcBef>
                <a:spcPts val="1200"/>
              </a:spcBef>
              <a:spcAft>
                <a:spcPts val="0"/>
              </a:spcAft>
              <a:buSzPct val="100000"/>
              <a:buFont typeface="Arial"/>
              <a:buChar char="•"/>
            </a:pPr>
            <a:r>
              <a:rPr lang="en-GB" dirty="0">
                <a:latin typeface="Comic Sans MS"/>
                <a:ea typeface="Comic Sans MS"/>
                <a:cs typeface="Comic Sans MS"/>
                <a:sym typeface="Comic Sans MS"/>
              </a:rPr>
              <a:t>Key Stage 1 (Rang 3 and 4)</a:t>
            </a:r>
            <a:endParaRPr dirty="0"/>
          </a:p>
          <a:p>
            <a:pPr marL="91440" lvl="0" indent="-117475" algn="l" rtl="0">
              <a:lnSpc>
                <a:spcPct val="90000"/>
              </a:lnSpc>
              <a:spcBef>
                <a:spcPts val="1200"/>
              </a:spcBef>
              <a:spcAft>
                <a:spcPts val="0"/>
              </a:spcAft>
              <a:buSzPct val="100000"/>
              <a:buFont typeface="Arial"/>
              <a:buChar char="•"/>
            </a:pPr>
            <a:r>
              <a:rPr lang="en-GB" dirty="0">
                <a:latin typeface="Comic Sans MS"/>
                <a:ea typeface="Comic Sans MS"/>
                <a:cs typeface="Comic Sans MS"/>
                <a:sym typeface="Comic Sans MS"/>
              </a:rPr>
              <a:t>Key Stage 2 (Rang 5, 6 and 7)</a:t>
            </a:r>
            <a:endParaRPr dirty="0"/>
          </a:p>
          <a:p>
            <a:pPr marL="91440" lvl="0" indent="0" algn="l" rtl="0">
              <a:lnSpc>
                <a:spcPct val="90000"/>
              </a:lnSpc>
              <a:spcBef>
                <a:spcPts val="1200"/>
              </a:spcBef>
              <a:spcAft>
                <a:spcPts val="0"/>
              </a:spcAft>
              <a:buSzPct val="100000"/>
              <a:buFont typeface="Arial"/>
              <a:buNone/>
            </a:pPr>
            <a:endParaRPr dirty="0">
              <a:latin typeface="Comic Sans MS"/>
              <a:ea typeface="Comic Sans MS"/>
              <a:cs typeface="Comic Sans MS"/>
              <a:sym typeface="Comic Sans MS"/>
            </a:endParaRPr>
          </a:p>
          <a:p>
            <a:pPr marL="0" lvl="0" indent="0" algn="l" rtl="0">
              <a:lnSpc>
                <a:spcPct val="90000"/>
              </a:lnSpc>
              <a:spcBef>
                <a:spcPts val="1200"/>
              </a:spcBef>
              <a:spcAft>
                <a:spcPts val="0"/>
              </a:spcAft>
              <a:buSzPct val="100000"/>
              <a:buFont typeface="Arial"/>
              <a:buNone/>
            </a:pPr>
            <a:r>
              <a:rPr lang="en-GB" dirty="0">
                <a:latin typeface="Comic Sans MS"/>
                <a:ea typeface="Comic Sans MS"/>
                <a:cs typeface="Comic Sans MS"/>
                <a:sym typeface="Comic Sans MS"/>
              </a:rPr>
              <a:t>We follow the Northern Ireland Curriculum: Literacy,  Numeracy, The World Around Us, The Arts (Art &amp; Design, Music and Drama), P.E., Personal Development and Mutual Understanding (PDMU), Religious Education,  ICT.</a:t>
            </a:r>
            <a:endParaRPr dirty="0"/>
          </a:p>
          <a:p>
            <a:pPr marL="0" lvl="0" indent="0" algn="l" rtl="0">
              <a:lnSpc>
                <a:spcPct val="90000"/>
              </a:lnSpc>
              <a:spcBef>
                <a:spcPts val="1200"/>
              </a:spcBef>
              <a:spcAft>
                <a:spcPts val="0"/>
              </a:spcAft>
              <a:buSzPct val="100000"/>
              <a:buFont typeface="Arial"/>
              <a:buNone/>
            </a:pPr>
            <a:r>
              <a:rPr lang="en-GB" dirty="0">
                <a:latin typeface="Comic Sans MS"/>
                <a:ea typeface="Comic Sans MS"/>
                <a:cs typeface="Comic Sans MS"/>
                <a:sym typeface="Comic Sans MS"/>
              </a:rPr>
              <a:t>NSPCC Programme- Keeping safe</a:t>
            </a:r>
            <a:endParaRPr dirty="0"/>
          </a:p>
          <a:p>
            <a:pPr marL="457200" lvl="0" indent="-466725" algn="l" rtl="0">
              <a:lnSpc>
                <a:spcPct val="90000"/>
              </a:lnSpc>
              <a:spcBef>
                <a:spcPts val="1200"/>
              </a:spcBef>
              <a:spcAft>
                <a:spcPts val="0"/>
              </a:spcAft>
              <a:buSzPct val="100000"/>
              <a:buFont typeface="Arial"/>
              <a:buAutoNum type="arabicPeriod"/>
            </a:pPr>
            <a:r>
              <a:rPr lang="en-GB" dirty="0">
                <a:latin typeface="Comic Sans MS"/>
                <a:ea typeface="Comic Sans MS"/>
                <a:cs typeface="Comic Sans MS"/>
                <a:sym typeface="Comic Sans MS"/>
              </a:rPr>
              <a:t>Healthy Relationships.</a:t>
            </a:r>
            <a:endParaRPr dirty="0"/>
          </a:p>
          <a:p>
            <a:pPr marL="457200" lvl="0" indent="-466725" algn="l" rtl="0">
              <a:lnSpc>
                <a:spcPct val="90000"/>
              </a:lnSpc>
              <a:spcBef>
                <a:spcPts val="1200"/>
              </a:spcBef>
              <a:spcAft>
                <a:spcPts val="0"/>
              </a:spcAft>
              <a:buSzPct val="100000"/>
              <a:buFont typeface="Arial"/>
              <a:buAutoNum type="arabicPeriod"/>
            </a:pPr>
            <a:r>
              <a:rPr lang="en-GB" dirty="0">
                <a:latin typeface="Comic Sans MS"/>
                <a:ea typeface="Comic Sans MS"/>
                <a:cs typeface="Comic Sans MS"/>
                <a:sym typeface="Comic Sans MS"/>
              </a:rPr>
              <a:t>My Body.</a:t>
            </a:r>
            <a:endParaRPr dirty="0"/>
          </a:p>
          <a:p>
            <a:pPr marL="457200" lvl="0" indent="-466725" algn="l" rtl="0">
              <a:lnSpc>
                <a:spcPct val="90000"/>
              </a:lnSpc>
              <a:spcBef>
                <a:spcPts val="1200"/>
              </a:spcBef>
              <a:spcAft>
                <a:spcPts val="0"/>
              </a:spcAft>
              <a:buSzPct val="100000"/>
              <a:buFont typeface="Arial"/>
              <a:buAutoNum type="arabicPeriod"/>
            </a:pPr>
            <a:r>
              <a:rPr lang="en-GB" dirty="0">
                <a:latin typeface="Comic Sans MS"/>
                <a:ea typeface="Comic Sans MS"/>
                <a:cs typeface="Comic Sans MS"/>
                <a:sym typeface="Comic Sans MS"/>
              </a:rPr>
              <a:t>Being Safe.</a:t>
            </a:r>
            <a:endParaRPr dirty="0">
              <a:latin typeface="Comic Sans MS"/>
              <a:ea typeface="Comic Sans MS"/>
              <a:cs typeface="Comic Sans MS"/>
              <a:sym typeface="Comic Sans MS"/>
            </a:endParaRPr>
          </a:p>
          <a:p>
            <a:pPr marL="0" lvl="0" indent="0" algn="l" rtl="0">
              <a:lnSpc>
                <a:spcPct val="90000"/>
              </a:lnSpc>
              <a:spcBef>
                <a:spcPts val="1200"/>
              </a:spcBef>
              <a:spcAft>
                <a:spcPts val="0"/>
              </a:spcAft>
              <a:buSzPct val="100000"/>
              <a:buFont typeface="Arial"/>
              <a:buNone/>
            </a:pPr>
            <a:r>
              <a:rPr lang="en-GB" sz="2600" dirty="0">
                <a:solidFill>
                  <a:srgbClr val="0070C0"/>
                </a:solidFill>
              </a:rPr>
              <a:t>www.nspcc.org.uk</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1"/>
          <p:cNvPicPr preferRelativeResize="0"/>
          <p:nvPr/>
        </p:nvPicPr>
        <p:blipFill rotWithShape="1">
          <a:blip r:embed="rId3">
            <a:alphaModFix/>
          </a:blip>
          <a:srcRect/>
          <a:stretch/>
        </p:blipFill>
        <p:spPr>
          <a:xfrm>
            <a:off x="755650" y="448466"/>
            <a:ext cx="7740650" cy="1585913"/>
          </a:xfrm>
          <a:prstGeom prst="rect">
            <a:avLst/>
          </a:prstGeom>
          <a:noFill/>
          <a:ln>
            <a:noFill/>
          </a:ln>
        </p:spPr>
      </p:pic>
      <p:sp>
        <p:nvSpPr>
          <p:cNvPr id="247" name="Google Shape;247;p21"/>
          <p:cNvSpPr txBox="1">
            <a:spLocks noGrp="1"/>
          </p:cNvSpPr>
          <p:nvPr>
            <p:ph type="title"/>
          </p:nvPr>
        </p:nvSpPr>
        <p:spPr>
          <a:xfrm>
            <a:off x="2339752" y="669922"/>
            <a:ext cx="8229600" cy="1143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omic Sans MS"/>
              <a:buNone/>
            </a:pPr>
            <a:r>
              <a:rPr lang="en-GB">
                <a:latin typeface="Comic Sans MS"/>
                <a:ea typeface="Comic Sans MS"/>
                <a:cs typeface="Comic Sans MS"/>
                <a:sym typeface="Comic Sans MS"/>
              </a:rPr>
              <a:t>Polasaithe Scoile</a:t>
            </a:r>
            <a:br>
              <a:rPr lang="en-GB">
                <a:latin typeface="Comic Sans MS"/>
                <a:ea typeface="Comic Sans MS"/>
                <a:cs typeface="Comic Sans MS"/>
                <a:sym typeface="Comic Sans MS"/>
              </a:rPr>
            </a:br>
            <a:r>
              <a:rPr lang="en-GB">
                <a:latin typeface="Comic Sans MS"/>
                <a:ea typeface="Comic Sans MS"/>
                <a:cs typeface="Comic Sans MS"/>
                <a:sym typeface="Comic Sans MS"/>
              </a:rPr>
              <a:t>School Policies</a:t>
            </a:r>
            <a:endParaRPr/>
          </a:p>
        </p:txBody>
      </p:sp>
      <p:sp>
        <p:nvSpPr>
          <p:cNvPr id="248" name="Google Shape;248;p21"/>
          <p:cNvSpPr txBox="1">
            <a:spLocks noGrp="1"/>
          </p:cNvSpPr>
          <p:nvPr>
            <p:ph type="body" idx="1"/>
          </p:nvPr>
        </p:nvSpPr>
        <p:spPr>
          <a:xfrm>
            <a:off x="457199" y="1772816"/>
            <a:ext cx="8393289" cy="4751809"/>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2800"/>
              <a:buNone/>
            </a:pPr>
            <a:endParaRPr sz="2800" dirty="0">
              <a:latin typeface="Comic Sans MS"/>
              <a:ea typeface="Comic Sans MS"/>
              <a:cs typeface="Comic Sans MS"/>
              <a:sym typeface="Comic Sans MS"/>
            </a:endParaRPr>
          </a:p>
          <a:p>
            <a:pPr marL="0" lvl="0" indent="0" algn="just" rtl="0">
              <a:lnSpc>
                <a:spcPct val="90000"/>
              </a:lnSpc>
              <a:spcBef>
                <a:spcPts val="1200"/>
              </a:spcBef>
              <a:spcAft>
                <a:spcPts val="0"/>
              </a:spcAft>
              <a:buSzPts val="2800"/>
              <a:buNone/>
            </a:pPr>
            <a:endParaRPr sz="2800" dirty="0">
              <a:latin typeface="Comic Sans MS"/>
              <a:ea typeface="Comic Sans MS"/>
              <a:cs typeface="Comic Sans MS"/>
              <a:sym typeface="Comic Sans MS"/>
            </a:endParaRPr>
          </a:p>
          <a:p>
            <a:pPr marL="0" lvl="0" indent="0" algn="just" rtl="0">
              <a:lnSpc>
                <a:spcPct val="90000"/>
              </a:lnSpc>
              <a:spcBef>
                <a:spcPts val="1200"/>
              </a:spcBef>
              <a:spcAft>
                <a:spcPts val="0"/>
              </a:spcAft>
              <a:buSzPts val="2800"/>
              <a:buNone/>
            </a:pPr>
            <a:r>
              <a:rPr lang="en-GB" sz="2800" dirty="0">
                <a:latin typeface="Comic Sans MS"/>
                <a:ea typeface="Comic Sans MS"/>
                <a:cs typeface="Comic Sans MS"/>
                <a:sym typeface="Comic Sans MS"/>
              </a:rPr>
              <a:t>All families receive a summary of our Child Protection Policy on beginning </a:t>
            </a:r>
            <a:r>
              <a:rPr lang="en-GB" sz="2800" dirty="0" err="1">
                <a:latin typeface="Comic Sans MS"/>
                <a:ea typeface="Comic Sans MS"/>
                <a:cs typeface="Comic Sans MS"/>
                <a:sym typeface="Comic Sans MS"/>
              </a:rPr>
              <a:t>Naíscoil</a:t>
            </a:r>
            <a:r>
              <a:rPr lang="en-GB" sz="2800" dirty="0">
                <a:latin typeface="Comic Sans MS"/>
                <a:ea typeface="Comic Sans MS"/>
                <a:cs typeface="Comic Sans MS"/>
                <a:sym typeface="Comic Sans MS"/>
              </a:rPr>
              <a:t> and Rang 1.</a:t>
            </a:r>
          </a:p>
          <a:p>
            <a:pPr marL="0" lvl="0" indent="0" algn="just" rtl="0">
              <a:lnSpc>
                <a:spcPct val="90000"/>
              </a:lnSpc>
              <a:spcBef>
                <a:spcPts val="1200"/>
              </a:spcBef>
              <a:spcAft>
                <a:spcPts val="0"/>
              </a:spcAft>
              <a:buSzPts val="2800"/>
              <a:buNone/>
            </a:pPr>
            <a:r>
              <a:rPr lang="en-GB" sz="2800" dirty="0">
                <a:latin typeface="Comic Sans MS"/>
                <a:ea typeface="Comic Sans MS"/>
                <a:cs typeface="Comic Sans MS"/>
                <a:sym typeface="Comic Sans MS"/>
              </a:rPr>
              <a:t>All of our school policies are available to view on the school website </a:t>
            </a:r>
            <a:r>
              <a:rPr lang="en-GB" sz="2800" u="sng" dirty="0">
                <a:solidFill>
                  <a:schemeClr val="hlink"/>
                </a:solidFill>
                <a:latin typeface="Comic Sans MS"/>
                <a:ea typeface="Comic Sans MS"/>
                <a:cs typeface="Comic Sans MS"/>
                <a:sym typeface="Comic Sans MS"/>
                <a:hlinkClick r:id="rId4"/>
              </a:rPr>
              <a:t>www.bunscoilbb.com</a:t>
            </a:r>
            <a:r>
              <a:rPr lang="en-GB" sz="2800" dirty="0">
                <a:latin typeface="Comic Sans MS"/>
                <a:ea typeface="Comic Sans MS"/>
                <a:cs typeface="Comic Sans MS"/>
                <a:sym typeface="Comic Sans MS"/>
              </a:rPr>
              <a:t> or from the school office by appointment with the principal.</a:t>
            </a:r>
            <a:endParaRPr sz="2800" dirty="0">
              <a:solidFill>
                <a:srgbClr val="000000"/>
              </a:solidFill>
              <a:latin typeface="Comic Sans MS"/>
              <a:ea typeface="Comic Sans MS"/>
              <a:cs typeface="Comic Sans MS"/>
              <a:sym typeface="Comic Sans MS"/>
            </a:endParaRPr>
          </a:p>
          <a:p>
            <a:pPr marL="91440" lvl="0" indent="0" algn="l" rtl="0">
              <a:lnSpc>
                <a:spcPct val="90000"/>
              </a:lnSpc>
              <a:spcBef>
                <a:spcPts val="1200"/>
              </a:spcBef>
              <a:spcAft>
                <a:spcPts val="0"/>
              </a:spcAft>
              <a:buSzPts val="2000"/>
              <a:buFont typeface="Arial"/>
              <a:buNone/>
            </a:pPr>
            <a:endParaRPr dirty="0">
              <a:solidFill>
                <a:srgbClr val="000000"/>
              </a:solidFill>
              <a:latin typeface="Times New Roman"/>
              <a:ea typeface="Times New Roman"/>
              <a:cs typeface="Times New Roman"/>
              <a:sym typeface="Times New Roman"/>
            </a:endParaRPr>
          </a:p>
          <a:p>
            <a:pPr marL="0" lvl="0" indent="0" algn="l" rtl="0">
              <a:lnSpc>
                <a:spcPct val="90000"/>
              </a:lnSpc>
              <a:spcBef>
                <a:spcPts val="1200"/>
              </a:spcBef>
              <a:spcAft>
                <a:spcPts val="0"/>
              </a:spcAft>
              <a:buSzPts val="2000"/>
              <a:buFont typeface="Arial"/>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2"/>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54" name="Google Shape;254;p2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omic Sans MS"/>
              <a:buNone/>
            </a:pPr>
            <a:r>
              <a:rPr lang="en-GB">
                <a:latin typeface="Comic Sans MS"/>
                <a:ea typeface="Comic Sans MS"/>
                <a:cs typeface="Comic Sans MS"/>
                <a:sym typeface="Comic Sans MS"/>
              </a:rPr>
              <a:t>Ag cuidiú le do pháiste </a:t>
            </a:r>
            <a:br>
              <a:rPr lang="en-GB">
                <a:latin typeface="Comic Sans MS"/>
                <a:ea typeface="Comic Sans MS"/>
                <a:cs typeface="Comic Sans MS"/>
                <a:sym typeface="Comic Sans MS"/>
              </a:rPr>
            </a:br>
            <a:r>
              <a:rPr lang="en-GB">
                <a:latin typeface="Comic Sans MS"/>
                <a:ea typeface="Comic Sans MS"/>
                <a:cs typeface="Comic Sans MS"/>
                <a:sym typeface="Comic Sans MS"/>
              </a:rPr>
              <a:t>Supporting your child</a:t>
            </a:r>
            <a:endParaRPr/>
          </a:p>
        </p:txBody>
      </p:sp>
      <p:sp>
        <p:nvSpPr>
          <p:cNvPr id="255" name="Google Shape;255;p22"/>
          <p:cNvSpPr txBox="1">
            <a:spLocks noGrp="1"/>
          </p:cNvSpPr>
          <p:nvPr>
            <p:ph type="body" idx="1"/>
          </p:nvPr>
        </p:nvSpPr>
        <p:spPr>
          <a:xfrm>
            <a:off x="457200" y="1412776"/>
            <a:ext cx="8229600" cy="5256584"/>
          </a:xfrm>
          <a:prstGeom prst="rect">
            <a:avLst/>
          </a:prstGeom>
          <a:noFill/>
          <a:ln>
            <a:noFill/>
          </a:ln>
        </p:spPr>
        <p:txBody>
          <a:bodyPr spcFirstLastPara="1" wrap="square" lIns="0" tIns="45700" rIns="0" bIns="45700" anchor="t" anchorCtr="0">
            <a:noAutofit/>
          </a:bodyPr>
          <a:lstStyle/>
          <a:p>
            <a:pPr marL="0" lvl="0" indent="0" algn="just" rtl="0">
              <a:lnSpc>
                <a:spcPct val="90000"/>
              </a:lnSpc>
              <a:spcBef>
                <a:spcPts val="0"/>
              </a:spcBef>
              <a:spcAft>
                <a:spcPts val="0"/>
              </a:spcAft>
              <a:buSzPts val="1600"/>
              <a:buFont typeface="Arial"/>
              <a:buNone/>
            </a:pPr>
            <a:endParaRPr sz="1600" dirty="0">
              <a:latin typeface="Comic Sans MS"/>
              <a:ea typeface="Comic Sans MS"/>
              <a:cs typeface="Comic Sans MS"/>
              <a:sym typeface="Comic Sans MS"/>
            </a:endParaRPr>
          </a:p>
          <a:p>
            <a:pPr marL="0" lvl="0" indent="0" algn="just" rtl="0">
              <a:lnSpc>
                <a:spcPct val="90000"/>
              </a:lnSpc>
              <a:spcBef>
                <a:spcPts val="1200"/>
              </a:spcBef>
              <a:spcAft>
                <a:spcPts val="0"/>
              </a:spcAft>
              <a:buSzPts val="1600"/>
              <a:buNone/>
            </a:pPr>
            <a:endParaRPr sz="1600" dirty="0">
              <a:solidFill>
                <a:srgbClr val="000000"/>
              </a:solidFill>
              <a:latin typeface="Comic Sans MS"/>
              <a:ea typeface="Comic Sans MS"/>
              <a:cs typeface="Comic Sans MS"/>
              <a:sym typeface="Comic Sans MS"/>
            </a:endParaRPr>
          </a:p>
          <a:p>
            <a:pPr marL="0" lvl="0" indent="0" algn="just" rtl="0">
              <a:lnSpc>
                <a:spcPct val="90000"/>
              </a:lnSpc>
              <a:spcBef>
                <a:spcPts val="1200"/>
              </a:spcBef>
              <a:spcAft>
                <a:spcPts val="0"/>
              </a:spcAft>
              <a:buSzPts val="1600"/>
              <a:buNone/>
            </a:pPr>
            <a:r>
              <a:rPr lang="en-GB" sz="1600" dirty="0">
                <a:solidFill>
                  <a:srgbClr val="000000"/>
                </a:solidFill>
                <a:latin typeface="Comic Sans MS"/>
                <a:ea typeface="Comic Sans MS"/>
                <a:cs typeface="Comic Sans MS"/>
                <a:sym typeface="Comic Sans MS"/>
              </a:rPr>
              <a:t>A great way to help your child is to encourage them to develop their own independence through taking responsibility for looking after their coats, jumpers, etc. (please label these), remembering to take home their homework folder and to bring it back to school.</a:t>
            </a:r>
            <a:endParaRPr sz="1600" dirty="0">
              <a:latin typeface="Comic Sans MS"/>
              <a:ea typeface="Comic Sans MS"/>
              <a:cs typeface="Comic Sans MS"/>
              <a:sym typeface="Comic Sans MS"/>
            </a:endParaRPr>
          </a:p>
          <a:p>
            <a:pPr marL="0" lvl="0" indent="0" algn="just" rtl="0">
              <a:lnSpc>
                <a:spcPct val="90000"/>
              </a:lnSpc>
              <a:spcBef>
                <a:spcPts val="1200"/>
              </a:spcBef>
              <a:spcAft>
                <a:spcPts val="0"/>
              </a:spcAft>
              <a:buSzPts val="1600"/>
              <a:buFont typeface="Arial"/>
              <a:buNone/>
            </a:pPr>
            <a:r>
              <a:rPr lang="en-GB" sz="1600" dirty="0">
                <a:solidFill>
                  <a:schemeClr val="tx1"/>
                </a:solidFill>
                <a:latin typeface="Comic Sans MS"/>
                <a:ea typeface="Comic Sans MS"/>
                <a:cs typeface="Comic Sans MS"/>
                <a:sym typeface="Comic Sans MS"/>
              </a:rPr>
              <a:t>As previously mentioned, whilst having Irish in the home is not a prerequisite to attend </a:t>
            </a:r>
            <a:r>
              <a:rPr lang="en-GB" sz="1600" dirty="0" err="1">
                <a:solidFill>
                  <a:schemeClr val="tx1"/>
                </a:solidFill>
                <a:latin typeface="Comic Sans MS"/>
                <a:ea typeface="Comic Sans MS"/>
                <a:cs typeface="Comic Sans MS"/>
                <a:sym typeface="Comic Sans MS"/>
              </a:rPr>
              <a:t>Bunscoil</a:t>
            </a:r>
            <a:r>
              <a:rPr lang="en-GB" sz="1600" dirty="0">
                <a:solidFill>
                  <a:schemeClr val="tx1"/>
                </a:solidFill>
                <a:latin typeface="Comic Sans MS"/>
                <a:ea typeface="Comic Sans MS"/>
                <a:cs typeface="Comic Sans MS"/>
                <a:sym typeface="Comic Sans MS"/>
              </a:rPr>
              <a:t> </a:t>
            </a:r>
            <a:r>
              <a:rPr lang="en-GB" sz="1600" dirty="0" err="1">
                <a:solidFill>
                  <a:schemeClr val="tx1"/>
                </a:solidFill>
                <a:latin typeface="Comic Sans MS"/>
                <a:ea typeface="Comic Sans MS"/>
                <a:cs typeface="Comic Sans MS"/>
                <a:sym typeface="Comic Sans MS"/>
              </a:rPr>
              <a:t>Bheanna</a:t>
            </a:r>
            <a:r>
              <a:rPr lang="en-GB" sz="1600" dirty="0">
                <a:solidFill>
                  <a:schemeClr val="tx1"/>
                </a:solidFill>
                <a:latin typeface="Comic Sans MS"/>
                <a:ea typeface="Comic Sans MS"/>
                <a:cs typeface="Comic Sans MS"/>
                <a:sym typeface="Comic Sans MS"/>
              </a:rPr>
              <a:t> Boirche, parents are strongly encouraged to avail of the many great Irish Language classes that are available in the area in order to be able to support their child’s learning.  </a:t>
            </a:r>
            <a:endParaRPr dirty="0">
              <a:solidFill>
                <a:schemeClr val="tx1"/>
              </a:solidFill>
            </a:endParaRPr>
          </a:p>
          <a:p>
            <a:pPr marL="0" lvl="0" indent="0" algn="l" rtl="0">
              <a:lnSpc>
                <a:spcPct val="90000"/>
              </a:lnSpc>
              <a:spcBef>
                <a:spcPts val="0"/>
              </a:spcBef>
              <a:spcAft>
                <a:spcPts val="0"/>
              </a:spcAft>
              <a:buSzPts val="1600"/>
              <a:buNone/>
            </a:pPr>
            <a:endParaRPr sz="1600" dirty="0">
              <a:solidFill>
                <a:srgbClr val="000000"/>
              </a:solidFill>
              <a:latin typeface="Comic Sans MS"/>
              <a:ea typeface="Comic Sans MS"/>
              <a:cs typeface="Comic Sans MS"/>
              <a:sym typeface="Comic Sans MS"/>
            </a:endParaRPr>
          </a:p>
          <a:p>
            <a:pPr marL="0" lvl="0" indent="0" algn="l" rtl="0">
              <a:lnSpc>
                <a:spcPct val="90000"/>
              </a:lnSpc>
              <a:spcBef>
                <a:spcPts val="200"/>
              </a:spcBef>
              <a:spcAft>
                <a:spcPts val="0"/>
              </a:spcAft>
              <a:buSzPts val="1600"/>
              <a:buNone/>
            </a:pPr>
            <a:r>
              <a:rPr lang="en-GB" sz="1600" dirty="0">
                <a:solidFill>
                  <a:schemeClr val="tx1"/>
                </a:solidFill>
                <a:latin typeface="Comic Sans MS"/>
                <a:ea typeface="Comic Sans MS"/>
                <a:cs typeface="Comic Sans MS"/>
                <a:sym typeface="Comic Sans MS"/>
              </a:rPr>
              <a:t>All </a:t>
            </a:r>
            <a:r>
              <a:rPr lang="en-GB" sz="1600" dirty="0" err="1">
                <a:solidFill>
                  <a:schemeClr val="tx1"/>
                </a:solidFill>
                <a:latin typeface="Comic Sans MS"/>
                <a:ea typeface="Comic Sans MS"/>
                <a:cs typeface="Comic Sans MS"/>
                <a:sym typeface="Comic Sans MS"/>
              </a:rPr>
              <a:t>homeworks</a:t>
            </a:r>
            <a:r>
              <a:rPr lang="en-GB" sz="1600" dirty="0">
                <a:solidFill>
                  <a:schemeClr val="tx1"/>
                </a:solidFill>
                <a:latin typeface="Comic Sans MS"/>
                <a:ea typeface="Comic Sans MS"/>
                <a:cs typeface="Comic Sans MS"/>
                <a:sym typeface="Comic Sans MS"/>
              </a:rPr>
              <a:t> are sent home on a Monday. We do not mind if for example, Monday’s homework isn’t complete on Monday night, as long as all tasks are completed and returned to school by Friday.</a:t>
            </a:r>
            <a:r>
              <a:rPr lang="en-GB" sz="1600" dirty="0">
                <a:solidFill>
                  <a:schemeClr val="tx1"/>
                </a:solidFill>
                <a:latin typeface="Arial"/>
                <a:ea typeface="Arial"/>
                <a:cs typeface="Arial"/>
                <a:sym typeface="Arial"/>
              </a:rPr>
              <a:t> </a:t>
            </a:r>
            <a:r>
              <a:rPr lang="en-GB" sz="1600" dirty="0">
                <a:solidFill>
                  <a:schemeClr val="tx1"/>
                </a:solidFill>
                <a:latin typeface="Comic Sans MS" panose="030F0702030302020204" pitchFamily="66" charset="0"/>
                <a:ea typeface="Arial"/>
                <a:cs typeface="Arial"/>
                <a:sym typeface="Arial"/>
              </a:rPr>
              <a:t>Spellings and Homework page will be posted on our Google Classroom page every Monday.</a:t>
            </a:r>
            <a:endParaRPr dirty="0">
              <a:solidFill>
                <a:schemeClr val="tx1"/>
              </a:solidFill>
              <a:latin typeface="Comic Sans MS" panose="030F0702030302020204" pitchFamily="66" charset="0"/>
            </a:endParaRPr>
          </a:p>
          <a:p>
            <a:pPr marL="0" lvl="0" indent="0" algn="l" rtl="0">
              <a:lnSpc>
                <a:spcPct val="90000"/>
              </a:lnSpc>
              <a:spcBef>
                <a:spcPts val="200"/>
              </a:spcBef>
              <a:spcAft>
                <a:spcPts val="0"/>
              </a:spcAft>
              <a:buSzPts val="1600"/>
              <a:buNone/>
            </a:pPr>
            <a:endParaRPr sz="1600" dirty="0">
              <a:solidFill>
                <a:srgbClr val="000000"/>
              </a:solidFill>
              <a:latin typeface="Arial"/>
              <a:ea typeface="Arial"/>
              <a:cs typeface="Arial"/>
              <a:sym typeface="Arial"/>
            </a:endParaRPr>
          </a:p>
          <a:p>
            <a:pPr marL="0" lvl="0" indent="0" algn="l" rtl="0">
              <a:lnSpc>
                <a:spcPct val="90000"/>
              </a:lnSpc>
              <a:spcBef>
                <a:spcPts val="200"/>
              </a:spcBef>
              <a:spcAft>
                <a:spcPts val="0"/>
              </a:spcAft>
              <a:buSzPts val="1600"/>
              <a:buNone/>
            </a:pPr>
            <a:r>
              <a:rPr lang="en-GB" sz="1600" dirty="0">
                <a:solidFill>
                  <a:srgbClr val="000000"/>
                </a:solidFill>
                <a:latin typeface="Comic Sans MS"/>
                <a:ea typeface="Comic Sans MS"/>
                <a:cs typeface="Comic Sans MS"/>
                <a:sym typeface="Comic Sans MS"/>
              </a:rPr>
              <a:t>Remember,  homework is a REVISION of work/topics covered in class,  so pupils will be able to tell YOU what they are meant to do, and will take great joy in doing so! </a:t>
            </a:r>
            <a:endParaRPr dirty="0"/>
          </a:p>
          <a:p>
            <a:pPr marL="0" lvl="0" indent="0" algn="just" rtl="0">
              <a:lnSpc>
                <a:spcPct val="90000"/>
              </a:lnSpc>
              <a:spcBef>
                <a:spcPts val="1400"/>
              </a:spcBef>
              <a:spcAft>
                <a:spcPts val="0"/>
              </a:spcAft>
              <a:buSzPts val="1600"/>
              <a:buFont typeface="Arial"/>
              <a:buNone/>
            </a:pPr>
            <a:endParaRPr sz="1600" dirty="0">
              <a:solidFill>
                <a:srgbClr val="000000"/>
              </a:solidFill>
              <a:latin typeface="Comic Sans MS"/>
              <a:ea typeface="Comic Sans MS"/>
              <a:cs typeface="Comic Sans MS"/>
              <a:sym typeface="Comic Sans MS"/>
            </a:endParaRPr>
          </a:p>
          <a:p>
            <a:pPr marL="0" lvl="0" indent="0" algn="just" rtl="0">
              <a:lnSpc>
                <a:spcPct val="90000"/>
              </a:lnSpc>
              <a:spcBef>
                <a:spcPts val="1200"/>
              </a:spcBef>
              <a:spcAft>
                <a:spcPts val="0"/>
              </a:spcAft>
              <a:buSzPts val="1600"/>
              <a:buFont typeface="Arial"/>
              <a:buNone/>
            </a:pPr>
            <a:endParaRPr sz="1600" dirty="0">
              <a:solidFill>
                <a:srgbClr val="000000"/>
              </a:solidFill>
              <a:latin typeface="Comic Sans MS"/>
              <a:ea typeface="Comic Sans MS"/>
              <a:cs typeface="Comic Sans MS"/>
              <a:sym typeface="Comic Sans MS"/>
            </a:endParaRPr>
          </a:p>
          <a:p>
            <a:pPr marL="91440" lvl="0" indent="0" algn="l" rtl="0">
              <a:lnSpc>
                <a:spcPct val="90000"/>
              </a:lnSpc>
              <a:spcBef>
                <a:spcPts val="1200"/>
              </a:spcBef>
              <a:spcAft>
                <a:spcPts val="0"/>
              </a:spcAft>
              <a:buSzPts val="1600"/>
              <a:buFont typeface="Arial"/>
              <a:buNone/>
            </a:pPr>
            <a:endParaRPr sz="1600" dirty="0">
              <a:solidFill>
                <a:srgbClr val="000000"/>
              </a:solidFill>
              <a:latin typeface="Times New Roman"/>
              <a:ea typeface="Times New Roman"/>
              <a:cs typeface="Times New Roman"/>
              <a:sym typeface="Times New Roman"/>
            </a:endParaRPr>
          </a:p>
          <a:p>
            <a:pPr marL="0" lvl="0" indent="0" algn="l" rtl="0">
              <a:lnSpc>
                <a:spcPct val="90000"/>
              </a:lnSpc>
              <a:spcBef>
                <a:spcPts val="1200"/>
              </a:spcBef>
              <a:spcAft>
                <a:spcPts val="0"/>
              </a:spcAft>
              <a:buSzPts val="1600"/>
              <a:buFont typeface="Arial"/>
              <a:buNone/>
            </a:pP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3"/>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61" name="Google Shape;261;p2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omic Sans MS"/>
              <a:buNone/>
            </a:pPr>
            <a:r>
              <a:rPr lang="en-GB">
                <a:latin typeface="Comic Sans MS"/>
                <a:ea typeface="Comic Sans MS"/>
                <a:cs typeface="Comic Sans MS"/>
                <a:sym typeface="Comic Sans MS"/>
              </a:rPr>
              <a:t>Ag cuidiú le do pháiste </a:t>
            </a:r>
            <a:br>
              <a:rPr lang="en-GB">
                <a:latin typeface="Comic Sans MS"/>
                <a:ea typeface="Comic Sans MS"/>
                <a:cs typeface="Comic Sans MS"/>
                <a:sym typeface="Comic Sans MS"/>
              </a:rPr>
            </a:br>
            <a:r>
              <a:rPr lang="en-GB">
                <a:latin typeface="Comic Sans MS"/>
                <a:ea typeface="Comic Sans MS"/>
                <a:cs typeface="Comic Sans MS"/>
                <a:sym typeface="Comic Sans MS"/>
              </a:rPr>
              <a:t>Supporting your child</a:t>
            </a:r>
            <a:endParaRPr/>
          </a:p>
        </p:txBody>
      </p:sp>
      <p:sp>
        <p:nvSpPr>
          <p:cNvPr id="262" name="Google Shape;262;p23"/>
          <p:cNvSpPr txBox="1">
            <a:spLocks noGrp="1"/>
          </p:cNvSpPr>
          <p:nvPr>
            <p:ph type="body" idx="1"/>
          </p:nvPr>
        </p:nvSpPr>
        <p:spPr>
          <a:xfrm>
            <a:off x="457200" y="1412776"/>
            <a:ext cx="8229600" cy="5256584"/>
          </a:xfrm>
          <a:prstGeom prst="rect">
            <a:avLst/>
          </a:prstGeom>
          <a:noFill/>
          <a:ln>
            <a:noFill/>
          </a:ln>
        </p:spPr>
        <p:txBody>
          <a:bodyPr spcFirstLastPara="1" wrap="square" lIns="0" tIns="45700" rIns="0" bIns="45700" anchor="t" anchorCtr="0">
            <a:noAutofit/>
          </a:bodyPr>
          <a:lstStyle/>
          <a:p>
            <a:pPr marL="0" lvl="0" indent="0" algn="just" rtl="0">
              <a:lnSpc>
                <a:spcPct val="90000"/>
              </a:lnSpc>
              <a:spcBef>
                <a:spcPts val="320"/>
              </a:spcBef>
              <a:spcAft>
                <a:spcPts val="0"/>
              </a:spcAft>
              <a:buClr>
                <a:srgbClr val="000000"/>
              </a:buClr>
              <a:buSzPts val="1600"/>
              <a:buNone/>
            </a:pPr>
            <a:endParaRPr sz="1600">
              <a:solidFill>
                <a:srgbClr val="000000"/>
              </a:solidFill>
              <a:latin typeface="Comic Sans MS"/>
              <a:ea typeface="Comic Sans MS"/>
              <a:cs typeface="Comic Sans MS"/>
              <a:sym typeface="Comic Sans MS"/>
            </a:endParaRPr>
          </a:p>
          <a:p>
            <a:pPr marL="0" lvl="0" indent="0" algn="just" rtl="0">
              <a:lnSpc>
                <a:spcPct val="90000"/>
              </a:lnSpc>
              <a:spcBef>
                <a:spcPts val="320"/>
              </a:spcBef>
              <a:spcAft>
                <a:spcPts val="0"/>
              </a:spcAft>
              <a:buClr>
                <a:srgbClr val="000000"/>
              </a:buClr>
              <a:buSzPts val="1600"/>
              <a:buNone/>
            </a:pPr>
            <a:endParaRPr sz="1600">
              <a:solidFill>
                <a:srgbClr val="000000"/>
              </a:solidFill>
              <a:latin typeface="Comic Sans MS"/>
              <a:ea typeface="Comic Sans MS"/>
              <a:cs typeface="Comic Sans MS"/>
              <a:sym typeface="Comic Sans MS"/>
            </a:endParaRPr>
          </a:p>
          <a:p>
            <a:pPr marL="0" lvl="0" indent="0" algn="just" rtl="0">
              <a:lnSpc>
                <a:spcPct val="90000"/>
              </a:lnSpc>
              <a:spcBef>
                <a:spcPts val="320"/>
              </a:spcBef>
              <a:spcAft>
                <a:spcPts val="0"/>
              </a:spcAft>
              <a:buClr>
                <a:srgbClr val="000000"/>
              </a:buClr>
              <a:buSzPts val="1600"/>
              <a:buNone/>
            </a:pPr>
            <a:r>
              <a:rPr lang="en-GB" sz="1800">
                <a:solidFill>
                  <a:srgbClr val="000000"/>
                </a:solidFill>
                <a:latin typeface="Comic Sans MS"/>
                <a:ea typeface="Comic Sans MS"/>
                <a:cs typeface="Comic Sans MS"/>
                <a:sym typeface="Comic Sans MS"/>
              </a:rPr>
              <a:t>There are some fantastic websites to assist parents with Irish and support their child,  such as:		</a:t>
            </a:r>
            <a:r>
              <a:rPr lang="en-GB" sz="1800" u="sng">
                <a:solidFill>
                  <a:schemeClr val="hlink"/>
                </a:solidFill>
                <a:latin typeface="Comic Sans MS"/>
                <a:ea typeface="Comic Sans MS"/>
                <a:cs typeface="Comic Sans MS"/>
                <a:sym typeface="Comic Sans MS"/>
                <a:hlinkClick r:id="rId4"/>
              </a:rPr>
              <a:t>www.abair.ie</a:t>
            </a:r>
            <a:r>
              <a:rPr lang="en-GB" sz="1800">
                <a:solidFill>
                  <a:srgbClr val="000000"/>
                </a:solidFill>
                <a:latin typeface="Comic Sans MS"/>
                <a:ea typeface="Comic Sans MS"/>
                <a:cs typeface="Comic Sans MS"/>
                <a:sym typeface="Comic Sans MS"/>
              </a:rPr>
              <a:t>            </a:t>
            </a:r>
            <a:r>
              <a:rPr lang="en-GB" sz="1800" u="sng">
                <a:solidFill>
                  <a:schemeClr val="hlink"/>
                </a:solidFill>
                <a:latin typeface="Comic Sans MS"/>
                <a:ea typeface="Comic Sans MS"/>
                <a:cs typeface="Comic Sans MS"/>
                <a:sym typeface="Comic Sans MS"/>
                <a:hlinkClick r:id="rId5"/>
              </a:rPr>
              <a:t>www.tearma.ie</a:t>
            </a:r>
            <a:r>
              <a:rPr lang="en-GB" sz="1800">
                <a:solidFill>
                  <a:srgbClr val="000000"/>
                </a:solidFill>
                <a:latin typeface="Comic Sans MS"/>
                <a:ea typeface="Comic Sans MS"/>
                <a:cs typeface="Comic Sans MS"/>
                <a:sym typeface="Comic Sans MS"/>
              </a:rPr>
              <a:t>       </a:t>
            </a:r>
            <a:r>
              <a:rPr lang="en-GB" sz="1800" u="sng">
                <a:solidFill>
                  <a:schemeClr val="hlink"/>
                </a:solidFill>
                <a:latin typeface="Comic Sans MS"/>
                <a:ea typeface="Comic Sans MS"/>
                <a:cs typeface="Comic Sans MS"/>
                <a:sym typeface="Comic Sans MS"/>
                <a:hlinkClick r:id="rId6"/>
              </a:rPr>
              <a:t>www.foclóir.ie</a:t>
            </a:r>
            <a:r>
              <a:rPr lang="en-GB" sz="1800">
                <a:solidFill>
                  <a:srgbClr val="000000"/>
                </a:solidFill>
                <a:latin typeface="Comic Sans MS"/>
                <a:ea typeface="Comic Sans MS"/>
                <a:cs typeface="Comic Sans MS"/>
                <a:sym typeface="Comic Sans MS"/>
              </a:rPr>
              <a:t>     </a:t>
            </a:r>
            <a:endParaRPr sz="1800"/>
          </a:p>
          <a:p>
            <a:pPr marL="0" lvl="0" indent="0" algn="ctr" rtl="0">
              <a:lnSpc>
                <a:spcPct val="90000"/>
              </a:lnSpc>
              <a:spcBef>
                <a:spcPts val="320"/>
              </a:spcBef>
              <a:spcAft>
                <a:spcPts val="0"/>
              </a:spcAft>
              <a:buClr>
                <a:srgbClr val="000000"/>
              </a:buClr>
              <a:buSzPts val="1600"/>
              <a:buNone/>
            </a:pPr>
            <a:r>
              <a:rPr lang="en-GB" sz="1800" u="sng">
                <a:solidFill>
                  <a:schemeClr val="hlink"/>
                </a:solidFill>
                <a:latin typeface="Comic Sans MS"/>
                <a:ea typeface="Comic Sans MS"/>
                <a:cs typeface="Comic Sans MS"/>
                <a:sym typeface="Comic Sans MS"/>
                <a:hlinkClick r:id="rId7"/>
              </a:rPr>
              <a:t>https://foghlaim.tg4.ie/</a:t>
            </a:r>
            <a:r>
              <a:rPr lang="en-GB" sz="1800">
                <a:solidFill>
                  <a:schemeClr val="hlink"/>
                </a:solidFill>
                <a:latin typeface="Comic Sans MS"/>
                <a:ea typeface="Comic Sans MS"/>
                <a:cs typeface="Comic Sans MS"/>
                <a:sym typeface="Comic Sans MS"/>
              </a:rPr>
              <a:t>   </a:t>
            </a:r>
            <a:r>
              <a:rPr lang="en-GB" sz="1800">
                <a:solidFill>
                  <a:srgbClr val="000000"/>
                </a:solidFill>
                <a:latin typeface="Comic Sans MS"/>
                <a:ea typeface="Comic Sans MS"/>
                <a:cs typeface="Comic Sans MS"/>
                <a:sym typeface="Comic Sans MS"/>
              </a:rPr>
              <a:t>  </a:t>
            </a:r>
            <a:r>
              <a:rPr lang="en-GB" sz="1800" u="sng">
                <a:solidFill>
                  <a:schemeClr val="hlink"/>
                </a:solidFill>
                <a:latin typeface="Comic Sans MS"/>
                <a:ea typeface="Comic Sans MS"/>
                <a:cs typeface="Comic Sans MS"/>
                <a:sym typeface="Comic Sans MS"/>
                <a:hlinkClick r:id="rId8"/>
              </a:rPr>
              <a:t>www.irishforparents.ie</a:t>
            </a:r>
            <a:r>
              <a:rPr lang="en-GB" sz="1800">
                <a:solidFill>
                  <a:srgbClr val="000000"/>
                </a:solidFill>
                <a:latin typeface="Comic Sans MS"/>
                <a:ea typeface="Comic Sans MS"/>
                <a:cs typeface="Comic Sans MS"/>
                <a:sym typeface="Comic Sans MS"/>
              </a:rPr>
              <a:t> </a:t>
            </a:r>
            <a:endParaRPr/>
          </a:p>
          <a:p>
            <a:pPr marL="0" lvl="0" indent="0" algn="just" rtl="0">
              <a:lnSpc>
                <a:spcPct val="90000"/>
              </a:lnSpc>
              <a:spcBef>
                <a:spcPts val="320"/>
              </a:spcBef>
              <a:spcAft>
                <a:spcPts val="0"/>
              </a:spcAft>
              <a:buClr>
                <a:schemeClr val="dk1"/>
              </a:buClr>
              <a:buSzPts val="1600"/>
              <a:buNone/>
            </a:pPr>
            <a:endParaRPr sz="1800">
              <a:solidFill>
                <a:srgbClr val="000000"/>
              </a:solidFill>
              <a:latin typeface="Comic Sans MS"/>
              <a:ea typeface="Comic Sans MS"/>
              <a:cs typeface="Comic Sans MS"/>
              <a:sym typeface="Comic Sans MS"/>
            </a:endParaRPr>
          </a:p>
          <a:p>
            <a:pPr marL="0" lvl="0" indent="0" algn="just" rtl="0">
              <a:lnSpc>
                <a:spcPct val="90000"/>
              </a:lnSpc>
              <a:spcBef>
                <a:spcPts val="320"/>
              </a:spcBef>
              <a:spcAft>
                <a:spcPts val="0"/>
              </a:spcAft>
              <a:buClr>
                <a:srgbClr val="000000"/>
              </a:buClr>
              <a:buSzPts val="1600"/>
              <a:buNone/>
            </a:pPr>
            <a:r>
              <a:rPr lang="en-GB" sz="1800">
                <a:solidFill>
                  <a:srgbClr val="000000"/>
                </a:solidFill>
                <a:latin typeface="Comic Sans MS"/>
                <a:ea typeface="Comic Sans MS"/>
                <a:cs typeface="Comic Sans MS"/>
                <a:sym typeface="Comic Sans MS"/>
              </a:rPr>
              <a:t>We also recommend using the following apps if you have a tablet device at home:</a:t>
            </a:r>
            <a:endParaRPr sz="1800"/>
          </a:p>
          <a:p>
            <a:pPr marL="0" lvl="0" indent="0" algn="ctr" rtl="0">
              <a:lnSpc>
                <a:spcPct val="90000"/>
              </a:lnSpc>
              <a:spcBef>
                <a:spcPts val="320"/>
              </a:spcBef>
              <a:spcAft>
                <a:spcPts val="0"/>
              </a:spcAft>
              <a:buClr>
                <a:srgbClr val="FF0000"/>
              </a:buClr>
              <a:buSzPts val="1600"/>
              <a:buNone/>
            </a:pPr>
            <a:r>
              <a:rPr lang="en-GB" sz="1800" b="1">
                <a:solidFill>
                  <a:schemeClr val="dk1"/>
                </a:solidFill>
                <a:latin typeface="Comic Sans MS"/>
                <a:ea typeface="Comic Sans MS"/>
                <a:cs typeface="Comic Sans MS"/>
                <a:sym typeface="Comic Sans MS"/>
              </a:rPr>
              <a:t>Cód na Gaeilge,  Sumdog,  Cúla 4,  Fuaim Ú, iMovie, Beebot, </a:t>
            </a:r>
            <a:endParaRPr/>
          </a:p>
          <a:p>
            <a:pPr marL="0" lvl="0" indent="0" algn="ctr" rtl="0">
              <a:lnSpc>
                <a:spcPct val="90000"/>
              </a:lnSpc>
              <a:spcBef>
                <a:spcPts val="320"/>
              </a:spcBef>
              <a:spcAft>
                <a:spcPts val="0"/>
              </a:spcAft>
              <a:buClr>
                <a:srgbClr val="FF0000"/>
              </a:buClr>
              <a:buSzPts val="1600"/>
              <a:buNone/>
            </a:pPr>
            <a:r>
              <a:rPr lang="en-GB" sz="1800" b="1">
                <a:solidFill>
                  <a:schemeClr val="dk1"/>
                </a:solidFill>
                <a:latin typeface="Comic Sans MS"/>
                <a:ea typeface="Comic Sans MS"/>
                <a:cs typeface="Comic Sans MS"/>
                <a:sym typeface="Comic Sans MS"/>
              </a:rPr>
              <a:t>Scratch Jr, Book Creator, Green Screen</a:t>
            </a:r>
            <a:endParaRPr sz="1800">
              <a:solidFill>
                <a:schemeClr val="dk1"/>
              </a:solidFill>
            </a:endParaRPr>
          </a:p>
          <a:p>
            <a:pPr marL="0" lvl="0" indent="0" algn="just" rtl="0">
              <a:lnSpc>
                <a:spcPct val="90000"/>
              </a:lnSpc>
              <a:spcBef>
                <a:spcPts val="1200"/>
              </a:spcBef>
              <a:spcAft>
                <a:spcPts val="0"/>
              </a:spcAft>
              <a:buSzPts val="1600"/>
              <a:buNone/>
            </a:pPr>
            <a:endParaRPr sz="1600">
              <a:solidFill>
                <a:srgbClr val="000000"/>
              </a:solidFill>
              <a:latin typeface="Comic Sans MS"/>
              <a:ea typeface="Comic Sans MS"/>
              <a:cs typeface="Comic Sans MS"/>
              <a:sym typeface="Comic Sans MS"/>
            </a:endParaRPr>
          </a:p>
          <a:p>
            <a:pPr marL="0" lvl="0" indent="0" algn="just" rtl="0">
              <a:lnSpc>
                <a:spcPct val="90000"/>
              </a:lnSpc>
              <a:spcBef>
                <a:spcPts val="1200"/>
              </a:spcBef>
              <a:spcAft>
                <a:spcPts val="0"/>
              </a:spcAft>
              <a:buSzPts val="1600"/>
              <a:buNone/>
            </a:pPr>
            <a:endParaRPr sz="1600">
              <a:solidFill>
                <a:srgbClr val="000000"/>
              </a:solidFill>
              <a:latin typeface="Comic Sans MS"/>
              <a:ea typeface="Comic Sans MS"/>
              <a:cs typeface="Comic Sans MS"/>
              <a:sym typeface="Comic Sans MS"/>
            </a:endParaRPr>
          </a:p>
        </p:txBody>
      </p:sp>
      <p:pic>
        <p:nvPicPr>
          <p:cNvPr id="263" name="Google Shape;263;p23"/>
          <p:cNvPicPr preferRelativeResize="0"/>
          <p:nvPr/>
        </p:nvPicPr>
        <p:blipFill>
          <a:blip r:embed="rId9">
            <a:alphaModFix/>
          </a:blip>
          <a:stretch>
            <a:fillRect/>
          </a:stretch>
        </p:blipFill>
        <p:spPr>
          <a:xfrm>
            <a:off x="2659113" y="4486150"/>
            <a:ext cx="3970249" cy="2248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24"/>
          <p:cNvPicPr preferRelativeResize="0"/>
          <p:nvPr/>
        </p:nvPicPr>
        <p:blipFill rotWithShape="1">
          <a:blip r:embed="rId3">
            <a:alphaModFix/>
          </a:blip>
          <a:srcRect/>
          <a:stretch/>
        </p:blipFill>
        <p:spPr>
          <a:xfrm>
            <a:off x="323850" y="260350"/>
            <a:ext cx="8640761" cy="1585913"/>
          </a:xfrm>
          <a:prstGeom prst="rect">
            <a:avLst/>
          </a:prstGeom>
          <a:noFill/>
          <a:ln>
            <a:noFill/>
          </a:ln>
        </p:spPr>
      </p:pic>
      <p:sp>
        <p:nvSpPr>
          <p:cNvPr id="269" name="Google Shape;269;p24"/>
          <p:cNvSpPr txBox="1">
            <a:spLocks noGrp="1"/>
          </p:cNvSpPr>
          <p:nvPr>
            <p:ph type="body" idx="1"/>
          </p:nvPr>
        </p:nvSpPr>
        <p:spPr>
          <a:xfrm>
            <a:off x="202850" y="1536633"/>
            <a:ext cx="86295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2200"/>
              <a:buNone/>
            </a:pPr>
            <a:endParaRPr sz="22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2200"/>
              <a:buNone/>
            </a:pPr>
            <a:r>
              <a:rPr lang="en-GB" sz="2200" dirty="0">
                <a:solidFill>
                  <a:srgbClr val="000000"/>
                </a:solidFill>
                <a:latin typeface="Comic Sans MS"/>
                <a:ea typeface="Comic Sans MS"/>
                <a:cs typeface="Comic Sans MS"/>
                <a:sym typeface="Comic Sans MS"/>
              </a:rPr>
              <a:t>Please inform staff of any health and medical needs your child has including any food allergies, asthma etc</a:t>
            </a:r>
            <a:endParaRPr sz="22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2200"/>
              <a:buNone/>
            </a:pPr>
            <a:r>
              <a:rPr lang="en-GB" sz="2200" dirty="0">
                <a:solidFill>
                  <a:srgbClr val="000000"/>
                </a:solidFill>
                <a:latin typeface="Comic Sans MS"/>
                <a:ea typeface="Comic Sans MS"/>
                <a:cs typeface="Comic Sans MS"/>
                <a:sym typeface="Comic Sans MS"/>
              </a:rPr>
              <a:t>If your child becomes ill while in school, we will contact the number you have provided on your data collection form. Please make sure this is always up to date - inform us of any changes throughout the year.</a:t>
            </a:r>
            <a:endParaRPr sz="22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2200"/>
              <a:buNone/>
            </a:pPr>
            <a:r>
              <a:rPr lang="en-GB" sz="2200" dirty="0">
                <a:solidFill>
                  <a:srgbClr val="000000"/>
                </a:solidFill>
                <a:latin typeface="Comic Sans MS"/>
                <a:ea typeface="Comic Sans MS"/>
                <a:cs typeface="Comic Sans MS"/>
                <a:sym typeface="Comic Sans MS"/>
              </a:rPr>
              <a:t>Please be aware that staff cannot administer medicine. If your child needs medication, feel free to come to the school to give it when needed.</a:t>
            </a:r>
            <a:endParaRPr sz="22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2200"/>
              <a:buNone/>
            </a:pPr>
            <a:r>
              <a:rPr lang="en-GB" sz="2200" dirty="0">
                <a:solidFill>
                  <a:srgbClr val="000000"/>
                </a:solidFill>
                <a:latin typeface="Comic Sans MS"/>
                <a:ea typeface="Comic Sans MS"/>
                <a:cs typeface="Comic Sans MS"/>
                <a:sym typeface="Comic Sans MS"/>
              </a:rPr>
              <a:t>Please inform Olivia or Ciarán of anything that may affect your child’s behaviour such as bereavement, sudden shock, separation, etc. All information will be treated as strictly confidential. </a:t>
            </a:r>
            <a:endParaRPr sz="2200" dirty="0">
              <a:solidFill>
                <a:srgbClr val="000000"/>
              </a:solidFill>
              <a:latin typeface="Comic Sans MS"/>
              <a:ea typeface="Comic Sans MS"/>
              <a:cs typeface="Comic Sans MS"/>
              <a:sym typeface="Comic Sans MS"/>
            </a:endParaRPr>
          </a:p>
        </p:txBody>
      </p:sp>
      <p:sp>
        <p:nvSpPr>
          <p:cNvPr id="270" name="Google Shape;270;p24"/>
          <p:cNvSpPr txBox="1"/>
          <p:nvPr/>
        </p:nvSpPr>
        <p:spPr>
          <a:xfrm>
            <a:off x="0" y="448650"/>
            <a:ext cx="8964600" cy="2337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4000"/>
              <a:buFont typeface="Comic Sans MS"/>
              <a:buNone/>
            </a:pPr>
            <a:r>
              <a:rPr lang="en-GB" sz="4000" b="0" i="0" u="none" strike="noStrike" cap="none">
                <a:solidFill>
                  <a:schemeClr val="dk1"/>
                </a:solidFill>
                <a:latin typeface="Comic Sans MS"/>
                <a:ea typeface="Comic Sans MS"/>
                <a:cs typeface="Comic Sans MS"/>
                <a:sym typeface="Comic Sans MS"/>
              </a:rPr>
              <a:t>Sláinte do pháiste</a:t>
            </a:r>
            <a:endParaRPr sz="40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4000"/>
              <a:buFont typeface="Comic Sans MS"/>
              <a:buNone/>
            </a:pPr>
            <a:r>
              <a:rPr lang="en-GB" sz="4000" b="0" i="0" u="none" strike="noStrike" cap="none">
                <a:solidFill>
                  <a:schemeClr val="dk1"/>
                </a:solidFill>
                <a:latin typeface="Comic Sans MS"/>
                <a:ea typeface="Comic Sans MS"/>
                <a:cs typeface="Comic Sans MS"/>
                <a:sym typeface="Comic Sans MS"/>
              </a:rPr>
              <a:t>Your child’s health and hygiene</a:t>
            </a:r>
            <a:endParaRPr sz="4000" b="0" i="0" u="none" strike="noStrike" cap="none">
              <a:solidFill>
                <a:schemeClr val="dk1"/>
              </a:solidFill>
              <a:latin typeface="Comic Sans MS"/>
              <a:ea typeface="Comic Sans MS"/>
              <a:cs typeface="Comic Sans MS"/>
              <a:sym typeface="Comic Sans MS"/>
            </a:endParaRPr>
          </a:p>
        </p:txBody>
      </p:sp>
      <p:pic>
        <p:nvPicPr>
          <p:cNvPr id="271" name="Google Shape;271;p24"/>
          <p:cNvPicPr preferRelativeResize="0"/>
          <p:nvPr/>
        </p:nvPicPr>
        <p:blipFill rotWithShape="1">
          <a:blip r:embed="rId4">
            <a:alphaModFix/>
          </a:blip>
          <a:srcRect l="13790" t="14929" r="14380" b="14647"/>
          <a:stretch/>
        </p:blipFill>
        <p:spPr>
          <a:xfrm>
            <a:off x="8084205" y="5589240"/>
            <a:ext cx="748145" cy="719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a:stretch/>
        </p:blipFill>
        <p:spPr>
          <a:xfrm>
            <a:off x="-30163" y="260350"/>
            <a:ext cx="9174163" cy="64817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00100" y="135465"/>
            <a:ext cx="7543800" cy="81019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omic Sans MS"/>
              <a:buNone/>
            </a:pPr>
            <a:r>
              <a:rPr lang="en-GB" dirty="0">
                <a:latin typeface="Comic Sans MS"/>
                <a:ea typeface="Comic Sans MS"/>
                <a:cs typeface="Comic Sans MS"/>
                <a:sym typeface="Comic Sans MS"/>
              </a:rPr>
              <a:t>An </a:t>
            </a:r>
            <a:r>
              <a:rPr lang="en-GB" dirty="0" err="1">
                <a:latin typeface="Comic Sans MS"/>
                <a:ea typeface="Comic Sans MS"/>
                <a:cs typeface="Comic Sans MS"/>
                <a:sym typeface="Comic Sans MS"/>
              </a:rPr>
              <a:t>Lá</a:t>
            </a:r>
            <a:r>
              <a:rPr lang="en-GB" dirty="0">
                <a:latin typeface="Comic Sans MS"/>
                <a:ea typeface="Comic Sans MS"/>
                <a:cs typeface="Comic Sans MS"/>
                <a:sym typeface="Comic Sans MS"/>
              </a:rPr>
              <a:t> </a:t>
            </a:r>
            <a:r>
              <a:rPr lang="en-GB" dirty="0" err="1">
                <a:latin typeface="Comic Sans MS"/>
                <a:ea typeface="Comic Sans MS"/>
                <a:cs typeface="Comic Sans MS"/>
                <a:sym typeface="Comic Sans MS"/>
              </a:rPr>
              <a:t>Scoile</a:t>
            </a:r>
            <a:r>
              <a:rPr lang="en-GB" dirty="0">
                <a:latin typeface="Comic Sans MS"/>
                <a:ea typeface="Comic Sans MS"/>
                <a:cs typeface="Comic Sans MS"/>
                <a:sym typeface="Comic Sans MS"/>
              </a:rPr>
              <a:t> The School Day</a:t>
            </a:r>
            <a:endParaRPr dirty="0"/>
          </a:p>
        </p:txBody>
      </p:sp>
      <p:sp>
        <p:nvSpPr>
          <p:cNvPr id="132" name="Google Shape;132;p4"/>
          <p:cNvSpPr txBox="1">
            <a:spLocks noGrp="1"/>
          </p:cNvSpPr>
          <p:nvPr>
            <p:ph type="body" idx="1"/>
          </p:nvPr>
        </p:nvSpPr>
        <p:spPr>
          <a:xfrm>
            <a:off x="143508" y="945656"/>
            <a:ext cx="8856984" cy="5688633"/>
          </a:xfrm>
          <a:prstGeom prst="rect">
            <a:avLst/>
          </a:prstGeom>
          <a:noFill/>
          <a:ln>
            <a:noFill/>
          </a:ln>
        </p:spPr>
        <p:txBody>
          <a:bodyPr spcFirstLastPara="1" wrap="square" lIns="0" tIns="45700" rIns="0" bIns="45700" anchor="t" anchorCtr="0">
            <a:normAutofit fontScale="85000" lnSpcReduction="10000"/>
          </a:bodyPr>
          <a:lstStyle/>
          <a:p>
            <a:pPr marL="0" lvl="0" indent="0" algn="just" rtl="0">
              <a:lnSpc>
                <a:spcPct val="120000"/>
              </a:lnSpc>
              <a:spcBef>
                <a:spcPts val="0"/>
              </a:spcBef>
              <a:spcAft>
                <a:spcPts val="0"/>
              </a:spcAft>
              <a:buSzPct val="100000"/>
              <a:buFont typeface="Arial"/>
              <a:buNone/>
            </a:pPr>
            <a:r>
              <a:rPr lang="en-GB" sz="800" dirty="0">
                <a:latin typeface="Comic Sans MS"/>
                <a:ea typeface="Comic Sans MS"/>
                <a:cs typeface="Comic Sans MS"/>
                <a:sym typeface="Comic Sans MS"/>
              </a:rPr>
              <a:t> </a:t>
            </a:r>
            <a:r>
              <a:rPr lang="en-GB" sz="1900" dirty="0">
                <a:latin typeface="Comic Sans MS"/>
                <a:ea typeface="Comic Sans MS"/>
                <a:cs typeface="Comic Sans MS"/>
                <a:sym typeface="Comic Sans MS"/>
              </a:rPr>
              <a:t>Class begins at 9.00am.  Children are supervised in the </a:t>
            </a:r>
            <a:r>
              <a:rPr lang="en-GB" sz="1900" dirty="0" err="1">
                <a:latin typeface="Comic Sans MS"/>
                <a:ea typeface="Comic Sans MS"/>
                <a:cs typeface="Comic Sans MS"/>
                <a:sym typeface="Comic Sans MS"/>
              </a:rPr>
              <a:t>clós</a:t>
            </a:r>
            <a:r>
              <a:rPr lang="en-GB" sz="1900" dirty="0">
                <a:latin typeface="Comic Sans MS"/>
                <a:ea typeface="Comic Sans MS"/>
                <a:cs typeface="Comic Sans MS"/>
                <a:sym typeface="Comic Sans MS"/>
              </a:rPr>
              <a:t> (playground) from 8.45am. </a:t>
            </a:r>
            <a:endParaRPr dirty="0"/>
          </a:p>
          <a:p>
            <a:pPr marL="0" lvl="0" indent="0" algn="just" rtl="0">
              <a:lnSpc>
                <a:spcPct val="120000"/>
              </a:lnSpc>
              <a:spcBef>
                <a:spcPts val="1400"/>
              </a:spcBef>
              <a:spcAft>
                <a:spcPts val="0"/>
              </a:spcAft>
              <a:buSzPct val="100000"/>
              <a:buNone/>
            </a:pPr>
            <a:r>
              <a:rPr lang="en-GB" sz="1900" dirty="0">
                <a:latin typeface="Comic Sans MS"/>
                <a:ea typeface="Comic Sans MS"/>
                <a:cs typeface="Comic Sans MS"/>
                <a:sym typeface="Comic Sans MS"/>
              </a:rPr>
              <a:t>Parents can avail of our ‘Club </a:t>
            </a:r>
            <a:r>
              <a:rPr lang="en-GB" sz="1900" dirty="0" err="1">
                <a:latin typeface="Comic Sans MS"/>
                <a:ea typeface="Comic Sans MS"/>
                <a:cs typeface="Comic Sans MS"/>
                <a:sym typeface="Comic Sans MS"/>
              </a:rPr>
              <a:t>Bricfeasta</a:t>
            </a:r>
            <a:r>
              <a:rPr lang="en-GB" sz="1900" dirty="0">
                <a:latin typeface="Comic Sans MS"/>
                <a:ea typeface="Comic Sans MS"/>
                <a:cs typeface="Comic Sans MS"/>
                <a:sym typeface="Comic Sans MS"/>
              </a:rPr>
              <a:t>’ which will be available each morning from 8 – 8.45 am and costs £3 daily.</a:t>
            </a:r>
            <a:endParaRPr sz="1900" dirty="0">
              <a:latin typeface="Times New Roman"/>
              <a:ea typeface="Times New Roman"/>
              <a:cs typeface="Times New Roman"/>
              <a:sym typeface="Times New Roman"/>
            </a:endParaRPr>
          </a:p>
          <a:p>
            <a:pPr marL="0" lvl="0" indent="0" algn="just" rtl="0">
              <a:lnSpc>
                <a:spcPct val="80000"/>
              </a:lnSpc>
              <a:spcBef>
                <a:spcPts val="1400"/>
              </a:spcBef>
              <a:spcAft>
                <a:spcPts val="0"/>
              </a:spcAft>
              <a:buSzPct val="100000"/>
              <a:buNone/>
            </a:pPr>
            <a:r>
              <a:rPr lang="en-GB" sz="1900" dirty="0">
                <a:latin typeface="Comic Sans MS"/>
                <a:ea typeface="Comic Sans MS"/>
                <a:cs typeface="Comic Sans MS"/>
                <a:sym typeface="Comic Sans MS"/>
              </a:rPr>
              <a:t>Break time is from 10.30-11.00am.  </a:t>
            </a:r>
            <a:endParaRPr sz="1900" dirty="0">
              <a:latin typeface="Times New Roman"/>
              <a:ea typeface="Times New Roman"/>
              <a:cs typeface="Times New Roman"/>
              <a:sym typeface="Times New Roman"/>
            </a:endParaRPr>
          </a:p>
          <a:p>
            <a:pPr marL="0" lvl="0" indent="0" algn="just" rtl="0">
              <a:lnSpc>
                <a:spcPct val="80000"/>
              </a:lnSpc>
              <a:spcBef>
                <a:spcPts val="1400"/>
              </a:spcBef>
              <a:spcAft>
                <a:spcPts val="0"/>
              </a:spcAft>
              <a:buSzPct val="100000"/>
              <a:buNone/>
            </a:pPr>
            <a:r>
              <a:rPr lang="en-GB" sz="1900" dirty="0">
                <a:latin typeface="Comic Sans MS"/>
                <a:ea typeface="Comic Sans MS"/>
                <a:cs typeface="Comic Sans MS"/>
                <a:sym typeface="Comic Sans MS"/>
              </a:rPr>
              <a:t>Lunchtime is from 12.00-1.00pm.  </a:t>
            </a:r>
            <a:endParaRPr sz="1900" dirty="0">
              <a:latin typeface="Times New Roman"/>
              <a:ea typeface="Times New Roman"/>
              <a:cs typeface="Times New Roman"/>
              <a:sym typeface="Times New Roman"/>
            </a:endParaRPr>
          </a:p>
          <a:p>
            <a:pPr marL="0" lvl="0" indent="0" algn="l" rtl="0">
              <a:lnSpc>
                <a:spcPct val="120000"/>
              </a:lnSpc>
              <a:spcBef>
                <a:spcPts val="1400"/>
              </a:spcBef>
              <a:spcAft>
                <a:spcPts val="0"/>
              </a:spcAft>
              <a:buSzPct val="100000"/>
              <a:buNone/>
            </a:pPr>
            <a:r>
              <a:rPr lang="en-GB" sz="1900" dirty="0">
                <a:latin typeface="Comic Sans MS"/>
                <a:ea typeface="Comic Sans MS"/>
                <a:cs typeface="Comic Sans MS"/>
                <a:sym typeface="Comic Sans MS"/>
              </a:rPr>
              <a:t>At </a:t>
            </a:r>
            <a:r>
              <a:rPr lang="en-GB" sz="1900" dirty="0" err="1">
                <a:latin typeface="Comic Sans MS"/>
                <a:ea typeface="Comic Sans MS"/>
                <a:cs typeface="Comic Sans MS"/>
                <a:sym typeface="Comic Sans MS"/>
              </a:rPr>
              <a:t>Bunscoil</a:t>
            </a:r>
            <a:r>
              <a:rPr lang="en-GB" sz="1900" dirty="0">
                <a:latin typeface="Comic Sans MS"/>
                <a:ea typeface="Comic Sans MS"/>
                <a:cs typeface="Comic Sans MS"/>
                <a:sym typeface="Comic Sans MS"/>
              </a:rPr>
              <a:t> </a:t>
            </a:r>
            <a:r>
              <a:rPr lang="en-GB" sz="1900" dirty="0" err="1">
                <a:latin typeface="Comic Sans MS"/>
                <a:ea typeface="Comic Sans MS"/>
                <a:cs typeface="Comic Sans MS"/>
                <a:sym typeface="Comic Sans MS"/>
              </a:rPr>
              <a:t>Bheanna</a:t>
            </a:r>
            <a:r>
              <a:rPr lang="en-GB" sz="1900" dirty="0">
                <a:latin typeface="Comic Sans MS"/>
                <a:ea typeface="Comic Sans MS"/>
                <a:cs typeface="Comic Sans MS"/>
                <a:sym typeface="Comic Sans MS"/>
              </a:rPr>
              <a:t> Boirche, we pride ourselves on our healthy eating policy.  Our school dinners come from St. Malachy’s Primary School in Castlewellan and are of a high standard.  It is recommended that pupils eat fruit, a yoghurt or a small sandwich at break time.  Water is always available. Sugary/fizzy drinks are not allowed. Children should have a healthy snack for break time, and we discourage crisps, chocolates and sweets for lunch as these can impact on the children’s behaviour.  We do not have any children with a nut allergy at present but we discourage bringing nuts to school. Children are not to share their lunch with friends.</a:t>
            </a:r>
            <a:endParaRPr dirty="0"/>
          </a:p>
          <a:p>
            <a:pPr marL="0" lvl="0" indent="-93503" algn="just" rtl="0">
              <a:lnSpc>
                <a:spcPct val="80000"/>
              </a:lnSpc>
              <a:spcBef>
                <a:spcPts val="1400"/>
              </a:spcBef>
              <a:spcAft>
                <a:spcPts val="0"/>
              </a:spcAft>
              <a:buSzPct val="100000"/>
              <a:buChar char=" "/>
            </a:pPr>
            <a:r>
              <a:rPr lang="en-GB" sz="1900" dirty="0">
                <a:latin typeface="Comic Sans MS"/>
                <a:ea typeface="Comic Sans MS"/>
                <a:cs typeface="Comic Sans MS"/>
                <a:sym typeface="Comic Sans MS"/>
              </a:rPr>
              <a:t>Rang 1 and Rang 2 go home at 2.00pm.</a:t>
            </a:r>
            <a:endParaRPr sz="1900" dirty="0">
              <a:latin typeface="Times New Roman"/>
              <a:ea typeface="Times New Roman"/>
              <a:cs typeface="Times New Roman"/>
              <a:sym typeface="Times New Roman"/>
            </a:endParaRPr>
          </a:p>
          <a:p>
            <a:pPr marL="0" lvl="0" indent="-93503" algn="just" rtl="0">
              <a:lnSpc>
                <a:spcPct val="80000"/>
              </a:lnSpc>
              <a:spcBef>
                <a:spcPts val="1400"/>
              </a:spcBef>
              <a:spcAft>
                <a:spcPts val="0"/>
              </a:spcAft>
              <a:buSzPct val="100000"/>
              <a:buChar char=" "/>
            </a:pPr>
            <a:r>
              <a:rPr lang="en-GB" sz="1900" dirty="0">
                <a:latin typeface="Comic Sans MS"/>
                <a:ea typeface="Comic Sans MS"/>
                <a:cs typeface="Comic Sans MS"/>
                <a:sym typeface="Comic Sans MS"/>
              </a:rPr>
              <a:t>Rang 4 – 7 go home at 3.00pm and at 1.55pm on a Friday to ease traffic congestion.</a:t>
            </a:r>
            <a:endParaRPr sz="1900" dirty="0">
              <a:latin typeface="Times New Roman"/>
              <a:ea typeface="Times New Roman"/>
              <a:cs typeface="Times New Roman"/>
              <a:sym typeface="Times New Roman"/>
            </a:endParaRPr>
          </a:p>
          <a:p>
            <a:pPr marL="0" lvl="0" indent="-93503" algn="just" rtl="0">
              <a:lnSpc>
                <a:spcPct val="80000"/>
              </a:lnSpc>
              <a:spcBef>
                <a:spcPts val="1400"/>
              </a:spcBef>
              <a:spcAft>
                <a:spcPts val="0"/>
              </a:spcAft>
              <a:buSzPct val="100000"/>
              <a:buChar char=" "/>
            </a:pPr>
            <a:r>
              <a:rPr lang="en-GB" sz="1900" dirty="0">
                <a:latin typeface="Comic Sans MS"/>
                <a:ea typeface="Comic Sans MS"/>
                <a:cs typeface="Comic Sans MS"/>
                <a:sym typeface="Comic Sans MS"/>
              </a:rPr>
              <a:t>Rang 3 go home at 2.00pm until Christmas. From January onwards,  Rang 3 go home at 3pm</a:t>
            </a:r>
            <a:endParaRPr sz="1900" dirty="0"/>
          </a:p>
          <a:p>
            <a:pPr marL="0" lvl="0" indent="-93503" algn="just" rtl="0">
              <a:lnSpc>
                <a:spcPct val="80000"/>
              </a:lnSpc>
              <a:spcBef>
                <a:spcPts val="1400"/>
              </a:spcBef>
              <a:spcAft>
                <a:spcPts val="0"/>
              </a:spcAft>
              <a:buSzPct val="100000"/>
              <a:buChar char=" "/>
            </a:pPr>
            <a:r>
              <a:rPr lang="en-GB" sz="1900" dirty="0">
                <a:solidFill>
                  <a:srgbClr val="000000"/>
                </a:solidFill>
                <a:latin typeface="Comic Sans MS"/>
                <a:ea typeface="Comic Sans MS"/>
                <a:cs typeface="Comic Sans MS"/>
                <a:sym typeface="Comic Sans MS"/>
              </a:rPr>
              <a:t>Our after-school club runs from 3 – 4pm daily for R4 pupils and costs £3 daily.</a:t>
            </a:r>
            <a:endParaRPr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2411760" y="116632"/>
            <a:ext cx="7543800" cy="9006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Class Timetable</a:t>
            </a:r>
            <a:endParaRPr/>
          </a:p>
        </p:txBody>
      </p:sp>
      <p:pic>
        <p:nvPicPr>
          <p:cNvPr id="138" name="Google Shape;138;p5"/>
          <p:cNvPicPr preferRelativeResize="0"/>
          <p:nvPr/>
        </p:nvPicPr>
        <p:blipFill>
          <a:blip r:embed="rId3">
            <a:alphaModFix/>
          </a:blip>
          <a:stretch>
            <a:fillRect/>
          </a:stretch>
        </p:blipFill>
        <p:spPr>
          <a:xfrm>
            <a:off x="337263" y="1017281"/>
            <a:ext cx="8469483" cy="55359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3779912" y="1509275"/>
            <a:ext cx="5364088" cy="83814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ct val="100000"/>
              <a:buFont typeface="Calibri"/>
              <a:buNone/>
            </a:pPr>
            <a:r>
              <a:rPr lang="en-GB"/>
              <a:t>Class rules, Rewards and Sanctions  </a:t>
            </a:r>
            <a:br>
              <a:rPr lang="en-GB"/>
            </a:br>
            <a:endParaRPr/>
          </a:p>
        </p:txBody>
      </p:sp>
      <p:graphicFrame>
        <p:nvGraphicFramePr>
          <p:cNvPr id="145" name="Google Shape;145;p6"/>
          <p:cNvGraphicFramePr/>
          <p:nvPr/>
        </p:nvGraphicFramePr>
        <p:xfrm>
          <a:off x="683568" y="2538149"/>
          <a:ext cx="8208900" cy="3785190"/>
        </p:xfrm>
        <a:graphic>
          <a:graphicData uri="http://schemas.openxmlformats.org/drawingml/2006/table">
            <a:tbl>
              <a:tblPr firstRow="1" bandRow="1">
                <a:noFill/>
                <a:tableStyleId>{8AF7B338-D7BA-43B5-9704-3A6FC78046BB}</a:tableStyleId>
              </a:tblPr>
              <a:tblGrid>
                <a:gridCol w="2736300">
                  <a:extLst>
                    <a:ext uri="{9D8B030D-6E8A-4147-A177-3AD203B41FA5}">
                      <a16:colId xmlns:a16="http://schemas.microsoft.com/office/drawing/2014/main" val="20000"/>
                    </a:ext>
                  </a:extLst>
                </a:gridCol>
                <a:gridCol w="2736300">
                  <a:extLst>
                    <a:ext uri="{9D8B030D-6E8A-4147-A177-3AD203B41FA5}">
                      <a16:colId xmlns:a16="http://schemas.microsoft.com/office/drawing/2014/main" val="20001"/>
                    </a:ext>
                  </a:extLst>
                </a:gridCol>
                <a:gridCol w="2736300">
                  <a:extLst>
                    <a:ext uri="{9D8B030D-6E8A-4147-A177-3AD203B41FA5}">
                      <a16:colId xmlns:a16="http://schemas.microsoft.com/office/drawing/2014/main" val="20002"/>
                    </a:ext>
                  </a:extLst>
                </a:gridCol>
              </a:tblGrid>
              <a:tr h="401900">
                <a:tc>
                  <a:txBody>
                    <a:bodyPr/>
                    <a:lstStyle/>
                    <a:p>
                      <a:pPr marL="0" marR="0" lvl="0" indent="0" algn="ctr" rtl="0">
                        <a:spcBef>
                          <a:spcPts val="0"/>
                        </a:spcBef>
                        <a:spcAft>
                          <a:spcPts val="0"/>
                        </a:spcAft>
                        <a:buNone/>
                      </a:pPr>
                      <a:r>
                        <a:rPr lang="en-GB" sz="1800" u="none" strike="noStrike" cap="none"/>
                        <a:t>Class Rules</a:t>
                      </a:r>
                      <a:endParaRPr/>
                    </a:p>
                  </a:txBody>
                  <a:tcPr marL="91450" marR="91450" marT="45725" marB="45725"/>
                </a:tc>
                <a:tc>
                  <a:txBody>
                    <a:bodyPr/>
                    <a:lstStyle/>
                    <a:p>
                      <a:pPr marL="0" marR="0" lvl="0" indent="0" algn="ctr" rtl="0">
                        <a:spcBef>
                          <a:spcPts val="0"/>
                        </a:spcBef>
                        <a:spcAft>
                          <a:spcPts val="0"/>
                        </a:spcAft>
                        <a:buNone/>
                      </a:pPr>
                      <a:r>
                        <a:rPr lang="en-GB" sz="1800" u="none" strike="noStrike" cap="none"/>
                        <a:t>Class Rewards</a:t>
                      </a:r>
                      <a:endParaRPr/>
                    </a:p>
                  </a:txBody>
                  <a:tcPr marL="91450" marR="91450" marT="45725" marB="45725"/>
                </a:tc>
                <a:tc>
                  <a:txBody>
                    <a:bodyPr/>
                    <a:lstStyle/>
                    <a:p>
                      <a:pPr marL="0" marR="0" lvl="0" indent="0" algn="ctr" rtl="0">
                        <a:spcBef>
                          <a:spcPts val="0"/>
                        </a:spcBef>
                        <a:spcAft>
                          <a:spcPts val="0"/>
                        </a:spcAft>
                        <a:buNone/>
                      </a:pPr>
                      <a:r>
                        <a:rPr lang="en-GB" sz="1800" u="none" strike="noStrike" cap="none"/>
                        <a:t>Class Sanctions</a:t>
                      </a:r>
                      <a:endParaRPr/>
                    </a:p>
                  </a:txBody>
                  <a:tcPr marL="91450" marR="91450" marT="45725" marB="45725"/>
                </a:tc>
                <a:extLst>
                  <a:ext uri="{0D108BD9-81ED-4DB2-BD59-A6C34878D82A}">
                    <a16:rowId xmlns:a16="http://schemas.microsoft.com/office/drawing/2014/main" val="10000"/>
                  </a:ext>
                </a:extLst>
              </a:tr>
              <a:tr h="3369275">
                <a:tc>
                  <a:txBody>
                    <a:bodyPr/>
                    <a:lstStyle/>
                    <a:p>
                      <a:pPr marL="0" marR="0" lvl="0"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Speak in Irish </a:t>
                      </a:r>
                      <a:endParaRPr dirty="0"/>
                    </a:p>
                    <a:p>
                      <a:pPr marL="0" marR="0" lvl="0" indent="0" algn="l" rtl="0">
                        <a:lnSpc>
                          <a:spcPct val="100000"/>
                        </a:lnSpc>
                        <a:spcBef>
                          <a:spcPts val="0"/>
                        </a:spcBef>
                        <a:spcAft>
                          <a:spcPts val="0"/>
                        </a:spcAft>
                        <a:buClr>
                          <a:schemeClr val="dk1"/>
                        </a:buClr>
                        <a:buSzPts val="1800"/>
                        <a:buFont typeface="Calibri"/>
                        <a:buNone/>
                      </a:pPr>
                      <a:r>
                        <a:rPr lang="en-GB" sz="1800" b="0" i="0" u="none" strike="noStrike" cap="none" dirty="0">
                          <a:solidFill>
                            <a:schemeClr val="dk1"/>
                          </a:solidFill>
                          <a:latin typeface="Calibri"/>
                          <a:ea typeface="Calibri"/>
                          <a:cs typeface="Calibri"/>
                          <a:sym typeface="Calibri"/>
                        </a:rPr>
                        <a:t>Put hands up to speak in class</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Show respect and kindness to each other and school staff</a:t>
                      </a:r>
                      <a:endParaRPr dirty="0"/>
                    </a:p>
                    <a:p>
                      <a:pPr marL="0" marR="0" lvl="0"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Listen to each other Respect all class and school equipment </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Always try your hardest and do your best work</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Class dojo/reward system</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Extra play time</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Note home to say…</a:t>
                      </a:r>
                      <a:endParaRPr dirty="0"/>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No Homework Pass</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Praise/certificates at weekly assembly</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Special praise f</a:t>
                      </a:r>
                      <a:r>
                        <a:rPr lang="en-GB" sz="1800" dirty="0"/>
                        <a:t>rom</a:t>
                      </a:r>
                      <a:r>
                        <a:rPr lang="en-GB" sz="1800" b="0" i="0" u="none" strike="noStrike" dirty="0">
                          <a:solidFill>
                            <a:schemeClr val="dk1"/>
                          </a:solidFill>
                          <a:latin typeface="Calibri"/>
                          <a:ea typeface="Calibri"/>
                          <a:cs typeface="Calibri"/>
                          <a:sym typeface="Calibri"/>
                        </a:rPr>
                        <a:t> principal </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Fun afternoon/play park </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May result in a loss of dojos</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Time taken away from play</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Additional work assigned</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Note sent home to parents</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Sent to principal </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chemeClr val="dk1"/>
                          </a:solidFill>
                          <a:latin typeface="Calibri"/>
                          <a:ea typeface="Calibri"/>
                          <a:cs typeface="Calibri"/>
                          <a:sym typeface="Calibri"/>
                        </a:rPr>
                        <a:t>Meeting with parents if behaviours are repeated </a:t>
                      </a:r>
                      <a:endParaRPr sz="1800" b="0" i="0"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pic>
        <p:nvPicPr>
          <p:cNvPr id="146" name="Google Shape;146;p6"/>
          <p:cNvPicPr preferRelativeResize="0">
            <a:picLocks noGrp="1"/>
          </p:cNvPicPr>
          <p:nvPr>
            <p:ph type="body" idx="1"/>
          </p:nvPr>
        </p:nvPicPr>
        <p:blipFill rotWithShape="1">
          <a:blip r:embed="rId3">
            <a:alphaModFix/>
          </a:blip>
          <a:srcRect/>
          <a:stretch/>
        </p:blipFill>
        <p:spPr>
          <a:xfrm>
            <a:off x="1331640" y="116632"/>
            <a:ext cx="2088232" cy="23391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52" name="Google Shape;152;p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omic Sans MS"/>
              <a:buNone/>
            </a:pPr>
            <a:r>
              <a:rPr lang="en-GB">
                <a:latin typeface="Comic Sans MS"/>
                <a:ea typeface="Comic Sans MS"/>
                <a:cs typeface="Comic Sans MS"/>
                <a:sym typeface="Comic Sans MS"/>
              </a:rPr>
              <a:t>Curaclam (ar lean…)</a:t>
            </a:r>
            <a:br>
              <a:rPr lang="en-GB">
                <a:latin typeface="Comic Sans MS"/>
                <a:ea typeface="Comic Sans MS"/>
                <a:cs typeface="Comic Sans MS"/>
                <a:sym typeface="Comic Sans MS"/>
              </a:rPr>
            </a:br>
            <a:r>
              <a:rPr lang="en-GB">
                <a:latin typeface="Comic Sans MS"/>
                <a:ea typeface="Comic Sans MS"/>
                <a:cs typeface="Comic Sans MS"/>
                <a:sym typeface="Comic Sans MS"/>
              </a:rPr>
              <a:t>Curriculum (continued…)</a:t>
            </a:r>
            <a:endParaRPr/>
          </a:p>
        </p:txBody>
      </p:sp>
      <p:sp>
        <p:nvSpPr>
          <p:cNvPr id="153" name="Google Shape;153;p7"/>
          <p:cNvSpPr txBox="1">
            <a:spLocks noGrp="1"/>
          </p:cNvSpPr>
          <p:nvPr>
            <p:ph type="body" idx="1"/>
          </p:nvPr>
        </p:nvSpPr>
        <p:spPr>
          <a:xfrm>
            <a:off x="144680" y="1529408"/>
            <a:ext cx="8854639" cy="5328592"/>
          </a:xfrm>
          <a:prstGeom prst="rect">
            <a:avLst/>
          </a:prstGeom>
          <a:noFill/>
          <a:ln>
            <a:noFill/>
          </a:ln>
        </p:spPr>
        <p:txBody>
          <a:bodyPr spcFirstLastPara="1" wrap="square" lIns="0" tIns="45700" rIns="0" bIns="45700" anchor="t" anchorCtr="0">
            <a:noAutofit/>
          </a:bodyPr>
          <a:lstStyle/>
          <a:p>
            <a:pPr marL="0" lvl="0" indent="0" algn="just" rtl="0">
              <a:lnSpc>
                <a:spcPct val="90000"/>
              </a:lnSpc>
              <a:spcBef>
                <a:spcPts val="0"/>
              </a:spcBef>
              <a:spcAft>
                <a:spcPts val="0"/>
              </a:spcAft>
              <a:buSzPts val="1600"/>
              <a:buFont typeface="Arial"/>
              <a:buNone/>
            </a:pPr>
            <a:endParaRPr sz="1600">
              <a:latin typeface="Comic Sans MS"/>
              <a:ea typeface="Comic Sans MS"/>
              <a:cs typeface="Comic Sans MS"/>
              <a:sym typeface="Comic Sans MS"/>
            </a:endParaRPr>
          </a:p>
          <a:p>
            <a:pPr marL="0" lvl="0" indent="0" algn="just" rtl="0">
              <a:lnSpc>
                <a:spcPct val="120000"/>
              </a:lnSpc>
              <a:spcBef>
                <a:spcPts val="1200"/>
              </a:spcBef>
              <a:spcAft>
                <a:spcPts val="0"/>
              </a:spcAft>
              <a:buSzPts val="1700"/>
              <a:buFont typeface="Arial"/>
              <a:buNone/>
            </a:pPr>
            <a:r>
              <a:rPr lang="en-GB" sz="1700">
                <a:latin typeface="Comic Sans MS"/>
                <a:ea typeface="Comic Sans MS"/>
                <a:cs typeface="Comic Sans MS"/>
                <a:sym typeface="Comic Sans MS"/>
              </a:rPr>
              <a:t>A significant proportion of the curriculum in Rang 4 is delivered through topic-based learning.  Children learn to problem solve, investigate ideas, create projects, cooperate with others, explain their findings and extend their vocabulary and communication skills through a variety of topics such as  ‘</a:t>
            </a:r>
            <a:r>
              <a:rPr lang="en-GB" sz="1700" b="1" u="sng">
                <a:latin typeface="Comic Sans MS"/>
                <a:ea typeface="Comic Sans MS"/>
                <a:cs typeface="Comic Sans MS"/>
                <a:sym typeface="Comic Sans MS"/>
              </a:rPr>
              <a:t>The Five Senses’, ‘Habitats’, ’My Local Area’, ‘The Celts’, ‘Seed dispersal’ and ‘Plants’.</a:t>
            </a:r>
            <a:endParaRPr/>
          </a:p>
          <a:p>
            <a:pPr marL="0" lvl="0" indent="0" algn="just" rtl="0">
              <a:lnSpc>
                <a:spcPct val="120000"/>
              </a:lnSpc>
              <a:spcBef>
                <a:spcPts val="1200"/>
              </a:spcBef>
              <a:spcAft>
                <a:spcPts val="0"/>
              </a:spcAft>
              <a:buSzPts val="1700"/>
              <a:buNone/>
            </a:pPr>
            <a:r>
              <a:rPr lang="en-GB" sz="1700">
                <a:latin typeface="Comic Sans MS"/>
                <a:ea typeface="Comic Sans MS"/>
                <a:cs typeface="Comic Sans MS"/>
                <a:sym typeface="Comic Sans MS"/>
              </a:rPr>
              <a:t>We are very well resourced with ICT equipment,  with an average of 2 PCs,  1 laptop, an interactive whiteboard and a set of ipads in each classroom.</a:t>
            </a:r>
            <a:endParaRPr/>
          </a:p>
          <a:p>
            <a:pPr marL="0" lvl="0" indent="0" algn="just" rtl="0">
              <a:lnSpc>
                <a:spcPct val="120000"/>
              </a:lnSpc>
              <a:spcBef>
                <a:spcPts val="1200"/>
              </a:spcBef>
              <a:spcAft>
                <a:spcPts val="0"/>
              </a:spcAft>
              <a:buSzPts val="1700"/>
              <a:buNone/>
            </a:pPr>
            <a:r>
              <a:rPr lang="en-GB" sz="1700">
                <a:latin typeface="Comic Sans MS"/>
                <a:ea typeface="Comic Sans MS"/>
                <a:cs typeface="Comic Sans MS"/>
                <a:sym typeface="Comic Sans MS"/>
              </a:rPr>
              <a:t>We are an inter-denominational school, and we follow ‘Living Learning Together’,  a pastoral care programme which encourages personal development and mutual understanding of the world and the wider community. We also prepare children for the Catholic sacraments if their parents so wish, following the ‘Beo Go Deo’ Catholic Education Series. We also cater for children who do not wish to participate in R.E.</a:t>
            </a:r>
            <a:endParaRPr/>
          </a:p>
          <a:p>
            <a:pPr marL="91440" lvl="0" indent="-72390" algn="l" rtl="0">
              <a:lnSpc>
                <a:spcPct val="90000"/>
              </a:lnSpc>
              <a:spcBef>
                <a:spcPts val="1400"/>
              </a:spcBef>
              <a:spcAft>
                <a:spcPts val="0"/>
              </a:spcAft>
              <a:buSzPts val="300"/>
              <a:buFont typeface="Arial"/>
              <a:buNone/>
            </a:pPr>
            <a:endParaRPr sz="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body" idx="1"/>
          </p:nvPr>
        </p:nvSpPr>
        <p:spPr>
          <a:xfrm>
            <a:off x="107504" y="908721"/>
            <a:ext cx="8712968" cy="5688632"/>
          </a:xfrm>
          <a:prstGeom prst="rect">
            <a:avLst/>
          </a:prstGeom>
          <a:noFill/>
          <a:ln>
            <a:noFill/>
          </a:ln>
        </p:spPr>
        <p:txBody>
          <a:bodyPr spcFirstLastPara="1" wrap="square" lIns="0" tIns="45700" rIns="0" bIns="45700" anchor="t" anchorCtr="0">
            <a:normAutofit fontScale="25000" lnSpcReduction="20000"/>
          </a:bodyPr>
          <a:lstStyle/>
          <a:p>
            <a:pPr marL="91440" lvl="0" indent="-110490" algn="l" rtl="0">
              <a:lnSpc>
                <a:spcPct val="120000"/>
              </a:lnSpc>
              <a:spcBef>
                <a:spcPts val="0"/>
              </a:spcBef>
              <a:spcAft>
                <a:spcPts val="0"/>
              </a:spcAft>
              <a:buSzPct val="100000"/>
              <a:buChar char=" "/>
            </a:pPr>
            <a:r>
              <a:rPr lang="en-GB" sz="6000" i="1" u="sng" dirty="0">
                <a:solidFill>
                  <a:schemeClr val="dk1"/>
                </a:solidFill>
              </a:rPr>
              <a:t>LITERACY: </a:t>
            </a:r>
            <a:r>
              <a:rPr lang="en-GB" sz="6000" dirty="0">
                <a:solidFill>
                  <a:schemeClr val="dk1"/>
                </a:solidFill>
              </a:rPr>
              <a:t>This will be taught through both </a:t>
            </a:r>
            <a:r>
              <a:rPr lang="en-GB" sz="6000" b="1" dirty="0">
                <a:solidFill>
                  <a:schemeClr val="dk1"/>
                </a:solidFill>
              </a:rPr>
              <a:t>English and Irish.</a:t>
            </a:r>
            <a:endParaRPr sz="6000" b="1" dirty="0">
              <a:solidFill>
                <a:schemeClr val="dk1"/>
              </a:solidFill>
            </a:endParaRPr>
          </a:p>
          <a:p>
            <a:pPr marL="91440" lvl="0" indent="-110490" algn="l" rtl="0">
              <a:lnSpc>
                <a:spcPct val="120000"/>
              </a:lnSpc>
              <a:spcBef>
                <a:spcPts val="0"/>
              </a:spcBef>
              <a:spcAft>
                <a:spcPts val="0"/>
              </a:spcAft>
              <a:buClr>
                <a:schemeClr val="dk1"/>
              </a:buClr>
              <a:buSzPct val="100000"/>
              <a:buChar char=" "/>
            </a:pPr>
            <a:endParaRPr sz="6000" b="1" dirty="0">
              <a:solidFill>
                <a:schemeClr val="dk1"/>
              </a:solidFill>
            </a:endParaRPr>
          </a:p>
          <a:p>
            <a:pPr marL="91440" lvl="0" indent="-110490" algn="l" rtl="0">
              <a:lnSpc>
                <a:spcPct val="120000"/>
              </a:lnSpc>
              <a:spcBef>
                <a:spcPts val="1400"/>
              </a:spcBef>
              <a:spcAft>
                <a:spcPts val="0"/>
              </a:spcAft>
              <a:buSzPct val="100000"/>
              <a:buChar char=" "/>
            </a:pPr>
            <a:r>
              <a:rPr lang="en-GB" sz="6000" b="1" dirty="0">
                <a:latin typeface="Comic Sans MS"/>
                <a:ea typeface="Comic Sans MS"/>
                <a:cs typeface="Comic Sans MS"/>
                <a:sym typeface="Comic Sans MS"/>
              </a:rPr>
              <a:t>TALKING &amp; LISTENING (Key stage 1)</a:t>
            </a:r>
            <a:endParaRPr sz="3200" dirty="0"/>
          </a:p>
          <a:p>
            <a:pPr marL="91440" lvl="0" indent="-110490" algn="l" rtl="0">
              <a:lnSpc>
                <a:spcPct val="120000"/>
              </a:lnSpc>
              <a:spcBef>
                <a:spcPts val="1400"/>
              </a:spcBef>
              <a:spcAft>
                <a:spcPts val="0"/>
              </a:spcAft>
              <a:buSzPct val="100000"/>
              <a:buChar char=" "/>
            </a:pPr>
            <a:r>
              <a:rPr lang="en-GB" sz="6000" dirty="0">
                <a:latin typeface="Comic Sans MS"/>
                <a:ea typeface="Comic Sans MS"/>
                <a:cs typeface="Comic Sans MS"/>
                <a:sym typeface="Comic Sans MS"/>
              </a:rPr>
              <a:t>This is very important. Children must learn to listen when others are talking, as this forms the basis of all other subjects</a:t>
            </a:r>
            <a:endParaRPr sz="3200" dirty="0"/>
          </a:p>
          <a:p>
            <a:pPr marL="91440" lvl="0" indent="-110490" algn="l" rtl="0">
              <a:lnSpc>
                <a:spcPct val="120000"/>
              </a:lnSpc>
              <a:spcBef>
                <a:spcPts val="1400"/>
              </a:spcBef>
              <a:spcAft>
                <a:spcPts val="0"/>
              </a:spcAft>
              <a:buSzPct val="100000"/>
              <a:buChar char=" "/>
            </a:pPr>
            <a:r>
              <a:rPr lang="en-GB" sz="6000" dirty="0">
                <a:latin typeface="Comic Sans MS"/>
                <a:ea typeface="Comic Sans MS"/>
                <a:cs typeface="Comic Sans MS"/>
                <a:sym typeface="Comic Sans MS"/>
              </a:rPr>
              <a:t>Encourage your child to listen to you at home, without interrupting and to take turns.</a:t>
            </a:r>
            <a:endParaRPr sz="3200" dirty="0"/>
          </a:p>
          <a:p>
            <a:pPr marL="0" lvl="0" indent="0" algn="l" rtl="0">
              <a:lnSpc>
                <a:spcPct val="120000"/>
              </a:lnSpc>
              <a:spcBef>
                <a:spcPts val="1400"/>
              </a:spcBef>
              <a:spcAft>
                <a:spcPts val="0"/>
              </a:spcAft>
              <a:buSzPct val="80000"/>
              <a:buNone/>
            </a:pPr>
            <a:endParaRPr sz="6000" dirty="0">
              <a:latin typeface="Comic Sans MS"/>
              <a:ea typeface="Comic Sans MS"/>
              <a:cs typeface="Comic Sans MS"/>
              <a:sym typeface="Comic Sans MS"/>
            </a:endParaRPr>
          </a:p>
          <a:p>
            <a:pPr marL="91440" lvl="0" indent="-110490" algn="l" rtl="0">
              <a:lnSpc>
                <a:spcPct val="120000"/>
              </a:lnSpc>
              <a:spcBef>
                <a:spcPts val="1400"/>
              </a:spcBef>
              <a:spcAft>
                <a:spcPts val="0"/>
              </a:spcAft>
              <a:buSzPct val="100000"/>
              <a:buChar char=" "/>
            </a:pPr>
            <a:r>
              <a:rPr lang="en-GB" sz="6000" b="1" dirty="0">
                <a:latin typeface="Comic Sans MS"/>
                <a:ea typeface="Comic Sans MS"/>
                <a:cs typeface="Comic Sans MS"/>
                <a:sym typeface="Comic Sans MS"/>
              </a:rPr>
              <a:t>READING (Key stage 1)</a:t>
            </a:r>
            <a:endParaRPr sz="3200" dirty="0"/>
          </a:p>
          <a:p>
            <a:pPr marL="0" lvl="0" indent="0" algn="l" rtl="0">
              <a:lnSpc>
                <a:spcPct val="120000"/>
              </a:lnSpc>
              <a:spcBef>
                <a:spcPts val="1400"/>
              </a:spcBef>
              <a:spcAft>
                <a:spcPts val="0"/>
              </a:spcAft>
              <a:buSzPct val="80000"/>
              <a:buNone/>
            </a:pPr>
            <a:r>
              <a:rPr lang="en-GB" sz="6000" dirty="0">
                <a:latin typeface="Comic Sans MS"/>
                <a:ea typeface="Comic Sans MS"/>
                <a:cs typeface="Comic Sans MS"/>
                <a:sym typeface="Comic Sans MS"/>
              </a:rPr>
              <a:t>Children participate in modelled, shared, paired and guided reading experiences</a:t>
            </a:r>
            <a:endParaRPr sz="3200" dirty="0"/>
          </a:p>
          <a:p>
            <a:pPr marL="91440" lvl="0" indent="-110490" algn="l" rtl="0">
              <a:lnSpc>
                <a:spcPct val="120000"/>
              </a:lnSpc>
              <a:spcBef>
                <a:spcPts val="1400"/>
              </a:spcBef>
              <a:spcAft>
                <a:spcPts val="0"/>
              </a:spcAft>
              <a:buSzPct val="100000"/>
              <a:buChar char=" "/>
            </a:pPr>
            <a:r>
              <a:rPr lang="en-GB" sz="6000" dirty="0">
                <a:latin typeface="Comic Sans MS"/>
                <a:ea typeface="Comic Sans MS"/>
                <a:cs typeface="Comic Sans MS"/>
                <a:sym typeface="Comic Sans MS"/>
              </a:rPr>
              <a:t>Home readers are sent home, to be read with parents. These are easier books, to encourage reading. Please make sure all books are returned to school every Friday. Children have access to class library books and we also encourage parents to have their children to join the local library. </a:t>
            </a:r>
            <a:endParaRPr sz="3200" dirty="0"/>
          </a:p>
          <a:p>
            <a:pPr marL="91440" lvl="0" indent="-91440" algn="l" rtl="0">
              <a:lnSpc>
                <a:spcPct val="120000"/>
              </a:lnSpc>
              <a:spcBef>
                <a:spcPts val="1400"/>
              </a:spcBef>
              <a:spcAft>
                <a:spcPts val="0"/>
              </a:spcAft>
              <a:buSzPct val="80000"/>
              <a:buChar char=" "/>
            </a:pPr>
            <a:r>
              <a:rPr lang="en-GB" sz="6000" dirty="0">
                <a:latin typeface="Comic Sans MS"/>
                <a:ea typeface="Comic Sans MS"/>
                <a:cs typeface="Comic Sans MS"/>
                <a:sym typeface="Comic Sans MS"/>
              </a:rPr>
              <a:t>Rang 4 will be beginning the </a:t>
            </a:r>
            <a:r>
              <a:rPr lang="en-GB" sz="7400" u="sng" dirty="0">
                <a:latin typeface="Comic Sans MS"/>
                <a:ea typeface="Comic Sans MS"/>
                <a:cs typeface="Comic Sans MS"/>
                <a:sym typeface="Comic Sans MS"/>
              </a:rPr>
              <a:t>Accelerated Reader</a:t>
            </a:r>
            <a:r>
              <a:rPr lang="en-GB" sz="7400" dirty="0">
                <a:latin typeface="Comic Sans MS"/>
                <a:ea typeface="Comic Sans MS"/>
                <a:cs typeface="Comic Sans MS"/>
                <a:sym typeface="Comic Sans MS"/>
              </a:rPr>
              <a:t> </a:t>
            </a:r>
            <a:r>
              <a:rPr lang="en-GB" sz="6000" dirty="0">
                <a:latin typeface="Comic Sans MS"/>
                <a:ea typeface="Comic Sans MS"/>
                <a:cs typeface="Comic Sans MS"/>
                <a:sym typeface="Comic Sans MS"/>
              </a:rPr>
              <a:t>scheme this year. We have some books in school but more can be accessed through the local library. Your child has unique log in details and can carry out quizzes in school on the books they have read. </a:t>
            </a:r>
            <a:endParaRPr sz="3200" dirty="0"/>
          </a:p>
          <a:p>
            <a:pPr marL="76200" lvl="0" indent="0" algn="l" rtl="0">
              <a:lnSpc>
                <a:spcPct val="120000"/>
              </a:lnSpc>
              <a:spcBef>
                <a:spcPts val="1400"/>
              </a:spcBef>
              <a:spcAft>
                <a:spcPts val="0"/>
              </a:spcAft>
              <a:buSzPct val="100000"/>
              <a:buNone/>
            </a:pPr>
            <a:endParaRPr sz="4800" dirty="0">
              <a:latin typeface="Comic Sans MS"/>
              <a:ea typeface="Comic Sans MS"/>
              <a:cs typeface="Comic Sans MS"/>
              <a:sym typeface="Comic Sans MS"/>
            </a:endParaRPr>
          </a:p>
          <a:p>
            <a:pPr marL="91440" lvl="0" indent="-91440" algn="l" rtl="0">
              <a:lnSpc>
                <a:spcPct val="120000"/>
              </a:lnSpc>
              <a:spcBef>
                <a:spcPts val="1400"/>
              </a:spcBef>
              <a:spcAft>
                <a:spcPts val="0"/>
              </a:spcAft>
              <a:buSzPct val="100000"/>
              <a:buFont typeface="Arial"/>
              <a:buNone/>
            </a:pPr>
            <a:endParaRPr sz="1050" dirty="0">
              <a:latin typeface="Comic Sans MS"/>
              <a:ea typeface="Comic Sans MS"/>
              <a:cs typeface="Comic Sans MS"/>
              <a:sym typeface="Comic Sans MS"/>
            </a:endParaRPr>
          </a:p>
        </p:txBody>
      </p:sp>
      <p:sp>
        <p:nvSpPr>
          <p:cNvPr id="160" name="Google Shape;160;p8"/>
          <p:cNvSpPr/>
          <p:nvPr/>
        </p:nvSpPr>
        <p:spPr>
          <a:xfrm>
            <a:off x="683568" y="113956"/>
            <a:ext cx="8229600" cy="9223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Litearthacht - Literacy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body" idx="1"/>
          </p:nvPr>
        </p:nvSpPr>
        <p:spPr>
          <a:xfrm>
            <a:off x="282352" y="547949"/>
            <a:ext cx="8579296" cy="5976664"/>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90000"/>
              </a:lnSpc>
              <a:spcBef>
                <a:spcPts val="0"/>
              </a:spcBef>
              <a:spcAft>
                <a:spcPts val="0"/>
              </a:spcAft>
              <a:buClr>
                <a:srgbClr val="9DBFBE"/>
              </a:buClr>
              <a:buSzPct val="100000"/>
              <a:buNone/>
            </a:pPr>
            <a:endParaRPr sz="1700" dirty="0">
              <a:solidFill>
                <a:srgbClr val="3F3F3F"/>
              </a:solidFill>
              <a:latin typeface="Comic Sans MS"/>
              <a:ea typeface="Comic Sans MS"/>
              <a:cs typeface="Comic Sans MS"/>
              <a:sym typeface="Comic Sans MS"/>
            </a:endParaRPr>
          </a:p>
          <a:p>
            <a:pPr marL="0" lvl="0" indent="0" algn="l" rtl="0">
              <a:lnSpc>
                <a:spcPct val="90000"/>
              </a:lnSpc>
              <a:spcBef>
                <a:spcPts val="1400"/>
              </a:spcBef>
              <a:spcAft>
                <a:spcPts val="0"/>
              </a:spcAft>
              <a:buClr>
                <a:srgbClr val="9DBFBE"/>
              </a:buClr>
              <a:buSzPct val="100000"/>
              <a:buNone/>
            </a:pPr>
            <a:r>
              <a:rPr lang="en-GB" sz="1700" dirty="0">
                <a:solidFill>
                  <a:srgbClr val="3F3F3F"/>
                </a:solidFill>
                <a:latin typeface="Comic Sans MS"/>
                <a:ea typeface="Comic Sans MS"/>
                <a:cs typeface="Comic Sans MS"/>
                <a:sym typeface="Comic Sans MS"/>
              </a:rPr>
              <a:t>PHONICS &amp; SPELLINGS</a:t>
            </a:r>
            <a:endParaRPr dirty="0"/>
          </a:p>
          <a:p>
            <a:pPr marL="384048" lvl="1" indent="-190976" algn="l" rtl="0">
              <a:lnSpc>
                <a:spcPct val="120000"/>
              </a:lnSpc>
              <a:spcBef>
                <a:spcPts val="400"/>
              </a:spcBef>
              <a:spcAft>
                <a:spcPts val="0"/>
              </a:spcAft>
              <a:buClr>
                <a:srgbClr val="9DBFBE"/>
              </a:buClr>
              <a:buSzPct val="100000"/>
              <a:buChar char="◦"/>
            </a:pPr>
            <a:r>
              <a:rPr lang="en-GB" sz="1700" dirty="0">
                <a:solidFill>
                  <a:srgbClr val="3F3F3F"/>
                </a:solidFill>
                <a:latin typeface="Comic Sans MS"/>
                <a:ea typeface="Comic Sans MS"/>
                <a:cs typeface="Comic Sans MS"/>
                <a:sym typeface="Comic Sans MS"/>
              </a:rPr>
              <a:t>Phonics play a very important part in reading and spellings</a:t>
            </a:r>
            <a:endParaRPr dirty="0"/>
          </a:p>
          <a:p>
            <a:pPr marL="384048" lvl="1" indent="-190976" algn="l" rtl="0">
              <a:lnSpc>
                <a:spcPct val="120000"/>
              </a:lnSpc>
              <a:spcBef>
                <a:spcPts val="600"/>
              </a:spcBef>
              <a:spcAft>
                <a:spcPts val="0"/>
              </a:spcAft>
              <a:buClr>
                <a:srgbClr val="9DBFBE"/>
              </a:buClr>
              <a:buSzPct val="100000"/>
              <a:buChar char="◦"/>
            </a:pPr>
            <a:r>
              <a:rPr lang="en-GB" sz="1700" dirty="0">
                <a:solidFill>
                  <a:srgbClr val="3F3F3F"/>
                </a:solidFill>
                <a:latin typeface="Comic Sans MS"/>
                <a:ea typeface="Comic Sans MS"/>
                <a:cs typeface="Comic Sans MS"/>
                <a:sym typeface="Comic Sans MS"/>
              </a:rPr>
              <a:t>Pupils will learn the different sounds and how to combine them to make words</a:t>
            </a:r>
            <a:endParaRPr dirty="0"/>
          </a:p>
          <a:p>
            <a:pPr marL="384048" lvl="1" indent="-190976" algn="l" rtl="0">
              <a:lnSpc>
                <a:spcPct val="120000"/>
              </a:lnSpc>
              <a:spcBef>
                <a:spcPts val="600"/>
              </a:spcBef>
              <a:spcAft>
                <a:spcPts val="0"/>
              </a:spcAft>
              <a:buClr>
                <a:srgbClr val="9DBFBE"/>
              </a:buClr>
              <a:buSzPct val="100000"/>
              <a:buChar char="◦"/>
            </a:pPr>
            <a:r>
              <a:rPr lang="en-GB" sz="1700" dirty="0">
                <a:solidFill>
                  <a:srgbClr val="3F3F3F"/>
                </a:solidFill>
                <a:latin typeface="Comic Sans MS"/>
                <a:ea typeface="Comic Sans MS"/>
                <a:cs typeface="Comic Sans MS"/>
                <a:sym typeface="Comic Sans MS"/>
              </a:rPr>
              <a:t>Pupils focus on a different stage or principle of phonics blending each week </a:t>
            </a:r>
            <a:endParaRPr dirty="0"/>
          </a:p>
          <a:p>
            <a:pPr marL="384048" lvl="1" indent="-190976" algn="l" rtl="0">
              <a:lnSpc>
                <a:spcPct val="120000"/>
              </a:lnSpc>
              <a:spcBef>
                <a:spcPts val="600"/>
              </a:spcBef>
              <a:spcAft>
                <a:spcPts val="0"/>
              </a:spcAft>
              <a:buClr>
                <a:srgbClr val="9DBFBE"/>
              </a:buClr>
              <a:buSzPct val="100000"/>
              <a:buChar char="◦"/>
            </a:pPr>
            <a:r>
              <a:rPr lang="en-GB" sz="1700" dirty="0">
                <a:solidFill>
                  <a:srgbClr val="3F3F3F"/>
                </a:solidFill>
                <a:latin typeface="Comic Sans MS"/>
                <a:ea typeface="Comic Sans MS"/>
                <a:cs typeface="Comic Sans MS"/>
                <a:sym typeface="Comic Sans MS"/>
              </a:rPr>
              <a:t>Phonics comprehension is checked on Fridays through a short dictation test. Dictations will be sent home on Fridays. These dictations are to be signed by a parent or guardian and returned to school on Monday.  </a:t>
            </a:r>
            <a:endParaRPr sz="1700" dirty="0">
              <a:solidFill>
                <a:srgbClr val="3F3F3F"/>
              </a:solidFill>
              <a:latin typeface="Comic Sans MS"/>
              <a:ea typeface="Comic Sans MS"/>
              <a:cs typeface="Comic Sans MS"/>
              <a:sym typeface="Comic Sans MS"/>
            </a:endParaRPr>
          </a:p>
          <a:p>
            <a:pPr marL="384048" lvl="1" indent="-190976" algn="l" rtl="0">
              <a:lnSpc>
                <a:spcPct val="120000"/>
              </a:lnSpc>
              <a:spcBef>
                <a:spcPts val="600"/>
              </a:spcBef>
              <a:spcAft>
                <a:spcPts val="0"/>
              </a:spcAft>
              <a:buSzPct val="100000"/>
              <a:buFont typeface="Comic Sans MS"/>
              <a:buChar char="◦"/>
            </a:pPr>
            <a:endParaRPr sz="1700" dirty="0">
              <a:latin typeface="Comic Sans MS"/>
              <a:ea typeface="Comic Sans MS"/>
              <a:cs typeface="Comic Sans MS"/>
              <a:sym typeface="Comic Sans MS"/>
            </a:endParaRPr>
          </a:p>
          <a:p>
            <a:pPr marL="91440" lvl="0" indent="-99853" algn="l" rtl="0">
              <a:lnSpc>
                <a:spcPct val="90000"/>
              </a:lnSpc>
              <a:spcBef>
                <a:spcPts val="1600"/>
              </a:spcBef>
              <a:spcAft>
                <a:spcPts val="0"/>
              </a:spcAft>
              <a:buClr>
                <a:srgbClr val="9DBFBE"/>
              </a:buClr>
              <a:buSzPct val="100000"/>
              <a:buChar char=" "/>
            </a:pPr>
            <a:r>
              <a:rPr lang="en-GB" sz="1700" b="1" dirty="0">
                <a:solidFill>
                  <a:srgbClr val="3F3F3F"/>
                </a:solidFill>
                <a:latin typeface="Comic Sans MS"/>
                <a:ea typeface="Comic Sans MS"/>
                <a:cs typeface="Comic Sans MS"/>
                <a:sym typeface="Comic Sans MS"/>
              </a:rPr>
              <a:t>WRITING (Key stage 1)</a:t>
            </a:r>
            <a:endParaRPr dirty="0"/>
          </a:p>
          <a:p>
            <a:pPr marL="91440" lvl="0" indent="-99853" algn="l" rtl="0">
              <a:lnSpc>
                <a:spcPct val="90000"/>
              </a:lnSpc>
              <a:spcBef>
                <a:spcPts val="1400"/>
              </a:spcBef>
              <a:spcAft>
                <a:spcPts val="0"/>
              </a:spcAft>
              <a:buClr>
                <a:srgbClr val="9DBFBE"/>
              </a:buClr>
              <a:buSzPct val="100000"/>
              <a:buChar char=" "/>
            </a:pPr>
            <a:r>
              <a:rPr lang="en-GB" sz="1700" dirty="0">
                <a:solidFill>
                  <a:srgbClr val="3F3F3F"/>
                </a:solidFill>
                <a:latin typeface="Comic Sans MS"/>
                <a:ea typeface="Comic Sans MS"/>
                <a:cs typeface="Comic Sans MS"/>
                <a:sym typeface="Comic Sans MS"/>
              </a:rPr>
              <a:t>Correct letter formation and cursive writing</a:t>
            </a:r>
            <a:endParaRPr dirty="0"/>
          </a:p>
          <a:p>
            <a:pPr marL="91440" lvl="0" indent="-99853" algn="l" rtl="0">
              <a:lnSpc>
                <a:spcPct val="90000"/>
              </a:lnSpc>
              <a:spcBef>
                <a:spcPts val="1200"/>
              </a:spcBef>
              <a:spcAft>
                <a:spcPts val="0"/>
              </a:spcAft>
              <a:buClr>
                <a:srgbClr val="9DBFBE"/>
              </a:buClr>
              <a:buSzPct val="100000"/>
              <a:buChar char=" "/>
            </a:pPr>
            <a:r>
              <a:rPr lang="en-GB" sz="1700" dirty="0">
                <a:solidFill>
                  <a:srgbClr val="3F3F3F"/>
                </a:solidFill>
                <a:latin typeface="Comic Sans MS"/>
                <a:ea typeface="Comic Sans MS"/>
                <a:cs typeface="Comic Sans MS"/>
                <a:sym typeface="Comic Sans MS"/>
              </a:rPr>
              <a:t>Grammar and punctuation</a:t>
            </a:r>
            <a:endParaRPr dirty="0"/>
          </a:p>
          <a:p>
            <a:pPr marL="91440" lvl="0" indent="-99853" algn="l" rtl="0">
              <a:lnSpc>
                <a:spcPct val="90000"/>
              </a:lnSpc>
              <a:spcBef>
                <a:spcPts val="1200"/>
              </a:spcBef>
              <a:spcAft>
                <a:spcPts val="0"/>
              </a:spcAft>
              <a:buClr>
                <a:srgbClr val="9DBFBE"/>
              </a:buClr>
              <a:buSzPct val="100000"/>
              <a:buChar char=" "/>
            </a:pPr>
            <a:r>
              <a:rPr lang="en-GB" sz="1700" dirty="0">
                <a:solidFill>
                  <a:srgbClr val="3F3F3F"/>
                </a:solidFill>
                <a:latin typeface="Comic Sans MS"/>
                <a:ea typeface="Comic Sans MS"/>
                <a:cs typeface="Comic Sans MS"/>
                <a:sym typeface="Comic Sans MS"/>
              </a:rPr>
              <a:t>Poetry, drama and songs</a:t>
            </a:r>
            <a:endParaRPr dirty="0"/>
          </a:p>
          <a:p>
            <a:pPr marL="91440" lvl="0" indent="-99853" algn="l" rtl="0">
              <a:lnSpc>
                <a:spcPct val="90000"/>
              </a:lnSpc>
              <a:spcBef>
                <a:spcPts val="1200"/>
              </a:spcBef>
              <a:spcAft>
                <a:spcPts val="0"/>
              </a:spcAft>
              <a:buClr>
                <a:srgbClr val="9DBFBE"/>
              </a:buClr>
              <a:buSzPct val="100000"/>
              <a:buChar char=" "/>
            </a:pPr>
            <a:r>
              <a:rPr lang="en-GB" sz="1700" dirty="0">
                <a:solidFill>
                  <a:srgbClr val="3F3F3F"/>
                </a:solidFill>
                <a:latin typeface="Comic Sans MS"/>
                <a:ea typeface="Comic Sans MS"/>
                <a:cs typeface="Comic Sans MS"/>
                <a:sym typeface="Comic Sans MS"/>
              </a:rPr>
              <a:t>Different forms of writing are taught throughout the year </a:t>
            </a:r>
            <a:r>
              <a:rPr lang="en-GB" sz="1700" dirty="0" err="1">
                <a:solidFill>
                  <a:srgbClr val="3F3F3F"/>
                </a:solidFill>
                <a:latin typeface="Comic Sans MS"/>
                <a:ea typeface="Comic Sans MS"/>
                <a:cs typeface="Comic Sans MS"/>
                <a:sym typeface="Comic Sans MS"/>
              </a:rPr>
              <a:t>eg.</a:t>
            </a:r>
            <a:r>
              <a:rPr lang="en-GB" sz="1700" dirty="0">
                <a:solidFill>
                  <a:srgbClr val="3F3F3F"/>
                </a:solidFill>
                <a:latin typeface="Comic Sans MS"/>
                <a:ea typeface="Comic Sans MS"/>
                <a:cs typeface="Comic Sans MS"/>
                <a:sym typeface="Comic Sans MS"/>
              </a:rPr>
              <a:t> recount, instructional, narrative, etc. </a:t>
            </a:r>
            <a:endParaRPr dirty="0"/>
          </a:p>
          <a:p>
            <a:pPr marL="91440" lvl="0" indent="-99853" algn="l" rtl="0">
              <a:lnSpc>
                <a:spcPct val="90000"/>
              </a:lnSpc>
              <a:spcBef>
                <a:spcPts val="1200"/>
              </a:spcBef>
              <a:spcAft>
                <a:spcPts val="0"/>
              </a:spcAft>
              <a:buClr>
                <a:srgbClr val="9DBFBE"/>
              </a:buClr>
              <a:buSzPct val="100000"/>
              <a:buChar char=" "/>
            </a:pPr>
            <a:r>
              <a:rPr lang="en-GB" sz="1700" dirty="0">
                <a:solidFill>
                  <a:srgbClr val="3F3F3F"/>
                </a:solidFill>
                <a:latin typeface="Comic Sans MS"/>
                <a:ea typeface="Comic Sans MS"/>
                <a:cs typeface="Comic Sans MS"/>
                <a:sym typeface="Comic Sans MS"/>
              </a:rPr>
              <a:t>Presentation of this work is very important</a:t>
            </a:r>
            <a:endParaRPr dirty="0"/>
          </a:p>
          <a:p>
            <a:pPr marL="91440" lvl="0" indent="0" algn="l" rtl="0">
              <a:lnSpc>
                <a:spcPct val="90000"/>
              </a:lnSpc>
              <a:spcBef>
                <a:spcPts val="1400"/>
              </a:spcBef>
              <a:spcAft>
                <a:spcPts val="0"/>
              </a:spcAft>
              <a:buNone/>
            </a:pPr>
            <a:endParaRPr dirty="0"/>
          </a:p>
          <a:p>
            <a:pPr marL="91440" lvl="0" indent="-15875" algn="l" rtl="0">
              <a:lnSpc>
                <a:spcPct val="90000"/>
              </a:lnSpc>
              <a:spcBef>
                <a:spcPts val="1400"/>
              </a:spcBef>
              <a:spcAft>
                <a:spcPts val="0"/>
              </a:spcAft>
              <a:buClr>
                <a:srgbClr val="9DBFBE"/>
              </a:buClr>
              <a:buSzPct val="100000"/>
              <a:buNone/>
            </a:pPr>
            <a:endParaRPr sz="1400" dirty="0">
              <a:solidFill>
                <a:srgbClr val="3F3F3F"/>
              </a:solidFill>
              <a:latin typeface="Comic Sans MS"/>
              <a:ea typeface="Comic Sans MS"/>
              <a:cs typeface="Comic Sans MS"/>
              <a:sym typeface="Comic Sans MS"/>
            </a:endParaRPr>
          </a:p>
          <a:p>
            <a:pPr marL="91440" lvl="0" indent="-91440" algn="l" rtl="0">
              <a:lnSpc>
                <a:spcPct val="80000"/>
              </a:lnSpc>
              <a:spcBef>
                <a:spcPts val="1400"/>
              </a:spcBef>
              <a:spcAft>
                <a:spcPts val="0"/>
              </a:spcAft>
              <a:buSzPct val="100000"/>
              <a:buFont typeface="Arial"/>
              <a:buNone/>
            </a:pPr>
            <a:endParaRPr sz="1050" dirty="0">
              <a:latin typeface="Comic Sans MS"/>
              <a:ea typeface="Comic Sans MS"/>
              <a:cs typeface="Comic Sans MS"/>
              <a:sym typeface="Comic Sans MS"/>
            </a:endParaRPr>
          </a:p>
        </p:txBody>
      </p:sp>
      <p:sp>
        <p:nvSpPr>
          <p:cNvPr id="166" name="Google Shape;166;p9"/>
          <p:cNvSpPr/>
          <p:nvPr/>
        </p:nvSpPr>
        <p:spPr>
          <a:xfrm>
            <a:off x="457200" y="9925"/>
            <a:ext cx="8229600" cy="9223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0" i="0" u="none" strike="noStrike" cap="none">
                <a:solidFill>
                  <a:schemeClr val="dk1"/>
                </a:solidFill>
                <a:latin typeface="Comic Sans MS"/>
                <a:ea typeface="Comic Sans MS"/>
                <a:cs typeface="Comic Sans MS"/>
                <a:sym typeface="Comic Sans MS"/>
              </a:rPr>
              <a:t>Litearthacht - Literacy</a:t>
            </a: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2733</Words>
  <Application>Microsoft Office PowerPoint</Application>
  <PresentationFormat>On-screen Show (4:3)</PresentationFormat>
  <Paragraphs>198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Noto Sans Symbols</vt:lpstr>
      <vt:lpstr>Roboto</vt:lpstr>
      <vt:lpstr>Comic Sans MS</vt:lpstr>
      <vt:lpstr>Times New Roman</vt:lpstr>
      <vt:lpstr>Arial</vt:lpstr>
      <vt:lpstr>Calibri</vt:lpstr>
      <vt:lpstr>Retrospect</vt:lpstr>
      <vt:lpstr>Fáilte go Naíscoil agus Bunscoil Bheanna Boirche  </vt:lpstr>
      <vt:lpstr> Curaclam  - Curriculum</vt:lpstr>
      <vt:lpstr>PowerPoint Presentation</vt:lpstr>
      <vt:lpstr>An Lá Scoile The School Day</vt:lpstr>
      <vt:lpstr>Class Timetable</vt:lpstr>
      <vt:lpstr>Class rules, Rewards and Sanctions   </vt:lpstr>
      <vt:lpstr>Curaclam (ar lean…) Curriculum (continued…)</vt:lpstr>
      <vt:lpstr>PowerPoint Presentation</vt:lpstr>
      <vt:lpstr>PowerPoint Presentation</vt:lpstr>
      <vt:lpstr>Uimhearthacht / Numeracy</vt:lpstr>
      <vt:lpstr>PowerPoint Presentation</vt:lpstr>
      <vt:lpstr>Spóirt</vt:lpstr>
      <vt:lpstr> Imeachtaí Seach-churaclaim Extra-curricular activities </vt:lpstr>
      <vt:lpstr>Éide Scoile /School Uniform</vt:lpstr>
      <vt:lpstr>Poncúlacht - Punctuality</vt:lpstr>
      <vt:lpstr>Tuismitheoirí - Parents</vt:lpstr>
      <vt:lpstr>Parental Role </vt:lpstr>
      <vt:lpstr>Aip Scoile School App</vt:lpstr>
      <vt:lpstr>PowerPoint Presentation</vt:lpstr>
      <vt:lpstr>Polasaithe Scoile School Policies</vt:lpstr>
      <vt:lpstr>Ag cuidiú le do pháiste  Supporting your child</vt:lpstr>
      <vt:lpstr>Ag cuidiú le do pháiste  Supporting your child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Naíscoil agus Bunscoil Bheanna Boirche</dc:title>
  <dc:creator>Boden</dc:creator>
  <cp:lastModifiedBy>C Fox</cp:lastModifiedBy>
  <cp:revision>5</cp:revision>
  <dcterms:created xsi:type="dcterms:W3CDTF">2012-11-16T18:41:46Z</dcterms:created>
  <dcterms:modified xsi:type="dcterms:W3CDTF">2025-10-13T09:21:19Z</dcterms:modified>
</cp:coreProperties>
</file>