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3" r:id="rId4"/>
    <p:sldId id="274" r:id="rId5"/>
    <p:sldId id="269" r:id="rId6"/>
    <p:sldId id="286" r:id="rId7"/>
    <p:sldId id="270" r:id="rId8"/>
    <p:sldId id="271" r:id="rId9"/>
    <p:sldId id="277" r:id="rId10"/>
    <p:sldId id="281" r:id="rId11"/>
    <p:sldId id="280" r:id="rId12"/>
    <p:sldId id="279" r:id="rId13"/>
    <p:sldId id="287" r:id="rId14"/>
    <p:sldId id="284" r:id="rId15"/>
    <p:sldId id="285" r:id="rId16"/>
    <p:sldId id="265" r:id="rId17"/>
    <p:sldId id="273" r:id="rId1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18" autoAdjust="0"/>
    <p:restoredTop sz="86323" autoAdjust="0"/>
  </p:normalViewPr>
  <p:slideViewPr>
    <p:cSldViewPr>
      <p:cViewPr varScale="1">
        <p:scale>
          <a:sx n="90" d="100"/>
          <a:sy n="90" d="100"/>
        </p:scale>
        <p:origin x="1608" y="78"/>
      </p:cViewPr>
      <p:guideLst>
        <p:guide orient="horz" pos="2160"/>
        <p:guide pos="2880"/>
      </p:guideLst>
    </p:cSldViewPr>
  </p:slideViewPr>
  <p:outlineViewPr>
    <p:cViewPr>
      <p:scale>
        <a:sx n="33" d="100"/>
        <a:sy n="33" d="100"/>
      </p:scale>
      <p:origin x="72" y="84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27A64-A242-4891-B9D3-0F8100231D0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439A713-7A66-4866-88E3-76AAB0BB0781}">
      <dgm:prSet/>
      <dgm:spPr/>
      <dgm:t>
        <a:bodyPr/>
        <a:lstStyle/>
        <a:p>
          <a:r>
            <a:rPr lang="en-GB"/>
            <a:t>We have a very active and dedicated Parent Support Group called ‘Cairde’ who regularly arrange activities such as fundraiser events and family fun days.</a:t>
          </a:r>
          <a:endParaRPr lang="en-US"/>
        </a:p>
      </dgm:t>
    </dgm:pt>
    <dgm:pt modelId="{5B57B99F-A6BB-4573-B278-57A065385A26}" type="parTrans" cxnId="{3D26FCEF-8ABC-4B37-816D-A11D48C3CF21}">
      <dgm:prSet/>
      <dgm:spPr/>
      <dgm:t>
        <a:bodyPr/>
        <a:lstStyle/>
        <a:p>
          <a:endParaRPr lang="en-US"/>
        </a:p>
      </dgm:t>
    </dgm:pt>
    <dgm:pt modelId="{17DFD8CF-5DD4-48DB-9731-1D58FDBE5372}" type="sibTrans" cxnId="{3D26FCEF-8ABC-4B37-816D-A11D48C3CF21}">
      <dgm:prSet/>
      <dgm:spPr/>
      <dgm:t>
        <a:bodyPr/>
        <a:lstStyle/>
        <a:p>
          <a:endParaRPr lang="en-US"/>
        </a:p>
      </dgm:t>
    </dgm:pt>
    <dgm:pt modelId="{B9DD5B00-AE87-4873-99C5-B43991EBE0C7}">
      <dgm:prSet/>
      <dgm:spPr/>
      <dgm:t>
        <a:bodyPr/>
        <a:lstStyle/>
        <a:p>
          <a:r>
            <a:rPr lang="en-GB" dirty="0"/>
            <a:t>Their fundraising goes towards supporting school development and assists with purchasing of resources, class reading books, developing our outdoor play area, and equipment and materials used to aid and further your child's learning.</a:t>
          </a:r>
          <a:endParaRPr lang="en-US" dirty="0"/>
        </a:p>
      </dgm:t>
    </dgm:pt>
    <dgm:pt modelId="{09E043B5-C9FC-4F63-AAD9-E876A0CB8825}" type="parTrans" cxnId="{629A5023-DC9D-432C-B8E5-8AC6D5A326F0}">
      <dgm:prSet/>
      <dgm:spPr/>
      <dgm:t>
        <a:bodyPr/>
        <a:lstStyle/>
        <a:p>
          <a:endParaRPr lang="en-US"/>
        </a:p>
      </dgm:t>
    </dgm:pt>
    <dgm:pt modelId="{F0C68E81-3C24-4517-A173-23500BA78DC4}" type="sibTrans" cxnId="{629A5023-DC9D-432C-B8E5-8AC6D5A326F0}">
      <dgm:prSet/>
      <dgm:spPr/>
      <dgm:t>
        <a:bodyPr/>
        <a:lstStyle/>
        <a:p>
          <a:endParaRPr lang="en-US"/>
        </a:p>
      </dgm:t>
    </dgm:pt>
    <dgm:pt modelId="{05A03443-9187-4AFB-A51D-A12A43C4D137}">
      <dgm:prSet/>
      <dgm:spPr/>
      <dgm:t>
        <a:bodyPr/>
        <a:lstStyle/>
        <a:p>
          <a:r>
            <a:rPr lang="en-GB" dirty="0"/>
            <a:t>They are an integral part of </a:t>
          </a:r>
          <a:r>
            <a:rPr lang="en-GB" dirty="0" err="1"/>
            <a:t>Naíscoil</a:t>
          </a:r>
          <a:r>
            <a:rPr lang="en-GB" dirty="0"/>
            <a:t> </a:t>
          </a:r>
          <a:r>
            <a:rPr lang="en-GB" dirty="0" err="1"/>
            <a:t>agus</a:t>
          </a:r>
          <a:r>
            <a:rPr lang="en-GB" dirty="0"/>
            <a:t> </a:t>
          </a:r>
          <a:r>
            <a:rPr lang="en-GB" dirty="0" err="1"/>
            <a:t>Bunscoil</a:t>
          </a:r>
          <a:r>
            <a:rPr lang="en-GB" dirty="0"/>
            <a:t> </a:t>
          </a:r>
          <a:r>
            <a:rPr lang="en-GB" dirty="0" err="1"/>
            <a:t>Bheanna</a:t>
          </a:r>
          <a:r>
            <a:rPr lang="en-GB" dirty="0"/>
            <a:t> Boirche and are always keen for new members to join in and help in whatever small way they can. Search “</a:t>
          </a:r>
          <a:r>
            <a:rPr lang="en-GB" dirty="0" err="1"/>
            <a:t>Cairde</a:t>
          </a:r>
          <a:r>
            <a:rPr lang="en-GB" dirty="0"/>
            <a:t> </a:t>
          </a:r>
          <a:r>
            <a:rPr lang="en-GB" dirty="0" err="1"/>
            <a:t>Naíscoil</a:t>
          </a:r>
          <a:r>
            <a:rPr lang="en-GB" dirty="0"/>
            <a:t> </a:t>
          </a:r>
          <a:r>
            <a:rPr lang="en-GB" dirty="0" err="1"/>
            <a:t>agus</a:t>
          </a:r>
          <a:r>
            <a:rPr lang="en-GB" dirty="0"/>
            <a:t> </a:t>
          </a:r>
          <a:r>
            <a:rPr lang="en-GB" dirty="0" err="1"/>
            <a:t>Bunscoil</a:t>
          </a:r>
          <a:r>
            <a:rPr lang="en-GB" dirty="0"/>
            <a:t> </a:t>
          </a:r>
          <a:r>
            <a:rPr lang="en-GB" dirty="0" err="1"/>
            <a:t>Bheanna</a:t>
          </a:r>
          <a:r>
            <a:rPr lang="en-GB" dirty="0"/>
            <a:t> </a:t>
          </a:r>
          <a:r>
            <a:rPr lang="en-GB" dirty="0" err="1"/>
            <a:t>Boirche</a:t>
          </a:r>
          <a:r>
            <a:rPr lang="en-GB" dirty="0"/>
            <a:t>” on Facebook.</a:t>
          </a:r>
          <a:endParaRPr lang="en-US" dirty="0"/>
        </a:p>
      </dgm:t>
    </dgm:pt>
    <dgm:pt modelId="{AAF2075C-9E86-46F1-8E58-A3700A5A625E}" type="parTrans" cxnId="{1A8F6A2E-88F6-4BDC-B04F-0AFD28CB001B}">
      <dgm:prSet/>
      <dgm:spPr/>
      <dgm:t>
        <a:bodyPr/>
        <a:lstStyle/>
        <a:p>
          <a:endParaRPr lang="en-US"/>
        </a:p>
      </dgm:t>
    </dgm:pt>
    <dgm:pt modelId="{59043405-1F90-4974-B69A-921442C0D5C5}" type="sibTrans" cxnId="{1A8F6A2E-88F6-4BDC-B04F-0AFD28CB001B}">
      <dgm:prSet/>
      <dgm:spPr/>
      <dgm:t>
        <a:bodyPr/>
        <a:lstStyle/>
        <a:p>
          <a:endParaRPr lang="en-US"/>
        </a:p>
      </dgm:t>
    </dgm:pt>
    <dgm:pt modelId="{7EB2D36A-E3BC-472F-B472-573823BF40A7}" type="pres">
      <dgm:prSet presAssocID="{C6627A64-A242-4891-B9D3-0F8100231D00}" presName="vert0" presStyleCnt="0">
        <dgm:presLayoutVars>
          <dgm:dir/>
          <dgm:animOne val="branch"/>
          <dgm:animLvl val="lvl"/>
        </dgm:presLayoutVars>
      </dgm:prSet>
      <dgm:spPr/>
    </dgm:pt>
    <dgm:pt modelId="{A31ADFF5-07F8-4619-B04C-2A2433C28794}" type="pres">
      <dgm:prSet presAssocID="{4439A713-7A66-4866-88E3-76AAB0BB0781}" presName="thickLine" presStyleLbl="alignNode1" presStyleIdx="0" presStyleCnt="3"/>
      <dgm:spPr/>
    </dgm:pt>
    <dgm:pt modelId="{605C1727-0F59-416A-BCA5-FD13CF65477D}" type="pres">
      <dgm:prSet presAssocID="{4439A713-7A66-4866-88E3-76AAB0BB0781}" presName="horz1" presStyleCnt="0"/>
      <dgm:spPr/>
    </dgm:pt>
    <dgm:pt modelId="{1B36A744-43EF-4011-B088-CA637D610E5C}" type="pres">
      <dgm:prSet presAssocID="{4439A713-7A66-4866-88E3-76AAB0BB0781}" presName="tx1" presStyleLbl="revTx" presStyleIdx="0" presStyleCnt="3"/>
      <dgm:spPr/>
    </dgm:pt>
    <dgm:pt modelId="{D243402A-F9C9-46F4-962D-EA9D44DE3AC6}" type="pres">
      <dgm:prSet presAssocID="{4439A713-7A66-4866-88E3-76AAB0BB0781}" presName="vert1" presStyleCnt="0"/>
      <dgm:spPr/>
    </dgm:pt>
    <dgm:pt modelId="{F4289B7D-ADAD-4917-8C93-AF3AD223BEFF}" type="pres">
      <dgm:prSet presAssocID="{B9DD5B00-AE87-4873-99C5-B43991EBE0C7}" presName="thickLine" presStyleLbl="alignNode1" presStyleIdx="1" presStyleCnt="3"/>
      <dgm:spPr/>
    </dgm:pt>
    <dgm:pt modelId="{26CA60FB-C211-4F14-8A2D-EFE5F0ACF2BB}" type="pres">
      <dgm:prSet presAssocID="{B9DD5B00-AE87-4873-99C5-B43991EBE0C7}" presName="horz1" presStyleCnt="0"/>
      <dgm:spPr/>
    </dgm:pt>
    <dgm:pt modelId="{CEE42381-819A-459E-A045-7B9BF3FAD485}" type="pres">
      <dgm:prSet presAssocID="{B9DD5B00-AE87-4873-99C5-B43991EBE0C7}" presName="tx1" presStyleLbl="revTx" presStyleIdx="1" presStyleCnt="3"/>
      <dgm:spPr/>
    </dgm:pt>
    <dgm:pt modelId="{3A603790-C32A-418D-ACE4-40BE2EB88FA3}" type="pres">
      <dgm:prSet presAssocID="{B9DD5B00-AE87-4873-99C5-B43991EBE0C7}" presName="vert1" presStyleCnt="0"/>
      <dgm:spPr/>
    </dgm:pt>
    <dgm:pt modelId="{D5E22AE2-2556-4DFA-8BC2-30E8B3D0C3D4}" type="pres">
      <dgm:prSet presAssocID="{05A03443-9187-4AFB-A51D-A12A43C4D137}" presName="thickLine" presStyleLbl="alignNode1" presStyleIdx="2" presStyleCnt="3"/>
      <dgm:spPr/>
    </dgm:pt>
    <dgm:pt modelId="{C06D587B-54A1-4E6D-8249-D1DD1A61B490}" type="pres">
      <dgm:prSet presAssocID="{05A03443-9187-4AFB-A51D-A12A43C4D137}" presName="horz1" presStyleCnt="0"/>
      <dgm:spPr/>
    </dgm:pt>
    <dgm:pt modelId="{76708462-DE1A-456E-8890-3CDF1EEDD159}" type="pres">
      <dgm:prSet presAssocID="{05A03443-9187-4AFB-A51D-A12A43C4D137}" presName="tx1" presStyleLbl="revTx" presStyleIdx="2" presStyleCnt="3"/>
      <dgm:spPr/>
    </dgm:pt>
    <dgm:pt modelId="{B5B4415F-8172-415A-8CB5-62693F4ECC05}" type="pres">
      <dgm:prSet presAssocID="{05A03443-9187-4AFB-A51D-A12A43C4D137}" presName="vert1" presStyleCnt="0"/>
      <dgm:spPr/>
    </dgm:pt>
  </dgm:ptLst>
  <dgm:cxnLst>
    <dgm:cxn modelId="{FBC31D1D-16D5-4C22-AEDD-6C3833483AC7}" type="presOf" srcId="{4439A713-7A66-4866-88E3-76AAB0BB0781}" destId="{1B36A744-43EF-4011-B088-CA637D610E5C}" srcOrd="0" destOrd="0" presId="urn:microsoft.com/office/officeart/2008/layout/LinedList"/>
    <dgm:cxn modelId="{9B7ECA1E-0855-42C2-91DB-CA6D4D1806F8}" type="presOf" srcId="{B9DD5B00-AE87-4873-99C5-B43991EBE0C7}" destId="{CEE42381-819A-459E-A045-7B9BF3FAD485}" srcOrd="0" destOrd="0" presId="urn:microsoft.com/office/officeart/2008/layout/LinedList"/>
    <dgm:cxn modelId="{629A5023-DC9D-432C-B8E5-8AC6D5A326F0}" srcId="{C6627A64-A242-4891-B9D3-0F8100231D00}" destId="{B9DD5B00-AE87-4873-99C5-B43991EBE0C7}" srcOrd="1" destOrd="0" parTransId="{09E043B5-C9FC-4F63-AAD9-E876A0CB8825}" sibTransId="{F0C68E81-3C24-4517-A173-23500BA78DC4}"/>
    <dgm:cxn modelId="{1A8F6A2E-88F6-4BDC-B04F-0AFD28CB001B}" srcId="{C6627A64-A242-4891-B9D3-0F8100231D00}" destId="{05A03443-9187-4AFB-A51D-A12A43C4D137}" srcOrd="2" destOrd="0" parTransId="{AAF2075C-9E86-46F1-8E58-A3700A5A625E}" sibTransId="{59043405-1F90-4974-B69A-921442C0D5C5}"/>
    <dgm:cxn modelId="{FF247BBA-4599-4576-84B3-18DB005B0D23}" type="presOf" srcId="{05A03443-9187-4AFB-A51D-A12A43C4D137}" destId="{76708462-DE1A-456E-8890-3CDF1EEDD159}" srcOrd="0" destOrd="0" presId="urn:microsoft.com/office/officeart/2008/layout/LinedList"/>
    <dgm:cxn modelId="{EC67C2DE-F124-4F7C-8091-AA414CA9091F}" type="presOf" srcId="{C6627A64-A242-4891-B9D3-0F8100231D00}" destId="{7EB2D36A-E3BC-472F-B472-573823BF40A7}" srcOrd="0" destOrd="0" presId="urn:microsoft.com/office/officeart/2008/layout/LinedList"/>
    <dgm:cxn modelId="{3D26FCEF-8ABC-4B37-816D-A11D48C3CF21}" srcId="{C6627A64-A242-4891-B9D3-0F8100231D00}" destId="{4439A713-7A66-4866-88E3-76AAB0BB0781}" srcOrd="0" destOrd="0" parTransId="{5B57B99F-A6BB-4573-B278-57A065385A26}" sibTransId="{17DFD8CF-5DD4-48DB-9731-1D58FDBE5372}"/>
    <dgm:cxn modelId="{039F4549-EF2A-4D30-9FD5-123293A03456}" type="presParOf" srcId="{7EB2D36A-E3BC-472F-B472-573823BF40A7}" destId="{A31ADFF5-07F8-4619-B04C-2A2433C28794}" srcOrd="0" destOrd="0" presId="urn:microsoft.com/office/officeart/2008/layout/LinedList"/>
    <dgm:cxn modelId="{AAF3D2EB-20B6-4598-A6A7-07C11B3C1E9A}" type="presParOf" srcId="{7EB2D36A-E3BC-472F-B472-573823BF40A7}" destId="{605C1727-0F59-416A-BCA5-FD13CF65477D}" srcOrd="1" destOrd="0" presId="urn:microsoft.com/office/officeart/2008/layout/LinedList"/>
    <dgm:cxn modelId="{595631CD-6446-4987-ADF7-34A72DDC79ED}" type="presParOf" srcId="{605C1727-0F59-416A-BCA5-FD13CF65477D}" destId="{1B36A744-43EF-4011-B088-CA637D610E5C}" srcOrd="0" destOrd="0" presId="urn:microsoft.com/office/officeart/2008/layout/LinedList"/>
    <dgm:cxn modelId="{67428854-0452-46BF-AF79-B9B51DDDC49D}" type="presParOf" srcId="{605C1727-0F59-416A-BCA5-FD13CF65477D}" destId="{D243402A-F9C9-46F4-962D-EA9D44DE3AC6}" srcOrd="1" destOrd="0" presId="urn:microsoft.com/office/officeart/2008/layout/LinedList"/>
    <dgm:cxn modelId="{148F348F-CDE8-4DE3-9C25-F5ADDA61071F}" type="presParOf" srcId="{7EB2D36A-E3BC-472F-B472-573823BF40A7}" destId="{F4289B7D-ADAD-4917-8C93-AF3AD223BEFF}" srcOrd="2" destOrd="0" presId="urn:microsoft.com/office/officeart/2008/layout/LinedList"/>
    <dgm:cxn modelId="{562D7F34-2AE5-4B3C-93BD-A2BB101E6D88}" type="presParOf" srcId="{7EB2D36A-E3BC-472F-B472-573823BF40A7}" destId="{26CA60FB-C211-4F14-8A2D-EFE5F0ACF2BB}" srcOrd="3" destOrd="0" presId="urn:microsoft.com/office/officeart/2008/layout/LinedList"/>
    <dgm:cxn modelId="{B68ED4AE-7E83-44CE-B83E-BC05763191FA}" type="presParOf" srcId="{26CA60FB-C211-4F14-8A2D-EFE5F0ACF2BB}" destId="{CEE42381-819A-459E-A045-7B9BF3FAD485}" srcOrd="0" destOrd="0" presId="urn:microsoft.com/office/officeart/2008/layout/LinedList"/>
    <dgm:cxn modelId="{923CEBBC-79A5-49C2-8D98-EEE732D62E19}" type="presParOf" srcId="{26CA60FB-C211-4F14-8A2D-EFE5F0ACF2BB}" destId="{3A603790-C32A-418D-ACE4-40BE2EB88FA3}" srcOrd="1" destOrd="0" presId="urn:microsoft.com/office/officeart/2008/layout/LinedList"/>
    <dgm:cxn modelId="{D46FF00B-43E2-4805-9024-F6558BD52092}" type="presParOf" srcId="{7EB2D36A-E3BC-472F-B472-573823BF40A7}" destId="{D5E22AE2-2556-4DFA-8BC2-30E8B3D0C3D4}" srcOrd="4" destOrd="0" presId="urn:microsoft.com/office/officeart/2008/layout/LinedList"/>
    <dgm:cxn modelId="{E61CFD80-AC95-4845-ABDA-C22DB82B8F36}" type="presParOf" srcId="{7EB2D36A-E3BC-472F-B472-573823BF40A7}" destId="{C06D587B-54A1-4E6D-8249-D1DD1A61B490}" srcOrd="5" destOrd="0" presId="urn:microsoft.com/office/officeart/2008/layout/LinedList"/>
    <dgm:cxn modelId="{D023E627-52A7-41CB-B151-09C9E073D233}" type="presParOf" srcId="{C06D587B-54A1-4E6D-8249-D1DD1A61B490}" destId="{76708462-DE1A-456E-8890-3CDF1EEDD159}" srcOrd="0" destOrd="0" presId="urn:microsoft.com/office/officeart/2008/layout/LinedList"/>
    <dgm:cxn modelId="{88A1A035-0F9F-4664-B9E6-EC70E15964A7}" type="presParOf" srcId="{C06D587B-54A1-4E6D-8249-D1DD1A61B490}" destId="{B5B4415F-8172-415A-8CB5-62693F4ECC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C3529-C676-4762-995E-7ADC3C1F40B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830B02C-9792-48E3-8D97-3C2ADBC178EC}">
      <dgm:prSet/>
      <dgm:spPr/>
      <dgm:t>
        <a:bodyPr/>
        <a:lstStyle/>
        <a:p>
          <a:r>
            <a:rPr lang="en-GB" dirty="0"/>
            <a:t>Putting on own shoes, jumper, coat (Velcro shoes)</a:t>
          </a:r>
          <a:endParaRPr lang="en-US" dirty="0"/>
        </a:p>
      </dgm:t>
    </dgm:pt>
    <dgm:pt modelId="{5185DB99-FD8A-4A31-B333-F8BA538D805F}" type="parTrans" cxnId="{80989837-DFE0-4B4A-BA6C-0509A0444E0D}">
      <dgm:prSet/>
      <dgm:spPr/>
      <dgm:t>
        <a:bodyPr/>
        <a:lstStyle/>
        <a:p>
          <a:endParaRPr lang="en-US"/>
        </a:p>
      </dgm:t>
    </dgm:pt>
    <dgm:pt modelId="{DF49D17C-D73D-45BF-A60E-D99FA1763E0D}" type="sibTrans" cxnId="{80989837-DFE0-4B4A-BA6C-0509A0444E0D}">
      <dgm:prSet/>
      <dgm:spPr/>
      <dgm:t>
        <a:bodyPr/>
        <a:lstStyle/>
        <a:p>
          <a:endParaRPr lang="en-US"/>
        </a:p>
      </dgm:t>
    </dgm:pt>
    <dgm:pt modelId="{A9986161-A479-4676-B0CB-DB4B30E0EA1F}">
      <dgm:prSet/>
      <dgm:spPr/>
      <dgm:t>
        <a:bodyPr/>
        <a:lstStyle/>
        <a:p>
          <a:r>
            <a:rPr lang="en-GB" dirty="0"/>
            <a:t>Communicating needs (toilet, drink, etc)</a:t>
          </a:r>
          <a:endParaRPr lang="en-US" dirty="0"/>
        </a:p>
      </dgm:t>
    </dgm:pt>
    <dgm:pt modelId="{64AAE6D5-9C84-44FA-B31D-7EE578C966D8}" type="parTrans" cxnId="{60A9CC8B-03E6-4026-AB17-D8D37D5F9A32}">
      <dgm:prSet/>
      <dgm:spPr/>
      <dgm:t>
        <a:bodyPr/>
        <a:lstStyle/>
        <a:p>
          <a:endParaRPr lang="en-US"/>
        </a:p>
      </dgm:t>
    </dgm:pt>
    <dgm:pt modelId="{145AA6C9-CE1D-4371-B38C-E1521736CFF9}" type="sibTrans" cxnId="{60A9CC8B-03E6-4026-AB17-D8D37D5F9A32}">
      <dgm:prSet/>
      <dgm:spPr/>
      <dgm:t>
        <a:bodyPr/>
        <a:lstStyle/>
        <a:p>
          <a:endParaRPr lang="en-US"/>
        </a:p>
      </dgm:t>
    </dgm:pt>
    <dgm:pt modelId="{B553DD16-8ED9-4663-B1B8-92321E29A228}">
      <dgm:prSet/>
      <dgm:spPr/>
      <dgm:t>
        <a:bodyPr/>
        <a:lstStyle/>
        <a:p>
          <a:r>
            <a:rPr lang="en-GB"/>
            <a:t>All clothes labelled</a:t>
          </a:r>
          <a:endParaRPr lang="en-US"/>
        </a:p>
      </dgm:t>
    </dgm:pt>
    <dgm:pt modelId="{13DAB588-350E-4FF5-A72C-5CC949187597}" type="parTrans" cxnId="{0A17DEF1-7F05-4817-AD5E-9351718C9790}">
      <dgm:prSet/>
      <dgm:spPr/>
      <dgm:t>
        <a:bodyPr/>
        <a:lstStyle/>
        <a:p>
          <a:endParaRPr lang="en-US"/>
        </a:p>
      </dgm:t>
    </dgm:pt>
    <dgm:pt modelId="{3CF29E73-27C5-4922-8CFD-BD6E60C1C5AD}" type="sibTrans" cxnId="{0A17DEF1-7F05-4817-AD5E-9351718C9790}">
      <dgm:prSet/>
      <dgm:spPr/>
      <dgm:t>
        <a:bodyPr/>
        <a:lstStyle/>
        <a:p>
          <a:endParaRPr lang="en-US"/>
        </a:p>
      </dgm:t>
    </dgm:pt>
    <dgm:pt modelId="{312CE070-9279-4B18-8518-3B11A459A06B}">
      <dgm:prSet/>
      <dgm:spPr/>
      <dgm:t>
        <a:bodyPr/>
        <a:lstStyle/>
        <a:p>
          <a:r>
            <a:rPr lang="en-GB"/>
            <a:t>How to use schoolbags, lunchboxes, tupperware etc…</a:t>
          </a:r>
          <a:endParaRPr lang="en-US"/>
        </a:p>
      </dgm:t>
    </dgm:pt>
    <dgm:pt modelId="{3BFB5F77-2733-4DAC-8624-972465EF3BA0}" type="parTrans" cxnId="{BD64E823-5152-4E8F-A7FB-C2633C6457C4}">
      <dgm:prSet/>
      <dgm:spPr/>
      <dgm:t>
        <a:bodyPr/>
        <a:lstStyle/>
        <a:p>
          <a:endParaRPr lang="en-US"/>
        </a:p>
      </dgm:t>
    </dgm:pt>
    <dgm:pt modelId="{06635CC0-686E-4290-9D9D-47D0B6DFA07C}" type="sibTrans" cxnId="{BD64E823-5152-4E8F-A7FB-C2633C6457C4}">
      <dgm:prSet/>
      <dgm:spPr/>
      <dgm:t>
        <a:bodyPr/>
        <a:lstStyle/>
        <a:p>
          <a:endParaRPr lang="en-US"/>
        </a:p>
      </dgm:t>
    </dgm:pt>
    <dgm:pt modelId="{1A27C8B6-14A1-4368-8D10-88DC56AC6FF7}">
      <dgm:prSet/>
      <dgm:spPr/>
      <dgm:t>
        <a:bodyPr/>
        <a:lstStyle/>
        <a:p>
          <a:r>
            <a:rPr lang="en-GB" dirty="0"/>
            <a:t>Sharing toys, taking turns, etc.</a:t>
          </a:r>
          <a:endParaRPr lang="en-US" dirty="0"/>
        </a:p>
      </dgm:t>
    </dgm:pt>
    <dgm:pt modelId="{413F26D5-0C6D-46B4-BEDC-1A245C89E905}" type="parTrans" cxnId="{5FABA538-778F-4BE9-9C32-39CA0A1B840C}">
      <dgm:prSet/>
      <dgm:spPr/>
      <dgm:t>
        <a:bodyPr/>
        <a:lstStyle/>
        <a:p>
          <a:endParaRPr lang="en-US"/>
        </a:p>
      </dgm:t>
    </dgm:pt>
    <dgm:pt modelId="{2AEA89A9-5B72-41FE-A7A3-834BB9EAA43B}" type="sibTrans" cxnId="{5FABA538-778F-4BE9-9C32-39CA0A1B840C}">
      <dgm:prSet/>
      <dgm:spPr/>
      <dgm:t>
        <a:bodyPr/>
        <a:lstStyle/>
        <a:p>
          <a:endParaRPr lang="en-US"/>
        </a:p>
      </dgm:t>
    </dgm:pt>
    <dgm:pt modelId="{3133A952-BC89-4084-B5BB-83C792F5B183}">
      <dgm:prSet/>
      <dgm:spPr/>
      <dgm:t>
        <a:bodyPr/>
        <a:lstStyle/>
        <a:p>
          <a:r>
            <a:rPr lang="en-GB" dirty="0"/>
            <a:t>Knowing when they need to use the toilet </a:t>
          </a:r>
          <a:endParaRPr lang="en-US" dirty="0"/>
        </a:p>
      </dgm:t>
    </dgm:pt>
    <dgm:pt modelId="{E49B1921-24A9-4A77-819D-C8268D9BE07C}" type="parTrans" cxnId="{6C5F488F-20D7-4E17-A63D-7774E99B7B91}">
      <dgm:prSet/>
      <dgm:spPr/>
      <dgm:t>
        <a:bodyPr/>
        <a:lstStyle/>
        <a:p>
          <a:endParaRPr lang="en-US"/>
        </a:p>
      </dgm:t>
    </dgm:pt>
    <dgm:pt modelId="{2AD032BA-EC96-4E2E-9089-368BA5469BF0}" type="sibTrans" cxnId="{6C5F488F-20D7-4E17-A63D-7774E99B7B91}">
      <dgm:prSet/>
      <dgm:spPr/>
      <dgm:t>
        <a:bodyPr/>
        <a:lstStyle/>
        <a:p>
          <a:endParaRPr lang="en-US"/>
        </a:p>
      </dgm:t>
    </dgm:pt>
    <dgm:pt modelId="{57F2BC73-9C20-41E7-A2CB-C0A98B9D7B0B}">
      <dgm:prSet/>
      <dgm:spPr/>
      <dgm:t>
        <a:bodyPr/>
        <a:lstStyle/>
        <a:p>
          <a:r>
            <a:rPr lang="en-GB" dirty="0"/>
            <a:t>Limit screen time – outdoor play, puzzles, imaginative play, etc…</a:t>
          </a:r>
          <a:endParaRPr lang="en-US" dirty="0"/>
        </a:p>
      </dgm:t>
    </dgm:pt>
    <dgm:pt modelId="{1DE3F177-A017-4220-BEFC-A25EBC6882AE}" type="parTrans" cxnId="{7056136A-A3EB-4EBC-A8A3-4AB278AE0FBF}">
      <dgm:prSet/>
      <dgm:spPr/>
      <dgm:t>
        <a:bodyPr/>
        <a:lstStyle/>
        <a:p>
          <a:endParaRPr lang="en-GB"/>
        </a:p>
      </dgm:t>
    </dgm:pt>
    <dgm:pt modelId="{98A2B951-36A1-417F-98D4-3A91E2273BA0}" type="sibTrans" cxnId="{7056136A-A3EB-4EBC-A8A3-4AB278AE0FBF}">
      <dgm:prSet/>
      <dgm:spPr/>
      <dgm:t>
        <a:bodyPr/>
        <a:lstStyle/>
        <a:p>
          <a:endParaRPr lang="en-GB"/>
        </a:p>
      </dgm:t>
    </dgm:pt>
    <dgm:pt modelId="{69CAE687-9C79-408B-B2F4-93B0BB53F6E6}" type="pres">
      <dgm:prSet presAssocID="{08FC3529-C676-4762-995E-7ADC3C1F40B9}" presName="linear" presStyleCnt="0">
        <dgm:presLayoutVars>
          <dgm:animLvl val="lvl"/>
          <dgm:resizeHandles val="exact"/>
        </dgm:presLayoutVars>
      </dgm:prSet>
      <dgm:spPr/>
    </dgm:pt>
    <dgm:pt modelId="{BC39B727-9C65-46B6-B6EA-042BEA2A24EF}" type="pres">
      <dgm:prSet presAssocID="{F830B02C-9792-48E3-8D97-3C2ADBC178EC}" presName="parentText" presStyleLbl="node1" presStyleIdx="0" presStyleCnt="7">
        <dgm:presLayoutVars>
          <dgm:chMax val="0"/>
          <dgm:bulletEnabled val="1"/>
        </dgm:presLayoutVars>
      </dgm:prSet>
      <dgm:spPr/>
    </dgm:pt>
    <dgm:pt modelId="{30CA4194-6B7E-410E-8E1F-5ED791F39DA8}" type="pres">
      <dgm:prSet presAssocID="{DF49D17C-D73D-45BF-A60E-D99FA1763E0D}" presName="spacer" presStyleCnt="0"/>
      <dgm:spPr/>
    </dgm:pt>
    <dgm:pt modelId="{B1D0E591-B7CD-4A5C-A49D-723C6367B161}" type="pres">
      <dgm:prSet presAssocID="{A9986161-A479-4676-B0CB-DB4B30E0EA1F}" presName="parentText" presStyleLbl="node1" presStyleIdx="1" presStyleCnt="7">
        <dgm:presLayoutVars>
          <dgm:chMax val="0"/>
          <dgm:bulletEnabled val="1"/>
        </dgm:presLayoutVars>
      </dgm:prSet>
      <dgm:spPr/>
    </dgm:pt>
    <dgm:pt modelId="{F97863C0-E6BE-4485-BD9E-F59820E5665E}" type="pres">
      <dgm:prSet presAssocID="{145AA6C9-CE1D-4371-B38C-E1521736CFF9}" presName="spacer" presStyleCnt="0"/>
      <dgm:spPr/>
    </dgm:pt>
    <dgm:pt modelId="{A5E54F56-3447-485E-A3BE-B849CA9F2528}" type="pres">
      <dgm:prSet presAssocID="{B553DD16-8ED9-4663-B1B8-92321E29A228}" presName="parentText" presStyleLbl="node1" presStyleIdx="2" presStyleCnt="7">
        <dgm:presLayoutVars>
          <dgm:chMax val="0"/>
          <dgm:bulletEnabled val="1"/>
        </dgm:presLayoutVars>
      </dgm:prSet>
      <dgm:spPr/>
    </dgm:pt>
    <dgm:pt modelId="{6E2A43B2-BD74-4B86-B7AD-9BF450E280C9}" type="pres">
      <dgm:prSet presAssocID="{3CF29E73-27C5-4922-8CFD-BD6E60C1C5AD}" presName="spacer" presStyleCnt="0"/>
      <dgm:spPr/>
    </dgm:pt>
    <dgm:pt modelId="{9180FFE4-161A-4E73-AAFD-89F27A3120CF}" type="pres">
      <dgm:prSet presAssocID="{312CE070-9279-4B18-8518-3B11A459A06B}" presName="parentText" presStyleLbl="node1" presStyleIdx="3" presStyleCnt="7">
        <dgm:presLayoutVars>
          <dgm:chMax val="0"/>
          <dgm:bulletEnabled val="1"/>
        </dgm:presLayoutVars>
      </dgm:prSet>
      <dgm:spPr/>
    </dgm:pt>
    <dgm:pt modelId="{B05E65C5-10D2-4EF3-8762-AB8BC40C5086}" type="pres">
      <dgm:prSet presAssocID="{06635CC0-686E-4290-9D9D-47D0B6DFA07C}" presName="spacer" presStyleCnt="0"/>
      <dgm:spPr/>
    </dgm:pt>
    <dgm:pt modelId="{BD32B79C-150A-4719-8712-BC530A7D4F32}" type="pres">
      <dgm:prSet presAssocID="{1A27C8B6-14A1-4368-8D10-88DC56AC6FF7}" presName="parentText" presStyleLbl="node1" presStyleIdx="4" presStyleCnt="7">
        <dgm:presLayoutVars>
          <dgm:chMax val="0"/>
          <dgm:bulletEnabled val="1"/>
        </dgm:presLayoutVars>
      </dgm:prSet>
      <dgm:spPr/>
    </dgm:pt>
    <dgm:pt modelId="{E39B38CB-216A-4B66-B2C5-2C872F1A3FDE}" type="pres">
      <dgm:prSet presAssocID="{2AEA89A9-5B72-41FE-A7A3-834BB9EAA43B}" presName="spacer" presStyleCnt="0"/>
      <dgm:spPr/>
    </dgm:pt>
    <dgm:pt modelId="{D6165625-0C3F-424E-AB8E-ECDC0329A425}" type="pres">
      <dgm:prSet presAssocID="{3133A952-BC89-4084-B5BB-83C792F5B183}" presName="parentText" presStyleLbl="node1" presStyleIdx="5" presStyleCnt="7">
        <dgm:presLayoutVars>
          <dgm:chMax val="0"/>
          <dgm:bulletEnabled val="1"/>
        </dgm:presLayoutVars>
      </dgm:prSet>
      <dgm:spPr/>
    </dgm:pt>
    <dgm:pt modelId="{3A96AB42-9EAF-44F8-AE9D-23AA01A0F16C}" type="pres">
      <dgm:prSet presAssocID="{2AD032BA-EC96-4E2E-9089-368BA5469BF0}" presName="spacer" presStyleCnt="0"/>
      <dgm:spPr/>
    </dgm:pt>
    <dgm:pt modelId="{43109349-AE97-4B02-950B-A780B5CFAD9A}" type="pres">
      <dgm:prSet presAssocID="{57F2BC73-9C20-41E7-A2CB-C0A98B9D7B0B}" presName="parentText" presStyleLbl="node1" presStyleIdx="6" presStyleCnt="7">
        <dgm:presLayoutVars>
          <dgm:chMax val="0"/>
          <dgm:bulletEnabled val="1"/>
        </dgm:presLayoutVars>
      </dgm:prSet>
      <dgm:spPr/>
    </dgm:pt>
  </dgm:ptLst>
  <dgm:cxnLst>
    <dgm:cxn modelId="{E9892D14-C263-4681-97ED-7CAF4FDC8556}" type="presOf" srcId="{1A27C8B6-14A1-4368-8D10-88DC56AC6FF7}" destId="{BD32B79C-150A-4719-8712-BC530A7D4F32}" srcOrd="0" destOrd="0" presId="urn:microsoft.com/office/officeart/2005/8/layout/vList2"/>
    <dgm:cxn modelId="{BD64E823-5152-4E8F-A7FB-C2633C6457C4}" srcId="{08FC3529-C676-4762-995E-7ADC3C1F40B9}" destId="{312CE070-9279-4B18-8518-3B11A459A06B}" srcOrd="3" destOrd="0" parTransId="{3BFB5F77-2733-4DAC-8624-972465EF3BA0}" sibTransId="{06635CC0-686E-4290-9D9D-47D0B6DFA07C}"/>
    <dgm:cxn modelId="{80989837-DFE0-4B4A-BA6C-0509A0444E0D}" srcId="{08FC3529-C676-4762-995E-7ADC3C1F40B9}" destId="{F830B02C-9792-48E3-8D97-3C2ADBC178EC}" srcOrd="0" destOrd="0" parTransId="{5185DB99-FD8A-4A31-B333-F8BA538D805F}" sibTransId="{DF49D17C-D73D-45BF-A60E-D99FA1763E0D}"/>
    <dgm:cxn modelId="{5FABA538-778F-4BE9-9C32-39CA0A1B840C}" srcId="{08FC3529-C676-4762-995E-7ADC3C1F40B9}" destId="{1A27C8B6-14A1-4368-8D10-88DC56AC6FF7}" srcOrd="4" destOrd="0" parTransId="{413F26D5-0C6D-46B4-BEDC-1A245C89E905}" sibTransId="{2AEA89A9-5B72-41FE-A7A3-834BB9EAA43B}"/>
    <dgm:cxn modelId="{81E0EC38-A730-4952-871B-7AAB62A31EC0}" type="presOf" srcId="{08FC3529-C676-4762-995E-7ADC3C1F40B9}" destId="{69CAE687-9C79-408B-B2F4-93B0BB53F6E6}" srcOrd="0" destOrd="0" presId="urn:microsoft.com/office/officeart/2005/8/layout/vList2"/>
    <dgm:cxn modelId="{7056136A-A3EB-4EBC-A8A3-4AB278AE0FBF}" srcId="{08FC3529-C676-4762-995E-7ADC3C1F40B9}" destId="{57F2BC73-9C20-41E7-A2CB-C0A98B9D7B0B}" srcOrd="6" destOrd="0" parTransId="{1DE3F177-A017-4220-BEFC-A25EBC6882AE}" sibTransId="{98A2B951-36A1-417F-98D4-3A91E2273BA0}"/>
    <dgm:cxn modelId="{60A9CC8B-03E6-4026-AB17-D8D37D5F9A32}" srcId="{08FC3529-C676-4762-995E-7ADC3C1F40B9}" destId="{A9986161-A479-4676-B0CB-DB4B30E0EA1F}" srcOrd="1" destOrd="0" parTransId="{64AAE6D5-9C84-44FA-B31D-7EE578C966D8}" sibTransId="{145AA6C9-CE1D-4371-B38C-E1521736CFF9}"/>
    <dgm:cxn modelId="{197BA48C-69D0-4CFF-8386-7D125667AD76}" type="presOf" srcId="{57F2BC73-9C20-41E7-A2CB-C0A98B9D7B0B}" destId="{43109349-AE97-4B02-950B-A780B5CFAD9A}" srcOrd="0" destOrd="0" presId="urn:microsoft.com/office/officeart/2005/8/layout/vList2"/>
    <dgm:cxn modelId="{6C5F488F-20D7-4E17-A63D-7774E99B7B91}" srcId="{08FC3529-C676-4762-995E-7ADC3C1F40B9}" destId="{3133A952-BC89-4084-B5BB-83C792F5B183}" srcOrd="5" destOrd="0" parTransId="{E49B1921-24A9-4A77-819D-C8268D9BE07C}" sibTransId="{2AD032BA-EC96-4E2E-9089-368BA5469BF0}"/>
    <dgm:cxn modelId="{5CC50C96-23BD-44BA-A957-B1FD6F4DF288}" type="presOf" srcId="{3133A952-BC89-4084-B5BB-83C792F5B183}" destId="{D6165625-0C3F-424E-AB8E-ECDC0329A425}" srcOrd="0" destOrd="0" presId="urn:microsoft.com/office/officeart/2005/8/layout/vList2"/>
    <dgm:cxn modelId="{CD42349B-D78D-44B5-971A-26E19B874F97}" type="presOf" srcId="{A9986161-A479-4676-B0CB-DB4B30E0EA1F}" destId="{B1D0E591-B7CD-4A5C-A49D-723C6367B161}" srcOrd="0" destOrd="0" presId="urn:microsoft.com/office/officeart/2005/8/layout/vList2"/>
    <dgm:cxn modelId="{A388CEA0-A96C-4318-9321-984970E0B3DD}" type="presOf" srcId="{F830B02C-9792-48E3-8D97-3C2ADBC178EC}" destId="{BC39B727-9C65-46B6-B6EA-042BEA2A24EF}" srcOrd="0" destOrd="0" presId="urn:microsoft.com/office/officeart/2005/8/layout/vList2"/>
    <dgm:cxn modelId="{D74A8EAD-C9F0-43FE-86A2-3A3581B83B40}" type="presOf" srcId="{B553DD16-8ED9-4663-B1B8-92321E29A228}" destId="{A5E54F56-3447-485E-A3BE-B849CA9F2528}" srcOrd="0" destOrd="0" presId="urn:microsoft.com/office/officeart/2005/8/layout/vList2"/>
    <dgm:cxn modelId="{B8129AC4-03A6-43CF-9E8F-816B4997D226}" type="presOf" srcId="{312CE070-9279-4B18-8518-3B11A459A06B}" destId="{9180FFE4-161A-4E73-AAFD-89F27A3120CF}" srcOrd="0" destOrd="0" presId="urn:microsoft.com/office/officeart/2005/8/layout/vList2"/>
    <dgm:cxn modelId="{0A17DEF1-7F05-4817-AD5E-9351718C9790}" srcId="{08FC3529-C676-4762-995E-7ADC3C1F40B9}" destId="{B553DD16-8ED9-4663-B1B8-92321E29A228}" srcOrd="2" destOrd="0" parTransId="{13DAB588-350E-4FF5-A72C-5CC949187597}" sibTransId="{3CF29E73-27C5-4922-8CFD-BD6E60C1C5AD}"/>
    <dgm:cxn modelId="{0E5BDF91-482A-459B-A891-B1D6DDDFB005}" type="presParOf" srcId="{69CAE687-9C79-408B-B2F4-93B0BB53F6E6}" destId="{BC39B727-9C65-46B6-B6EA-042BEA2A24EF}" srcOrd="0" destOrd="0" presId="urn:microsoft.com/office/officeart/2005/8/layout/vList2"/>
    <dgm:cxn modelId="{95D1953B-2267-4793-BD02-3FBE6A9AEB2D}" type="presParOf" srcId="{69CAE687-9C79-408B-B2F4-93B0BB53F6E6}" destId="{30CA4194-6B7E-410E-8E1F-5ED791F39DA8}" srcOrd="1" destOrd="0" presId="urn:microsoft.com/office/officeart/2005/8/layout/vList2"/>
    <dgm:cxn modelId="{9AD3A09F-3E2E-474E-82A8-E013083B11A8}" type="presParOf" srcId="{69CAE687-9C79-408B-B2F4-93B0BB53F6E6}" destId="{B1D0E591-B7CD-4A5C-A49D-723C6367B161}" srcOrd="2" destOrd="0" presId="urn:microsoft.com/office/officeart/2005/8/layout/vList2"/>
    <dgm:cxn modelId="{AECFF710-BBB0-44CB-8C6A-74BBD0A97E1D}" type="presParOf" srcId="{69CAE687-9C79-408B-B2F4-93B0BB53F6E6}" destId="{F97863C0-E6BE-4485-BD9E-F59820E5665E}" srcOrd="3" destOrd="0" presId="urn:microsoft.com/office/officeart/2005/8/layout/vList2"/>
    <dgm:cxn modelId="{2DE6F300-ADBC-488C-AC61-6543BFD7F969}" type="presParOf" srcId="{69CAE687-9C79-408B-B2F4-93B0BB53F6E6}" destId="{A5E54F56-3447-485E-A3BE-B849CA9F2528}" srcOrd="4" destOrd="0" presId="urn:microsoft.com/office/officeart/2005/8/layout/vList2"/>
    <dgm:cxn modelId="{E28B1D41-092B-4EBB-A539-A2A738ED6CE3}" type="presParOf" srcId="{69CAE687-9C79-408B-B2F4-93B0BB53F6E6}" destId="{6E2A43B2-BD74-4B86-B7AD-9BF450E280C9}" srcOrd="5" destOrd="0" presId="urn:microsoft.com/office/officeart/2005/8/layout/vList2"/>
    <dgm:cxn modelId="{9D3F6CBC-03B1-4A9A-8EBA-90B8E3E0102C}" type="presParOf" srcId="{69CAE687-9C79-408B-B2F4-93B0BB53F6E6}" destId="{9180FFE4-161A-4E73-AAFD-89F27A3120CF}" srcOrd="6" destOrd="0" presId="urn:microsoft.com/office/officeart/2005/8/layout/vList2"/>
    <dgm:cxn modelId="{200BD97E-61A0-4F58-B92A-C5CF9762C787}" type="presParOf" srcId="{69CAE687-9C79-408B-B2F4-93B0BB53F6E6}" destId="{B05E65C5-10D2-4EF3-8762-AB8BC40C5086}" srcOrd="7" destOrd="0" presId="urn:microsoft.com/office/officeart/2005/8/layout/vList2"/>
    <dgm:cxn modelId="{3D219541-5369-4F9E-9703-D0906B8E7A05}" type="presParOf" srcId="{69CAE687-9C79-408B-B2F4-93B0BB53F6E6}" destId="{BD32B79C-150A-4719-8712-BC530A7D4F32}" srcOrd="8" destOrd="0" presId="urn:microsoft.com/office/officeart/2005/8/layout/vList2"/>
    <dgm:cxn modelId="{2DF843E5-6619-41F6-AB9B-7A609827904E}" type="presParOf" srcId="{69CAE687-9C79-408B-B2F4-93B0BB53F6E6}" destId="{E39B38CB-216A-4B66-B2C5-2C872F1A3FDE}" srcOrd="9" destOrd="0" presId="urn:microsoft.com/office/officeart/2005/8/layout/vList2"/>
    <dgm:cxn modelId="{FE5EB1FF-506E-4AEF-8676-4586AB8B7F6C}" type="presParOf" srcId="{69CAE687-9C79-408B-B2F4-93B0BB53F6E6}" destId="{D6165625-0C3F-424E-AB8E-ECDC0329A425}" srcOrd="10" destOrd="0" presId="urn:microsoft.com/office/officeart/2005/8/layout/vList2"/>
    <dgm:cxn modelId="{9FD9F0F3-D8A4-4DA3-9A05-3DE030940731}" type="presParOf" srcId="{69CAE687-9C79-408B-B2F4-93B0BB53F6E6}" destId="{3A96AB42-9EAF-44F8-AE9D-23AA01A0F16C}" srcOrd="11" destOrd="0" presId="urn:microsoft.com/office/officeart/2005/8/layout/vList2"/>
    <dgm:cxn modelId="{B3AD66F5-4BFE-4AED-80A3-B9C6A1F092AD}" type="presParOf" srcId="{69CAE687-9C79-408B-B2F4-93B0BB53F6E6}" destId="{43109349-AE97-4B02-950B-A780B5CFAD9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60A8BE-2A8D-47AC-96E1-A2A71E0483C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386E4DB-376F-4ADE-9B32-873A707B643D}">
      <dgm:prSet/>
      <dgm:spPr/>
      <dgm:t>
        <a:bodyPr/>
        <a:lstStyle/>
        <a:p>
          <a:r>
            <a:rPr lang="en-GB" dirty="0" err="1"/>
            <a:t>Ceist</a:t>
          </a:r>
          <a:r>
            <a:rPr lang="en-GB" dirty="0"/>
            <a:t> </a:t>
          </a:r>
          <a:r>
            <a:rPr lang="en-GB" dirty="0" err="1"/>
            <a:t>ar</a:t>
          </a:r>
          <a:r>
            <a:rPr lang="en-GB" dirty="0"/>
            <a:t> </a:t>
          </a:r>
          <a:r>
            <a:rPr lang="en-GB" dirty="0" err="1"/>
            <a:t>bith</a:t>
          </a:r>
          <a:r>
            <a:rPr lang="en-GB" dirty="0"/>
            <a:t>?</a:t>
          </a:r>
          <a:endParaRPr lang="en-US" dirty="0"/>
        </a:p>
      </dgm:t>
    </dgm:pt>
    <dgm:pt modelId="{A344B422-3065-42E8-9623-71E38D9F1497}" type="parTrans" cxnId="{334B6712-2A2E-4D1E-BD03-9BDC3E07C815}">
      <dgm:prSet/>
      <dgm:spPr/>
      <dgm:t>
        <a:bodyPr/>
        <a:lstStyle/>
        <a:p>
          <a:endParaRPr lang="en-US"/>
        </a:p>
      </dgm:t>
    </dgm:pt>
    <dgm:pt modelId="{179B7493-207E-4267-97A7-9A8BE72E221A}" type="sibTrans" cxnId="{334B6712-2A2E-4D1E-BD03-9BDC3E07C815}">
      <dgm:prSet/>
      <dgm:spPr/>
      <dgm:t>
        <a:bodyPr/>
        <a:lstStyle/>
        <a:p>
          <a:endParaRPr lang="en-US"/>
        </a:p>
      </dgm:t>
    </dgm:pt>
    <dgm:pt modelId="{38809569-A750-4F5C-BDBC-A58CB3E2EDC6}">
      <dgm:prSet/>
      <dgm:spPr/>
      <dgm:t>
        <a:bodyPr/>
        <a:lstStyle/>
        <a:p>
          <a:r>
            <a:rPr lang="en-GB"/>
            <a:t>Any questions?</a:t>
          </a:r>
          <a:endParaRPr lang="en-US"/>
        </a:p>
      </dgm:t>
    </dgm:pt>
    <dgm:pt modelId="{E68143F6-808A-4B10-AEFB-3375A64FF3F2}" type="parTrans" cxnId="{24E2BE70-A14C-4447-A373-B4C4291DDF98}">
      <dgm:prSet/>
      <dgm:spPr/>
      <dgm:t>
        <a:bodyPr/>
        <a:lstStyle/>
        <a:p>
          <a:endParaRPr lang="en-US"/>
        </a:p>
      </dgm:t>
    </dgm:pt>
    <dgm:pt modelId="{58DB99D2-BB8C-463B-8399-E760D74B99B2}" type="sibTrans" cxnId="{24E2BE70-A14C-4447-A373-B4C4291DDF98}">
      <dgm:prSet/>
      <dgm:spPr/>
      <dgm:t>
        <a:bodyPr/>
        <a:lstStyle/>
        <a:p>
          <a:endParaRPr lang="en-US"/>
        </a:p>
      </dgm:t>
    </dgm:pt>
    <dgm:pt modelId="{62CF2562-62DD-4B8A-95C9-4058BF858D73}" type="pres">
      <dgm:prSet presAssocID="{F060A8BE-2A8D-47AC-96E1-A2A71E0483C8}" presName="hierChild1" presStyleCnt="0">
        <dgm:presLayoutVars>
          <dgm:chPref val="1"/>
          <dgm:dir/>
          <dgm:animOne val="branch"/>
          <dgm:animLvl val="lvl"/>
          <dgm:resizeHandles/>
        </dgm:presLayoutVars>
      </dgm:prSet>
      <dgm:spPr/>
    </dgm:pt>
    <dgm:pt modelId="{76CEF852-4B16-4B24-87CE-C7090E6E1D5B}" type="pres">
      <dgm:prSet presAssocID="{2386E4DB-376F-4ADE-9B32-873A707B643D}" presName="hierRoot1" presStyleCnt="0"/>
      <dgm:spPr/>
    </dgm:pt>
    <dgm:pt modelId="{B3F5D921-07B7-41B1-9C46-3ADA937DBF4A}" type="pres">
      <dgm:prSet presAssocID="{2386E4DB-376F-4ADE-9B32-873A707B643D}" presName="composite" presStyleCnt="0"/>
      <dgm:spPr/>
    </dgm:pt>
    <dgm:pt modelId="{0F29D013-A03B-4F3B-9973-3BEB0A0D372A}" type="pres">
      <dgm:prSet presAssocID="{2386E4DB-376F-4ADE-9B32-873A707B643D}" presName="background" presStyleLbl="node0" presStyleIdx="0" presStyleCnt="2"/>
      <dgm:spPr/>
    </dgm:pt>
    <dgm:pt modelId="{49F41D0D-60EB-447C-A8ED-622866CA87EA}" type="pres">
      <dgm:prSet presAssocID="{2386E4DB-376F-4ADE-9B32-873A707B643D}" presName="text" presStyleLbl="fgAcc0" presStyleIdx="0" presStyleCnt="2">
        <dgm:presLayoutVars>
          <dgm:chPref val="3"/>
        </dgm:presLayoutVars>
      </dgm:prSet>
      <dgm:spPr/>
    </dgm:pt>
    <dgm:pt modelId="{F05F3F61-CCBC-4CC9-96BD-9D53043B95CF}" type="pres">
      <dgm:prSet presAssocID="{2386E4DB-376F-4ADE-9B32-873A707B643D}" presName="hierChild2" presStyleCnt="0"/>
      <dgm:spPr/>
    </dgm:pt>
    <dgm:pt modelId="{489B079A-02EC-4F13-B686-0A2E995E6214}" type="pres">
      <dgm:prSet presAssocID="{38809569-A750-4F5C-BDBC-A58CB3E2EDC6}" presName="hierRoot1" presStyleCnt="0"/>
      <dgm:spPr/>
    </dgm:pt>
    <dgm:pt modelId="{9D945109-50F2-4426-BDF1-C6742A3AA205}" type="pres">
      <dgm:prSet presAssocID="{38809569-A750-4F5C-BDBC-A58CB3E2EDC6}" presName="composite" presStyleCnt="0"/>
      <dgm:spPr/>
    </dgm:pt>
    <dgm:pt modelId="{EAD4C628-34C1-486F-A30A-8D0AEF3BD450}" type="pres">
      <dgm:prSet presAssocID="{38809569-A750-4F5C-BDBC-A58CB3E2EDC6}" presName="background" presStyleLbl="node0" presStyleIdx="1" presStyleCnt="2"/>
      <dgm:spPr/>
    </dgm:pt>
    <dgm:pt modelId="{045D2C27-570E-4605-B955-A494295D4CF3}" type="pres">
      <dgm:prSet presAssocID="{38809569-A750-4F5C-BDBC-A58CB3E2EDC6}" presName="text" presStyleLbl="fgAcc0" presStyleIdx="1" presStyleCnt="2">
        <dgm:presLayoutVars>
          <dgm:chPref val="3"/>
        </dgm:presLayoutVars>
      </dgm:prSet>
      <dgm:spPr/>
    </dgm:pt>
    <dgm:pt modelId="{9418DD82-6C00-4903-9B99-6365B3390452}" type="pres">
      <dgm:prSet presAssocID="{38809569-A750-4F5C-BDBC-A58CB3E2EDC6}" presName="hierChild2" presStyleCnt="0"/>
      <dgm:spPr/>
    </dgm:pt>
  </dgm:ptLst>
  <dgm:cxnLst>
    <dgm:cxn modelId="{9E5BAC00-3A88-477D-87E4-645A4524ADA2}" type="presOf" srcId="{38809569-A750-4F5C-BDBC-A58CB3E2EDC6}" destId="{045D2C27-570E-4605-B955-A494295D4CF3}" srcOrd="0" destOrd="0" presId="urn:microsoft.com/office/officeart/2005/8/layout/hierarchy1"/>
    <dgm:cxn modelId="{334B6712-2A2E-4D1E-BD03-9BDC3E07C815}" srcId="{F060A8BE-2A8D-47AC-96E1-A2A71E0483C8}" destId="{2386E4DB-376F-4ADE-9B32-873A707B643D}" srcOrd="0" destOrd="0" parTransId="{A344B422-3065-42E8-9623-71E38D9F1497}" sibTransId="{179B7493-207E-4267-97A7-9A8BE72E221A}"/>
    <dgm:cxn modelId="{B207F962-7761-4593-84A7-6EF2E61FA2EF}" type="presOf" srcId="{F060A8BE-2A8D-47AC-96E1-A2A71E0483C8}" destId="{62CF2562-62DD-4B8A-95C9-4058BF858D73}" srcOrd="0" destOrd="0" presId="urn:microsoft.com/office/officeart/2005/8/layout/hierarchy1"/>
    <dgm:cxn modelId="{24E2BE70-A14C-4447-A373-B4C4291DDF98}" srcId="{F060A8BE-2A8D-47AC-96E1-A2A71E0483C8}" destId="{38809569-A750-4F5C-BDBC-A58CB3E2EDC6}" srcOrd="1" destOrd="0" parTransId="{E68143F6-808A-4B10-AEFB-3375A64FF3F2}" sibTransId="{58DB99D2-BB8C-463B-8399-E760D74B99B2}"/>
    <dgm:cxn modelId="{5FBD10BD-AF17-4CA7-852E-0B8A411055B4}" type="presOf" srcId="{2386E4DB-376F-4ADE-9B32-873A707B643D}" destId="{49F41D0D-60EB-447C-A8ED-622866CA87EA}" srcOrd="0" destOrd="0" presId="urn:microsoft.com/office/officeart/2005/8/layout/hierarchy1"/>
    <dgm:cxn modelId="{5D4BB55F-24AC-48D9-92D3-86FB0E7A8C15}" type="presParOf" srcId="{62CF2562-62DD-4B8A-95C9-4058BF858D73}" destId="{76CEF852-4B16-4B24-87CE-C7090E6E1D5B}" srcOrd="0" destOrd="0" presId="urn:microsoft.com/office/officeart/2005/8/layout/hierarchy1"/>
    <dgm:cxn modelId="{5C1DF70F-2A7F-4DC2-A978-40A0B4BA5EDD}" type="presParOf" srcId="{76CEF852-4B16-4B24-87CE-C7090E6E1D5B}" destId="{B3F5D921-07B7-41B1-9C46-3ADA937DBF4A}" srcOrd="0" destOrd="0" presId="urn:microsoft.com/office/officeart/2005/8/layout/hierarchy1"/>
    <dgm:cxn modelId="{36B14B81-CD46-435E-9B7C-5BB49E47E273}" type="presParOf" srcId="{B3F5D921-07B7-41B1-9C46-3ADA937DBF4A}" destId="{0F29D013-A03B-4F3B-9973-3BEB0A0D372A}" srcOrd="0" destOrd="0" presId="urn:microsoft.com/office/officeart/2005/8/layout/hierarchy1"/>
    <dgm:cxn modelId="{1EB0FAA5-E6C3-490A-BAE5-3DC151252960}" type="presParOf" srcId="{B3F5D921-07B7-41B1-9C46-3ADA937DBF4A}" destId="{49F41D0D-60EB-447C-A8ED-622866CA87EA}" srcOrd="1" destOrd="0" presId="urn:microsoft.com/office/officeart/2005/8/layout/hierarchy1"/>
    <dgm:cxn modelId="{83D9A6D8-CD2F-42B7-B619-F83956B9009F}" type="presParOf" srcId="{76CEF852-4B16-4B24-87CE-C7090E6E1D5B}" destId="{F05F3F61-CCBC-4CC9-96BD-9D53043B95CF}" srcOrd="1" destOrd="0" presId="urn:microsoft.com/office/officeart/2005/8/layout/hierarchy1"/>
    <dgm:cxn modelId="{16700C56-17B6-45B8-9B14-D4FC8C584B42}" type="presParOf" srcId="{62CF2562-62DD-4B8A-95C9-4058BF858D73}" destId="{489B079A-02EC-4F13-B686-0A2E995E6214}" srcOrd="1" destOrd="0" presId="urn:microsoft.com/office/officeart/2005/8/layout/hierarchy1"/>
    <dgm:cxn modelId="{9EC773F9-DA5F-4EDD-9D0B-FE5934B85FD9}" type="presParOf" srcId="{489B079A-02EC-4F13-B686-0A2E995E6214}" destId="{9D945109-50F2-4426-BDF1-C6742A3AA205}" srcOrd="0" destOrd="0" presId="urn:microsoft.com/office/officeart/2005/8/layout/hierarchy1"/>
    <dgm:cxn modelId="{4DA3422D-EC7A-48D0-8E6E-0673462D3F6B}" type="presParOf" srcId="{9D945109-50F2-4426-BDF1-C6742A3AA205}" destId="{EAD4C628-34C1-486F-A30A-8D0AEF3BD450}" srcOrd="0" destOrd="0" presId="urn:microsoft.com/office/officeart/2005/8/layout/hierarchy1"/>
    <dgm:cxn modelId="{1919643F-CBB3-4DB5-B75E-7E91070F6E3A}" type="presParOf" srcId="{9D945109-50F2-4426-BDF1-C6742A3AA205}" destId="{045D2C27-570E-4605-B955-A494295D4CF3}" srcOrd="1" destOrd="0" presId="urn:microsoft.com/office/officeart/2005/8/layout/hierarchy1"/>
    <dgm:cxn modelId="{4C75DC5E-AEE4-4D8A-858C-C594300D4750}" type="presParOf" srcId="{489B079A-02EC-4F13-B686-0A2E995E6214}" destId="{9418DD82-6C00-4903-9B99-6365B33904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ADFF5-07F8-4619-B04C-2A2433C28794}">
      <dsp:nvSpPr>
        <dsp:cNvPr id="0" name=""/>
        <dsp:cNvSpPr/>
      </dsp:nvSpPr>
      <dsp:spPr>
        <a:xfrm>
          <a:off x="0" y="224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6A744-43EF-4011-B088-CA637D610E5C}">
      <dsp:nvSpPr>
        <dsp:cNvPr id="0" name=""/>
        <dsp:cNvSpPr/>
      </dsp:nvSpPr>
      <dsp:spPr>
        <a:xfrm>
          <a:off x="0" y="2249"/>
          <a:ext cx="8229600"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We have a very active and dedicated Parent Support Group called ‘Cairde’ who regularly arrange activities such as fundraiser events and family fun days.</a:t>
          </a:r>
          <a:endParaRPr lang="en-US" sz="2400" kern="1200"/>
        </a:p>
      </dsp:txBody>
      <dsp:txXfrm>
        <a:off x="0" y="2249"/>
        <a:ext cx="8229600" cy="1534142"/>
      </dsp:txXfrm>
    </dsp:sp>
    <dsp:sp modelId="{F4289B7D-ADAD-4917-8C93-AF3AD223BEFF}">
      <dsp:nvSpPr>
        <dsp:cNvPr id="0" name=""/>
        <dsp:cNvSpPr/>
      </dsp:nvSpPr>
      <dsp:spPr>
        <a:xfrm>
          <a:off x="0" y="153639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42381-819A-459E-A045-7B9BF3FAD485}">
      <dsp:nvSpPr>
        <dsp:cNvPr id="0" name=""/>
        <dsp:cNvSpPr/>
      </dsp:nvSpPr>
      <dsp:spPr>
        <a:xfrm>
          <a:off x="0" y="1536391"/>
          <a:ext cx="8229600"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Their fundraising goes towards supporting school development and assists with purchasing of resources, class reading books, developing our outdoor play area, and equipment and materials used to aid and further your child's learning.</a:t>
          </a:r>
          <a:endParaRPr lang="en-US" sz="2400" kern="1200" dirty="0"/>
        </a:p>
      </dsp:txBody>
      <dsp:txXfrm>
        <a:off x="0" y="1536391"/>
        <a:ext cx="8229600" cy="1534142"/>
      </dsp:txXfrm>
    </dsp:sp>
    <dsp:sp modelId="{D5E22AE2-2556-4DFA-8BC2-30E8B3D0C3D4}">
      <dsp:nvSpPr>
        <dsp:cNvPr id="0" name=""/>
        <dsp:cNvSpPr/>
      </dsp:nvSpPr>
      <dsp:spPr>
        <a:xfrm>
          <a:off x="0" y="307053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08462-DE1A-456E-8890-3CDF1EEDD159}">
      <dsp:nvSpPr>
        <dsp:cNvPr id="0" name=""/>
        <dsp:cNvSpPr/>
      </dsp:nvSpPr>
      <dsp:spPr>
        <a:xfrm>
          <a:off x="0" y="3070533"/>
          <a:ext cx="8229600"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They are an integral part of </a:t>
          </a:r>
          <a:r>
            <a:rPr lang="en-GB" sz="2400" kern="1200" dirty="0" err="1"/>
            <a:t>Naíscoil</a:t>
          </a:r>
          <a:r>
            <a:rPr lang="en-GB" sz="2400" kern="1200" dirty="0"/>
            <a:t> </a:t>
          </a:r>
          <a:r>
            <a:rPr lang="en-GB" sz="2400" kern="1200" dirty="0" err="1"/>
            <a:t>agus</a:t>
          </a:r>
          <a:r>
            <a:rPr lang="en-GB" sz="2400" kern="1200" dirty="0"/>
            <a:t> </a:t>
          </a:r>
          <a:r>
            <a:rPr lang="en-GB" sz="2400" kern="1200" dirty="0" err="1"/>
            <a:t>Bunscoil</a:t>
          </a:r>
          <a:r>
            <a:rPr lang="en-GB" sz="2400" kern="1200" dirty="0"/>
            <a:t> </a:t>
          </a:r>
          <a:r>
            <a:rPr lang="en-GB" sz="2400" kern="1200" dirty="0" err="1"/>
            <a:t>Bheanna</a:t>
          </a:r>
          <a:r>
            <a:rPr lang="en-GB" sz="2400" kern="1200" dirty="0"/>
            <a:t> Boirche and are always keen for new members to join in and help in whatever small way they can. Search “</a:t>
          </a:r>
          <a:r>
            <a:rPr lang="en-GB" sz="2400" kern="1200" dirty="0" err="1"/>
            <a:t>Cairde</a:t>
          </a:r>
          <a:r>
            <a:rPr lang="en-GB" sz="2400" kern="1200" dirty="0"/>
            <a:t> </a:t>
          </a:r>
          <a:r>
            <a:rPr lang="en-GB" sz="2400" kern="1200" dirty="0" err="1"/>
            <a:t>Naíscoil</a:t>
          </a:r>
          <a:r>
            <a:rPr lang="en-GB" sz="2400" kern="1200" dirty="0"/>
            <a:t> </a:t>
          </a:r>
          <a:r>
            <a:rPr lang="en-GB" sz="2400" kern="1200" dirty="0" err="1"/>
            <a:t>agus</a:t>
          </a:r>
          <a:r>
            <a:rPr lang="en-GB" sz="2400" kern="1200" dirty="0"/>
            <a:t> </a:t>
          </a:r>
          <a:r>
            <a:rPr lang="en-GB" sz="2400" kern="1200" dirty="0" err="1"/>
            <a:t>Bunscoil</a:t>
          </a:r>
          <a:r>
            <a:rPr lang="en-GB" sz="2400" kern="1200" dirty="0"/>
            <a:t> </a:t>
          </a:r>
          <a:r>
            <a:rPr lang="en-GB" sz="2400" kern="1200" dirty="0" err="1"/>
            <a:t>Bheanna</a:t>
          </a:r>
          <a:r>
            <a:rPr lang="en-GB" sz="2400" kern="1200" dirty="0"/>
            <a:t> </a:t>
          </a:r>
          <a:r>
            <a:rPr lang="en-GB" sz="2400" kern="1200" dirty="0" err="1"/>
            <a:t>Boirche</a:t>
          </a:r>
          <a:r>
            <a:rPr lang="en-GB" sz="2400" kern="1200" dirty="0"/>
            <a:t>” on Facebook.</a:t>
          </a:r>
          <a:endParaRPr lang="en-US" sz="2400" kern="1200" dirty="0"/>
        </a:p>
      </dsp:txBody>
      <dsp:txXfrm>
        <a:off x="0" y="3070533"/>
        <a:ext cx="8229600" cy="1534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9B727-9C65-46B6-B6EA-042BEA2A24EF}">
      <dsp:nvSpPr>
        <dsp:cNvPr id="0" name=""/>
        <dsp:cNvSpPr/>
      </dsp:nvSpPr>
      <dsp:spPr>
        <a:xfrm>
          <a:off x="0" y="46156"/>
          <a:ext cx="7886700"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Putting on own shoes, jumper, coat (Velcro shoes)</a:t>
          </a:r>
          <a:endParaRPr lang="en-US" sz="2300" kern="1200" dirty="0"/>
        </a:p>
      </dsp:txBody>
      <dsp:txXfrm>
        <a:off x="26930" y="73086"/>
        <a:ext cx="7832840" cy="497795"/>
      </dsp:txXfrm>
    </dsp:sp>
    <dsp:sp modelId="{B1D0E591-B7CD-4A5C-A49D-723C6367B161}">
      <dsp:nvSpPr>
        <dsp:cNvPr id="0" name=""/>
        <dsp:cNvSpPr/>
      </dsp:nvSpPr>
      <dsp:spPr>
        <a:xfrm>
          <a:off x="0" y="664051"/>
          <a:ext cx="7886700" cy="551655"/>
        </a:xfrm>
        <a:prstGeom prst="roundRec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Communicating needs (toilet, drink, etc)</a:t>
          </a:r>
          <a:endParaRPr lang="en-US" sz="2300" kern="1200" dirty="0"/>
        </a:p>
      </dsp:txBody>
      <dsp:txXfrm>
        <a:off x="26930" y="690981"/>
        <a:ext cx="7832840" cy="497795"/>
      </dsp:txXfrm>
    </dsp:sp>
    <dsp:sp modelId="{A5E54F56-3447-485E-A3BE-B849CA9F2528}">
      <dsp:nvSpPr>
        <dsp:cNvPr id="0" name=""/>
        <dsp:cNvSpPr/>
      </dsp:nvSpPr>
      <dsp:spPr>
        <a:xfrm>
          <a:off x="0" y="1281946"/>
          <a:ext cx="7886700" cy="551655"/>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All clothes labelled</a:t>
          </a:r>
          <a:endParaRPr lang="en-US" sz="2300" kern="1200"/>
        </a:p>
      </dsp:txBody>
      <dsp:txXfrm>
        <a:off x="26930" y="1308876"/>
        <a:ext cx="7832840" cy="497795"/>
      </dsp:txXfrm>
    </dsp:sp>
    <dsp:sp modelId="{9180FFE4-161A-4E73-AAFD-89F27A3120CF}">
      <dsp:nvSpPr>
        <dsp:cNvPr id="0" name=""/>
        <dsp:cNvSpPr/>
      </dsp:nvSpPr>
      <dsp:spPr>
        <a:xfrm>
          <a:off x="0" y="1899841"/>
          <a:ext cx="7886700" cy="55165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How to use schoolbags, lunchboxes, tupperware etc…</a:t>
          </a:r>
          <a:endParaRPr lang="en-US" sz="2300" kern="1200"/>
        </a:p>
      </dsp:txBody>
      <dsp:txXfrm>
        <a:off x="26930" y="1926771"/>
        <a:ext cx="7832840" cy="497795"/>
      </dsp:txXfrm>
    </dsp:sp>
    <dsp:sp modelId="{BD32B79C-150A-4719-8712-BC530A7D4F32}">
      <dsp:nvSpPr>
        <dsp:cNvPr id="0" name=""/>
        <dsp:cNvSpPr/>
      </dsp:nvSpPr>
      <dsp:spPr>
        <a:xfrm>
          <a:off x="0" y="2517736"/>
          <a:ext cx="7886700" cy="551655"/>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Sharing toys, taking turns, etc.</a:t>
          </a:r>
          <a:endParaRPr lang="en-US" sz="2300" kern="1200" dirty="0"/>
        </a:p>
      </dsp:txBody>
      <dsp:txXfrm>
        <a:off x="26930" y="2544666"/>
        <a:ext cx="7832840" cy="497795"/>
      </dsp:txXfrm>
    </dsp:sp>
    <dsp:sp modelId="{D6165625-0C3F-424E-AB8E-ECDC0329A425}">
      <dsp:nvSpPr>
        <dsp:cNvPr id="0" name=""/>
        <dsp:cNvSpPr/>
      </dsp:nvSpPr>
      <dsp:spPr>
        <a:xfrm>
          <a:off x="0" y="3135631"/>
          <a:ext cx="7886700" cy="551655"/>
        </a:xfrm>
        <a:prstGeom prst="roundRec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Knowing when they need to use the toilet </a:t>
          </a:r>
          <a:endParaRPr lang="en-US" sz="2300" kern="1200" dirty="0"/>
        </a:p>
      </dsp:txBody>
      <dsp:txXfrm>
        <a:off x="26930" y="3162561"/>
        <a:ext cx="7832840" cy="497795"/>
      </dsp:txXfrm>
    </dsp:sp>
    <dsp:sp modelId="{43109349-AE97-4B02-950B-A780B5CFAD9A}">
      <dsp:nvSpPr>
        <dsp:cNvPr id="0" name=""/>
        <dsp:cNvSpPr/>
      </dsp:nvSpPr>
      <dsp:spPr>
        <a:xfrm>
          <a:off x="0" y="3753526"/>
          <a:ext cx="7886700" cy="55165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Limit screen time – outdoor play, puzzles, imaginative play, etc…</a:t>
          </a:r>
          <a:endParaRPr lang="en-US" sz="2300" kern="1200" dirty="0"/>
        </a:p>
      </dsp:txBody>
      <dsp:txXfrm>
        <a:off x="26930" y="3780456"/>
        <a:ext cx="7832840"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9D013-A03B-4F3B-9973-3BEB0A0D372A}">
      <dsp:nvSpPr>
        <dsp:cNvPr id="0" name=""/>
        <dsp:cNvSpPr/>
      </dsp:nvSpPr>
      <dsp:spPr>
        <a:xfrm>
          <a:off x="1004" y="957341"/>
          <a:ext cx="3526110" cy="2239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41D0D-60EB-447C-A8ED-622866CA87EA}">
      <dsp:nvSpPr>
        <dsp:cNvPr id="0" name=""/>
        <dsp:cNvSpPr/>
      </dsp:nvSpPr>
      <dsp:spPr>
        <a:xfrm>
          <a:off x="392794" y="1329541"/>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GB" sz="5300" kern="1200" dirty="0" err="1"/>
            <a:t>Ceist</a:t>
          </a:r>
          <a:r>
            <a:rPr lang="en-GB" sz="5300" kern="1200" dirty="0"/>
            <a:t> </a:t>
          </a:r>
          <a:r>
            <a:rPr lang="en-GB" sz="5300" kern="1200" dirty="0" err="1"/>
            <a:t>ar</a:t>
          </a:r>
          <a:r>
            <a:rPr lang="en-GB" sz="5300" kern="1200" dirty="0"/>
            <a:t> </a:t>
          </a:r>
          <a:r>
            <a:rPr lang="en-GB" sz="5300" kern="1200" dirty="0" err="1"/>
            <a:t>bith</a:t>
          </a:r>
          <a:r>
            <a:rPr lang="en-GB" sz="5300" kern="1200" dirty="0"/>
            <a:t>?</a:t>
          </a:r>
          <a:endParaRPr lang="en-US" sz="5300" kern="1200" dirty="0"/>
        </a:p>
      </dsp:txBody>
      <dsp:txXfrm>
        <a:off x="458374" y="1395121"/>
        <a:ext cx="3394950" cy="2107920"/>
      </dsp:txXfrm>
    </dsp:sp>
    <dsp:sp modelId="{EAD4C628-34C1-486F-A30A-8D0AEF3BD450}">
      <dsp:nvSpPr>
        <dsp:cNvPr id="0" name=""/>
        <dsp:cNvSpPr/>
      </dsp:nvSpPr>
      <dsp:spPr>
        <a:xfrm>
          <a:off x="4310695" y="957341"/>
          <a:ext cx="3526110" cy="2239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D2C27-570E-4605-B955-A494295D4CF3}">
      <dsp:nvSpPr>
        <dsp:cNvPr id="0" name=""/>
        <dsp:cNvSpPr/>
      </dsp:nvSpPr>
      <dsp:spPr>
        <a:xfrm>
          <a:off x="4702485" y="1329541"/>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GB" sz="5300" kern="1200"/>
            <a:t>Any questions?</a:t>
          </a:r>
          <a:endParaRPr lang="en-US" sz="5300" kern="1200"/>
        </a:p>
      </dsp:txBody>
      <dsp:txXfrm>
        <a:off x="4768065" y="1395121"/>
        <a:ext cx="3394950" cy="21079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E62FD88-C91B-4DB7-9CA4-5BC33DF772D5}" type="datetimeFigureOut">
              <a:rPr lang="en-GB" smtClean="0"/>
              <a:t>23/05/2025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A9FD18-BBB9-4F31-B98B-9C7DAE983726}" type="slidenum">
              <a:rPr lang="en-GB" smtClean="0"/>
              <a:t>‹#›</a:t>
            </a:fld>
            <a:endParaRPr lang="en-GB"/>
          </a:p>
        </p:txBody>
      </p:sp>
    </p:spTree>
    <p:extLst>
      <p:ext uri="{BB962C8B-B14F-4D97-AF65-F5344CB8AC3E}">
        <p14:creationId xmlns:p14="http://schemas.microsoft.com/office/powerpoint/2010/main" val="401996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e2ce76cd33_0_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1e2ce76cd33_0_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e2ce76cd33_0_433: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1e2ce76cd33_0_433: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87d0d6ebb_0_387: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87d0d6ebb_0_387: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8: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8: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B4833A6-4302-478F-B806-C742E24D3991}" type="datetimeFigureOut">
              <a:rPr lang="en-GB"/>
              <a:pPr>
                <a:defRPr/>
              </a:pPr>
              <a:t>23/05/2025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2AA54EA-EEAA-47D1-90D6-F1806026388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D89AA6B-540A-46B1-BD05-418E0E1798D2}" type="datetimeFigureOut">
              <a:rPr lang="en-GB"/>
              <a:pPr>
                <a:defRPr/>
              </a:pPr>
              <a:t>23/05/2025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5465239-6336-44B7-8255-F6E550EE631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694930-2AA4-4786-93BF-2806642CE136}" type="datetimeFigureOut">
              <a:rPr lang="en-GB"/>
              <a:pPr>
                <a:defRPr/>
              </a:pPr>
              <a:t>23/05/2025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B6EB9B0-A356-4F90-B34C-13F861C812A5}"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6" name="Google Shape;26;p3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3693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1656172-F69F-4B0E-B622-27428BE3F9DB}" type="datetimeFigureOut">
              <a:rPr lang="en-GB"/>
              <a:pPr>
                <a:defRPr/>
              </a:pPr>
              <a:t>23/05/2025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247D07-3CA9-4B45-AEB3-DCD2CB42DE5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48FD94-0389-405F-8B8F-EB51B8C6E41E}" type="datetimeFigureOut">
              <a:rPr lang="en-GB"/>
              <a:pPr>
                <a:defRPr/>
              </a:pPr>
              <a:t>23/05/2025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C607FDE-08BA-4CE5-8B16-E9FC1D81D2D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B0FD2BC9-E330-4145-949F-2B776F6F5288}" type="datetimeFigureOut">
              <a:rPr lang="en-GB"/>
              <a:pPr>
                <a:defRPr/>
              </a:pPr>
              <a:t>23/05/2025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775B87-09F2-4B53-A8F6-B57B9E274CC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6D982E94-6E18-4EA9-92CE-A0A8EFEA53E9}" type="datetimeFigureOut">
              <a:rPr lang="en-GB"/>
              <a:pPr>
                <a:defRPr/>
              </a:pPr>
              <a:t>23/05/2025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AA15384-6E24-4205-994D-4E3DBD05E51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B9C9051-4F89-4145-AFC2-1A131031F6B2}" type="datetimeFigureOut">
              <a:rPr lang="en-GB"/>
              <a:pPr>
                <a:defRPr/>
              </a:pPr>
              <a:t>23/05/2025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63C843C-DFE0-4C81-B6FD-16DEAE02C67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1646BE-A511-4649-82AF-D5D4105D529F}" type="datetimeFigureOut">
              <a:rPr lang="en-GB"/>
              <a:pPr>
                <a:defRPr/>
              </a:pPr>
              <a:t>23/05/2025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5E7407A-98FE-426D-8348-438285BF54F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E3772F-A334-4230-9166-81BC7195D94E}" type="datetimeFigureOut">
              <a:rPr lang="en-GB"/>
              <a:pPr>
                <a:defRPr/>
              </a:pPr>
              <a:t>23/05/2025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462689-8084-4FB9-8B57-927B8A31989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139BF0-DEE7-4B3E-901E-67B9613301E5}" type="datetimeFigureOut">
              <a:rPr lang="en-GB"/>
              <a:pPr>
                <a:defRPr/>
              </a:pPr>
              <a:t>23/05/2025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EAB259C-9064-4916-A1EC-5065F3950D5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DF415C4-05CA-48EC-8F47-C1DF2D74EC30}" type="datetimeFigureOut">
              <a:rPr lang="en-GB"/>
              <a:pPr>
                <a:defRPr/>
              </a:pPr>
              <a:t>23/05/2025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8A05E1C-3ED1-4870-9ED9-596ACB2DDCD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unscoilbb.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ublichealth.hscni.net/sites/default/files/Guidance_on_infection_control_in%20schools_poster.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Freeform: Shape 13320">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9144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ctrTitle"/>
          </p:nvPr>
        </p:nvSpPr>
        <p:spPr>
          <a:xfrm>
            <a:off x="941295" y="5279511"/>
            <a:ext cx="7261411" cy="739880"/>
          </a:xfrm>
        </p:spPr>
        <p:txBody>
          <a:bodyPr vert="horz" lIns="91440" tIns="45720" rIns="91440" bIns="45720" rtlCol="0" anchor="b">
            <a:normAutofit/>
          </a:bodyPr>
          <a:lstStyle/>
          <a:p>
            <a:pPr>
              <a:lnSpc>
                <a:spcPct val="90000"/>
              </a:lnSpc>
            </a:pPr>
            <a:br>
              <a:rPr lang="en-US" sz="1500" kern="1200" dirty="0">
                <a:solidFill>
                  <a:schemeClr val="tx1">
                    <a:lumMod val="85000"/>
                    <a:lumOff val="15000"/>
                  </a:schemeClr>
                </a:solidFill>
                <a:latin typeface="+mj-lt"/>
                <a:ea typeface="+mj-ea"/>
                <a:cs typeface="+mj-cs"/>
              </a:rPr>
            </a:br>
            <a:br>
              <a:rPr lang="en-US" sz="1500" kern="1200" dirty="0">
                <a:solidFill>
                  <a:schemeClr val="tx1">
                    <a:lumMod val="85000"/>
                    <a:lumOff val="15000"/>
                  </a:schemeClr>
                </a:solidFill>
                <a:latin typeface="+mj-lt"/>
                <a:ea typeface="+mj-ea"/>
                <a:cs typeface="+mj-cs"/>
              </a:rPr>
            </a:br>
            <a:endParaRPr lang="en-US" sz="1500" kern="1200" dirty="0">
              <a:solidFill>
                <a:schemeClr val="tx1">
                  <a:lumMod val="85000"/>
                  <a:lumOff val="15000"/>
                </a:schemeClr>
              </a:solidFill>
              <a:latin typeface="+mj-lt"/>
              <a:ea typeface="+mj-ea"/>
              <a:cs typeface="+mj-cs"/>
            </a:endParaRPr>
          </a:p>
        </p:txBody>
      </p:sp>
      <p:sp>
        <p:nvSpPr>
          <p:cNvPr id="3" name="Subtitle 2"/>
          <p:cNvSpPr>
            <a:spLocks noGrp="1"/>
          </p:cNvSpPr>
          <p:nvPr>
            <p:ph type="subTitle" idx="1"/>
          </p:nvPr>
        </p:nvSpPr>
        <p:spPr>
          <a:xfrm>
            <a:off x="1819835" y="6019391"/>
            <a:ext cx="5486399" cy="336959"/>
          </a:xfrm>
        </p:spPr>
        <p:txBody>
          <a:bodyPr vert="horz" lIns="91440" tIns="45720" rIns="91440" bIns="45720" rtlCol="0" anchor="t">
            <a:noAutofit/>
          </a:bodyPr>
          <a:lstStyle/>
          <a:p>
            <a:pPr>
              <a:lnSpc>
                <a:spcPct val="90000"/>
              </a:lnSpc>
              <a:spcBef>
                <a:spcPts val="1000"/>
              </a:spcBef>
            </a:pPr>
            <a:r>
              <a:rPr lang="en-US" sz="2500" kern="1200" dirty="0" err="1">
                <a:solidFill>
                  <a:schemeClr val="tx1">
                    <a:lumMod val="85000"/>
                    <a:lumOff val="15000"/>
                  </a:schemeClr>
                </a:solidFill>
                <a:latin typeface="+mn-lt"/>
                <a:ea typeface="+mn-ea"/>
                <a:cs typeface="+mn-cs"/>
              </a:rPr>
              <a:t>Dé</a:t>
            </a:r>
            <a:r>
              <a:rPr lang="en-US" sz="2500" kern="1200" dirty="0">
                <a:solidFill>
                  <a:schemeClr val="tx1">
                    <a:lumMod val="85000"/>
                    <a:lumOff val="15000"/>
                  </a:schemeClr>
                </a:solidFill>
                <a:latin typeface="+mn-lt"/>
                <a:ea typeface="+mn-ea"/>
                <a:cs typeface="+mn-cs"/>
              </a:rPr>
              <a:t> </a:t>
            </a:r>
            <a:r>
              <a:rPr lang="en-US" sz="2500" kern="1200" dirty="0" err="1">
                <a:solidFill>
                  <a:schemeClr val="tx1">
                    <a:lumMod val="85000"/>
                    <a:lumOff val="15000"/>
                  </a:schemeClr>
                </a:solidFill>
                <a:latin typeface="+mn-lt"/>
                <a:ea typeface="+mn-ea"/>
                <a:cs typeface="+mn-cs"/>
              </a:rPr>
              <a:t>Máirt</a:t>
            </a:r>
            <a:r>
              <a:rPr lang="en-US" sz="2500" kern="1200" dirty="0">
                <a:solidFill>
                  <a:schemeClr val="tx1">
                    <a:lumMod val="85000"/>
                    <a:lumOff val="15000"/>
                  </a:schemeClr>
                </a:solidFill>
                <a:latin typeface="+mn-lt"/>
                <a:ea typeface="+mn-ea"/>
                <a:cs typeface="+mn-cs"/>
              </a:rPr>
              <a:t> 10ú </a:t>
            </a:r>
            <a:r>
              <a:rPr lang="en-US" sz="2500" kern="1200" dirty="0" err="1">
                <a:solidFill>
                  <a:schemeClr val="tx1">
                    <a:lumMod val="85000"/>
                    <a:lumOff val="15000"/>
                  </a:schemeClr>
                </a:solidFill>
                <a:latin typeface="+mn-lt"/>
                <a:ea typeface="+mn-ea"/>
                <a:cs typeface="+mn-cs"/>
              </a:rPr>
              <a:t>Meitheamh</a:t>
            </a:r>
            <a:r>
              <a:rPr lang="en-US" sz="2500" kern="1200" dirty="0">
                <a:solidFill>
                  <a:schemeClr val="tx1">
                    <a:lumMod val="85000"/>
                    <a:lumOff val="15000"/>
                  </a:schemeClr>
                </a:solidFill>
                <a:latin typeface="+mn-lt"/>
                <a:ea typeface="+mn-ea"/>
                <a:cs typeface="+mn-cs"/>
              </a:rPr>
              <a:t> 2025</a:t>
            </a:r>
          </a:p>
          <a:p>
            <a:pPr>
              <a:lnSpc>
                <a:spcPct val="90000"/>
              </a:lnSpc>
              <a:spcBef>
                <a:spcPts val="1000"/>
              </a:spcBef>
            </a:pPr>
            <a:r>
              <a:rPr lang="en-US" sz="2500" kern="1200" dirty="0">
                <a:solidFill>
                  <a:schemeClr val="tx1">
                    <a:lumMod val="85000"/>
                    <a:lumOff val="15000"/>
                  </a:schemeClr>
                </a:solidFill>
                <a:latin typeface="+mn-lt"/>
                <a:ea typeface="+mn-ea"/>
                <a:cs typeface="+mn-cs"/>
              </a:rPr>
              <a:t>Tuesday 10</a:t>
            </a:r>
            <a:r>
              <a:rPr lang="en-US" sz="2500" kern="1200" baseline="30000" dirty="0">
                <a:solidFill>
                  <a:schemeClr val="tx1">
                    <a:lumMod val="85000"/>
                    <a:lumOff val="15000"/>
                  </a:schemeClr>
                </a:solidFill>
                <a:latin typeface="+mn-lt"/>
                <a:ea typeface="+mn-ea"/>
                <a:cs typeface="+mn-cs"/>
              </a:rPr>
              <a:t>th</a:t>
            </a:r>
            <a:r>
              <a:rPr lang="en-US" sz="2500" kern="1200" dirty="0">
                <a:solidFill>
                  <a:schemeClr val="tx1">
                    <a:lumMod val="85000"/>
                    <a:lumOff val="15000"/>
                  </a:schemeClr>
                </a:solidFill>
                <a:latin typeface="+mn-lt"/>
                <a:ea typeface="+mn-ea"/>
                <a:cs typeface="+mn-cs"/>
              </a:rPr>
              <a:t> June 2025</a:t>
            </a:r>
          </a:p>
        </p:txBody>
      </p:sp>
      <p:pic>
        <p:nvPicPr>
          <p:cNvPr id="1026" name="Picture 2">
            <a:extLst>
              <a:ext uri="{FF2B5EF4-FFF2-40B4-BE49-F238E27FC236}">
                <a16:creationId xmlns:a16="http://schemas.microsoft.com/office/drawing/2014/main" id="{2DF7224A-3202-DD75-E553-DF7A1B867F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7809" y="579473"/>
            <a:ext cx="5908380" cy="4224493"/>
          </a:xfrm>
          <a:prstGeom prst="rect">
            <a:avLst/>
          </a:prstGeom>
          <a:noFill/>
          <a:extLst>
            <a:ext uri="{909E8E84-426E-40DD-AFC4-6F175D3DCCD1}">
              <a14:hiddenFill xmlns:a14="http://schemas.microsoft.com/office/drawing/2010/main">
                <a:solidFill>
                  <a:srgbClr val="444D2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827584" y="4956914"/>
            <a:ext cx="7272808" cy="1077218"/>
          </a:xfrm>
          <a:prstGeom prst="rect">
            <a:avLst/>
          </a:prstGeom>
          <a:noFill/>
        </p:spPr>
        <p:txBody>
          <a:bodyPr wrap="square" rtlCol="0">
            <a:spAutoFit/>
          </a:bodyPr>
          <a:lstStyle/>
          <a:p>
            <a:pPr algn="ctr">
              <a:spcAft>
                <a:spcPts val="600"/>
              </a:spcAft>
            </a:pPr>
            <a:r>
              <a:rPr lang="en-GB" sz="3200" dirty="0">
                <a:latin typeface="Comic Sans MS" panose="030F0702030302020204" pitchFamily="66" charset="0"/>
              </a:rPr>
              <a:t>Fáilte go </a:t>
            </a:r>
            <a:r>
              <a:rPr lang="en-GB" sz="3200" dirty="0" err="1">
                <a:latin typeface="Comic Sans MS" panose="030F0702030302020204" pitchFamily="66" charset="0"/>
              </a:rPr>
              <a:t>Naíscoil</a:t>
            </a:r>
            <a:r>
              <a:rPr lang="en-GB" sz="3200" dirty="0">
                <a:latin typeface="Comic Sans MS" panose="030F0702030302020204" pitchFamily="66" charset="0"/>
              </a:rPr>
              <a:t> </a:t>
            </a:r>
            <a:r>
              <a:rPr lang="en-GB" sz="3200" dirty="0" err="1">
                <a:latin typeface="Comic Sans MS" panose="030F0702030302020204" pitchFamily="66" charset="0"/>
              </a:rPr>
              <a:t>agus</a:t>
            </a:r>
            <a:r>
              <a:rPr lang="en-GB" sz="3200" dirty="0">
                <a:latin typeface="Comic Sans MS" panose="030F0702030302020204" pitchFamily="66" charset="0"/>
              </a:rPr>
              <a:t> </a:t>
            </a:r>
            <a:r>
              <a:rPr lang="en-GB" sz="3200" dirty="0" err="1">
                <a:latin typeface="Comic Sans MS" panose="030F0702030302020204" pitchFamily="66" charset="0"/>
              </a:rPr>
              <a:t>Bunscoil</a:t>
            </a:r>
            <a:r>
              <a:rPr lang="en-GB" sz="3200" dirty="0">
                <a:latin typeface="Comic Sans MS" panose="030F0702030302020204" pitchFamily="66" charset="0"/>
              </a:rPr>
              <a:t> </a:t>
            </a:r>
            <a:r>
              <a:rPr lang="en-GB" sz="3200" dirty="0" err="1">
                <a:latin typeface="Comic Sans MS" panose="030F0702030302020204" pitchFamily="66" charset="0"/>
              </a:rPr>
              <a:t>Bheanna</a:t>
            </a:r>
            <a:r>
              <a:rPr lang="en-GB" sz="3200" dirty="0">
                <a:latin typeface="Comic Sans MS" panose="030F0702030302020204" pitchFamily="66" charset="0"/>
              </a:rPr>
              <a:t> Boirche!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50865F-6871-4D3A-3F9D-26FD91C7AA07}"/>
              </a:ext>
            </a:extLst>
          </p:cNvPr>
          <p:cNvPicPr>
            <a:picLocks noChangeAspect="1"/>
          </p:cNvPicPr>
          <p:nvPr/>
        </p:nvPicPr>
        <p:blipFill rotWithShape="1">
          <a:blip r:embed="rId2"/>
          <a:srcRect r="27000"/>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pPr fontAlgn="auto">
              <a:lnSpc>
                <a:spcPct val="90000"/>
              </a:lnSpc>
              <a:spcAft>
                <a:spcPts val="0"/>
              </a:spcAft>
              <a:defRPr/>
            </a:pPr>
            <a:r>
              <a:rPr lang="en-GB" b="1" dirty="0">
                <a:latin typeface="Comic Sans MS" pitchFamily="66" charset="0"/>
              </a:rPr>
              <a:t>Ag </a:t>
            </a:r>
            <a:r>
              <a:rPr lang="en-GB" b="1" dirty="0" err="1">
                <a:latin typeface="Comic Sans MS" pitchFamily="66" charset="0"/>
              </a:rPr>
              <a:t>ullmhú</a:t>
            </a:r>
            <a:r>
              <a:rPr lang="en-GB" b="1" dirty="0">
                <a:latin typeface="Comic Sans MS" pitchFamily="66" charset="0"/>
              </a:rPr>
              <a:t> don </a:t>
            </a:r>
            <a:r>
              <a:rPr lang="en-GB" b="1" dirty="0" err="1">
                <a:latin typeface="Comic Sans MS" pitchFamily="66" charset="0"/>
              </a:rPr>
              <a:t>Naíscoil</a:t>
            </a:r>
            <a:endParaRPr lang="en-GB" b="1" dirty="0">
              <a:latin typeface="Comic Sans MS" pitchFamily="66" charset="0"/>
            </a:endParaRPr>
          </a:p>
          <a:p>
            <a:pPr fontAlgn="auto">
              <a:lnSpc>
                <a:spcPct val="90000"/>
              </a:lnSpc>
              <a:spcAft>
                <a:spcPts val="0"/>
              </a:spcAft>
              <a:defRPr/>
            </a:pPr>
            <a:r>
              <a:rPr lang="en-GB" i="1" dirty="0">
                <a:latin typeface="Comic Sans MS" pitchFamily="66" charset="0"/>
              </a:rPr>
              <a:t>Preparing for </a:t>
            </a:r>
            <a:r>
              <a:rPr lang="en-GB" i="1" dirty="0" err="1">
                <a:latin typeface="Comic Sans MS" pitchFamily="66" charset="0"/>
              </a:rPr>
              <a:t>Naíscoil</a:t>
            </a:r>
            <a:endParaRPr lang="en-GB" i="1" dirty="0">
              <a:latin typeface="Comic Sans MS" pitchFamily="66" charset="0"/>
            </a:endParaRPr>
          </a:p>
        </p:txBody>
      </p:sp>
      <p:graphicFrame>
        <p:nvGraphicFramePr>
          <p:cNvPr id="7" name="Content Placeholder 2">
            <a:extLst>
              <a:ext uri="{FF2B5EF4-FFF2-40B4-BE49-F238E27FC236}">
                <a16:creationId xmlns:a16="http://schemas.microsoft.com/office/drawing/2014/main" id="{2C775833-7EC8-BFF7-9C99-249F039200BE}"/>
              </a:ext>
            </a:extLst>
          </p:cNvPr>
          <p:cNvGraphicFramePr>
            <a:graphicFrameLocks noGrp="1"/>
          </p:cNvGraphicFramePr>
          <p:nvPr>
            <p:ph idx="1"/>
            <p:extLst>
              <p:ext uri="{D42A27DB-BD31-4B8C-83A1-F6EECF244321}">
                <p14:modId xmlns:p14="http://schemas.microsoft.com/office/powerpoint/2010/main" val="111445438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71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p:cNvSpPr>
            <a:spLocks noGrp="1"/>
          </p:cNvSpPr>
          <p:nvPr>
            <p:ph type="title"/>
          </p:nvPr>
        </p:nvSpPr>
        <p:spPr>
          <a:xfrm>
            <a:off x="852775" y="168043"/>
            <a:ext cx="7044316" cy="1330841"/>
          </a:xfrm>
        </p:spPr>
        <p:txBody>
          <a:bodyPr rtlCol="0">
            <a:normAutofit/>
          </a:bodyPr>
          <a:lstStyle/>
          <a:p>
            <a:pPr fontAlgn="auto">
              <a:lnSpc>
                <a:spcPct val="90000"/>
              </a:lnSpc>
              <a:spcAft>
                <a:spcPts val="0"/>
              </a:spcAft>
              <a:defRPr/>
            </a:pPr>
            <a:r>
              <a:rPr lang="en-GB" b="1" dirty="0" err="1">
                <a:latin typeface="Comic Sans MS" pitchFamily="66" charset="0"/>
              </a:rPr>
              <a:t>Polasaithe</a:t>
            </a:r>
            <a:r>
              <a:rPr lang="en-GB" b="1" dirty="0">
                <a:latin typeface="Comic Sans MS" pitchFamily="66" charset="0"/>
              </a:rPr>
              <a:t> </a:t>
            </a:r>
            <a:r>
              <a:rPr lang="en-GB" b="1" dirty="0" err="1">
                <a:latin typeface="Comic Sans MS" pitchFamily="66" charset="0"/>
              </a:rPr>
              <a:t>Scoile</a:t>
            </a:r>
            <a:br>
              <a:rPr lang="en-GB" dirty="0">
                <a:latin typeface="Comic Sans MS" pitchFamily="66" charset="0"/>
              </a:rPr>
            </a:br>
            <a:r>
              <a:rPr lang="en-GB" i="1" dirty="0">
                <a:latin typeface="Comic Sans MS" pitchFamily="66" charset="0"/>
              </a:rPr>
              <a:t>School Policies</a:t>
            </a:r>
          </a:p>
        </p:txBody>
      </p:sp>
      <p:sp>
        <p:nvSpPr>
          <p:cNvPr id="6" name="Content Placeholder 2"/>
          <p:cNvSpPr>
            <a:spLocks noGrp="1"/>
          </p:cNvSpPr>
          <p:nvPr>
            <p:ph idx="1"/>
          </p:nvPr>
        </p:nvSpPr>
        <p:spPr>
          <a:xfrm>
            <a:off x="365011" y="1498884"/>
            <a:ext cx="3719225" cy="3917773"/>
          </a:xfrm>
        </p:spPr>
        <p:txBody>
          <a:bodyPr rtlCol="0">
            <a:normAutofit/>
          </a:bodyPr>
          <a:lstStyle/>
          <a:p>
            <a:pPr fontAlgn="auto">
              <a:spcAft>
                <a:spcPts val="0"/>
              </a:spcAft>
              <a:defRPr/>
            </a:pPr>
            <a:endParaRPr lang="en-GB" sz="1700" dirty="0">
              <a:latin typeface="Comic Sans MS" pitchFamily="66" charset="0"/>
            </a:endParaRPr>
          </a:p>
          <a:p>
            <a:pPr fontAlgn="auto">
              <a:spcAft>
                <a:spcPts val="0"/>
              </a:spcAft>
              <a:defRPr/>
            </a:pPr>
            <a:r>
              <a:rPr lang="en-GB" sz="1700" dirty="0">
                <a:latin typeface="Comic Sans MS" pitchFamily="66" charset="0"/>
              </a:rPr>
              <a:t>Included in your information pack is a summary document of our Child Protection Policy and our Intimate Care Procedures.</a:t>
            </a:r>
          </a:p>
          <a:p>
            <a:pPr fontAlgn="auto">
              <a:spcAft>
                <a:spcPts val="0"/>
              </a:spcAft>
              <a:defRPr/>
            </a:pPr>
            <a:endParaRPr lang="en-GB" sz="1700" dirty="0">
              <a:latin typeface="Comic Sans MS" pitchFamily="66" charset="0"/>
            </a:endParaRPr>
          </a:p>
          <a:p>
            <a:pPr fontAlgn="auto">
              <a:spcAft>
                <a:spcPts val="0"/>
              </a:spcAft>
              <a:defRPr/>
            </a:pPr>
            <a:r>
              <a:rPr lang="en-GB" sz="1700" dirty="0">
                <a:latin typeface="Comic Sans MS" pitchFamily="66" charset="0"/>
              </a:rPr>
              <a:t>All of our other school policies are available to view on the school website </a:t>
            </a:r>
            <a:r>
              <a:rPr lang="en-GB" sz="1700" dirty="0">
                <a:latin typeface="Comic Sans MS" pitchFamily="66" charset="0"/>
                <a:hlinkClick r:id="rId2"/>
              </a:rPr>
              <a:t>www.bunscoilbb.com</a:t>
            </a:r>
            <a:r>
              <a:rPr lang="en-GB" sz="1700" dirty="0">
                <a:latin typeface="Comic Sans MS" pitchFamily="66" charset="0"/>
              </a:rPr>
              <a:t> or from the school office by appointment with the principal</a:t>
            </a:r>
            <a:endParaRPr lang="en-GB" sz="1700" dirty="0">
              <a:latin typeface="Comic Sans MS"/>
              <a:ea typeface="ヒラギノ角ゴ Pro W3"/>
            </a:endParaRPr>
          </a:p>
          <a:p>
            <a:pPr fontAlgn="auto">
              <a:spcAft>
                <a:spcPts val="0"/>
              </a:spcAft>
              <a:buFont typeface="Arial" pitchFamily="34" charset="0"/>
              <a:buChar char="•"/>
              <a:defRPr/>
            </a:pPr>
            <a:endParaRPr lang="en-GB" sz="1700" dirty="0">
              <a:latin typeface="Times New Roman"/>
              <a:ea typeface="ヒラギノ角ゴ Pro W3"/>
            </a:endParaRPr>
          </a:p>
          <a:p>
            <a:pPr marL="0" indent="0" fontAlgn="auto">
              <a:spcAft>
                <a:spcPts val="0"/>
              </a:spcAft>
              <a:buFont typeface="Arial" pitchFamily="34" charset="0"/>
              <a:buNone/>
              <a:defRPr/>
            </a:pPr>
            <a:endParaRPr lang="en-GB" sz="1700" dirty="0"/>
          </a:p>
        </p:txBody>
      </p:sp>
      <p:sp>
        <p:nvSpPr>
          <p:cNvPr id="15" name="Freeform: Shape 1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F0408C-693D-E589-9620-497C8F11BD1D}"/>
              </a:ext>
            </a:extLst>
          </p:cNvPr>
          <p:cNvSpPr txBox="1">
            <a:spLocks/>
          </p:cNvSpPr>
          <p:nvPr/>
        </p:nvSpPr>
        <p:spPr bwMode="auto">
          <a:xfrm>
            <a:off x="480885" y="5296739"/>
            <a:ext cx="8182230" cy="124939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pPr>
            <a:r>
              <a:rPr lang="en-US" sz="2300"/>
              <a:t>Data collection, permission &amp; information forms to be returned to the Naíscoil by next Friday 20</a:t>
            </a:r>
            <a:r>
              <a:rPr lang="en-US" sz="2300" baseline="30000"/>
              <a:t>th</a:t>
            </a:r>
            <a:r>
              <a:rPr lang="en-US" sz="2300"/>
              <a:t> June at the latest please.</a:t>
            </a:r>
            <a:endParaRPr lang="en-US" sz="2300" dirty="0"/>
          </a:p>
        </p:txBody>
      </p:sp>
      <p:pic>
        <p:nvPicPr>
          <p:cNvPr id="7" name="Picture 6">
            <a:extLst>
              <a:ext uri="{FF2B5EF4-FFF2-40B4-BE49-F238E27FC236}">
                <a16:creationId xmlns:a16="http://schemas.microsoft.com/office/drawing/2014/main" id="{F16B451A-FBE3-E335-E95F-E733AA807CBC}"/>
              </a:ext>
            </a:extLst>
          </p:cNvPr>
          <p:cNvPicPr>
            <a:picLocks noChangeAspect="1"/>
          </p:cNvPicPr>
          <p:nvPr/>
        </p:nvPicPr>
        <p:blipFill>
          <a:blip r:embed="rId3"/>
          <a:stretch>
            <a:fillRect/>
          </a:stretch>
        </p:blipFill>
        <p:spPr>
          <a:xfrm>
            <a:off x="4037482" y="1748722"/>
            <a:ext cx="4634176" cy="1755704"/>
          </a:xfrm>
          <a:prstGeom prst="rect">
            <a:avLst/>
          </a:prstGeom>
        </p:spPr>
      </p:pic>
    </p:spTree>
    <p:extLst>
      <p:ext uri="{BB962C8B-B14F-4D97-AF65-F5344CB8AC3E}">
        <p14:creationId xmlns:p14="http://schemas.microsoft.com/office/powerpoint/2010/main" val="142893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txBox="1">
            <a:spLocks noGrp="1"/>
          </p:cNvSpPr>
          <p:nvPr>
            <p:ph type="body" idx="1"/>
          </p:nvPr>
        </p:nvSpPr>
        <p:spPr>
          <a:xfrm>
            <a:off x="167550" y="1407325"/>
            <a:ext cx="87969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sz="1800" dirty="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dirty="0">
                <a:solidFill>
                  <a:srgbClr val="000000"/>
                </a:solidFill>
                <a:latin typeface="Comic Sans MS"/>
                <a:ea typeface="Comic Sans MS"/>
                <a:cs typeface="Comic Sans MS"/>
                <a:sym typeface="Comic Sans MS"/>
              </a:rPr>
              <a:t>Please inform staff of any health and medical needs your child has including any food allergies, asthma etc…that we’re not already aware of.</a:t>
            </a:r>
            <a:endParaRPr dirty="0"/>
          </a:p>
          <a:p>
            <a:pPr marL="0" lvl="0" indent="0" algn="l" rtl="0">
              <a:lnSpc>
                <a:spcPct val="100000"/>
              </a:lnSpc>
              <a:spcBef>
                <a:spcPts val="360"/>
              </a:spcBef>
              <a:spcAft>
                <a:spcPts val="0"/>
              </a:spcAft>
              <a:buSzPts val="1800"/>
              <a:buNone/>
            </a:pPr>
            <a:endParaRPr sz="1600" dirty="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dirty="0">
                <a:solidFill>
                  <a:srgbClr val="000000"/>
                </a:solidFill>
                <a:latin typeface="Comic Sans MS"/>
                <a:ea typeface="Comic Sans MS"/>
                <a:cs typeface="Comic Sans MS"/>
                <a:sym typeface="Comic Sans MS"/>
              </a:rPr>
              <a:t>If your child becomes ill while in school, we will contact the number you have provided on your data collection form. Please make sure this is always up to date and inform us of any changes throughout the year.</a:t>
            </a:r>
            <a:endParaRPr dirty="0"/>
          </a:p>
          <a:p>
            <a:pPr marL="0" lvl="0" indent="0" algn="l" rtl="0">
              <a:lnSpc>
                <a:spcPct val="100000"/>
              </a:lnSpc>
              <a:spcBef>
                <a:spcPts val="360"/>
              </a:spcBef>
              <a:spcAft>
                <a:spcPts val="0"/>
              </a:spcAft>
              <a:buSzPts val="1800"/>
              <a:buNone/>
            </a:pPr>
            <a:endParaRPr sz="1600" dirty="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dirty="0">
                <a:solidFill>
                  <a:srgbClr val="000000"/>
                </a:solidFill>
                <a:latin typeface="Comic Sans MS"/>
                <a:ea typeface="Comic Sans MS"/>
                <a:cs typeface="Comic Sans MS"/>
                <a:sym typeface="Comic Sans MS"/>
              </a:rPr>
              <a:t>In the case of wetting accidents, we encourage pupils to change independently using the change of clothes in their bags/in the cloakroom. In the rare case of a soiling incident, as per our ‘Intimate Care’ policy, pupils will be encouraged to clean themselves independently, made comfortable, and parents will be called.</a:t>
            </a:r>
            <a:endParaRPr dirty="0"/>
          </a:p>
          <a:p>
            <a:pPr marL="0" lvl="0" indent="0" algn="l" rtl="0">
              <a:lnSpc>
                <a:spcPct val="100000"/>
              </a:lnSpc>
              <a:spcBef>
                <a:spcPts val="360"/>
              </a:spcBef>
              <a:spcAft>
                <a:spcPts val="0"/>
              </a:spcAft>
              <a:buSzPts val="1800"/>
              <a:buNone/>
            </a:pPr>
            <a:endParaRPr sz="1600" dirty="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dirty="0">
                <a:solidFill>
                  <a:srgbClr val="000000"/>
                </a:solidFill>
                <a:latin typeface="Comic Sans MS"/>
                <a:ea typeface="Comic Sans MS"/>
                <a:cs typeface="Comic Sans MS"/>
                <a:sym typeface="Comic Sans MS"/>
              </a:rPr>
              <a:t>Please be aware that staff cannot administer medicine. If your child needs medication, feel free to come to the school to give it when needed.</a:t>
            </a:r>
            <a:endParaRPr dirty="0"/>
          </a:p>
          <a:p>
            <a:pPr marL="0" lvl="0" indent="0" algn="l" rtl="0">
              <a:lnSpc>
                <a:spcPct val="100000"/>
              </a:lnSpc>
              <a:spcBef>
                <a:spcPts val="360"/>
              </a:spcBef>
              <a:spcAft>
                <a:spcPts val="0"/>
              </a:spcAft>
              <a:buSzPts val="1800"/>
              <a:buNone/>
            </a:pPr>
            <a:endParaRPr sz="1600" dirty="0">
              <a:solidFill>
                <a:srgbClr val="000000"/>
              </a:solidFill>
              <a:latin typeface="Comic Sans MS"/>
              <a:ea typeface="Comic Sans MS"/>
              <a:cs typeface="Comic Sans MS"/>
              <a:sym typeface="Comic Sans MS"/>
            </a:endParaRPr>
          </a:p>
          <a:p>
            <a:pPr marL="0" lvl="0" indent="0" algn="l" rtl="0">
              <a:lnSpc>
                <a:spcPct val="100000"/>
              </a:lnSpc>
              <a:spcBef>
                <a:spcPts val="360"/>
              </a:spcBef>
              <a:spcAft>
                <a:spcPts val="0"/>
              </a:spcAft>
              <a:buSzPts val="1800"/>
              <a:buNone/>
            </a:pPr>
            <a:r>
              <a:rPr lang="en-GB" sz="1600" dirty="0">
                <a:solidFill>
                  <a:srgbClr val="000000"/>
                </a:solidFill>
                <a:latin typeface="Comic Sans MS"/>
                <a:ea typeface="Comic Sans MS"/>
                <a:cs typeface="Comic Sans MS"/>
                <a:sym typeface="Comic Sans MS"/>
              </a:rPr>
              <a:t>Please inform staff of anything that may affect your child’s behaviour such as bereavement, sudden shock, separation, etc.  All information will be treated as strictly confidential, and will help us to care for and support your child as best we can.</a:t>
            </a:r>
            <a:endParaRPr sz="1600" dirty="0">
              <a:solidFill>
                <a:srgbClr val="000000"/>
              </a:solidFill>
              <a:latin typeface="Comic Sans MS"/>
              <a:ea typeface="Comic Sans MS"/>
              <a:cs typeface="Comic Sans MS"/>
              <a:sym typeface="Comic Sans MS"/>
            </a:endParaRPr>
          </a:p>
        </p:txBody>
      </p:sp>
      <p:sp>
        <p:nvSpPr>
          <p:cNvPr id="268" name="Google Shape;268;p37"/>
          <p:cNvSpPr txBox="1"/>
          <p:nvPr/>
        </p:nvSpPr>
        <p:spPr>
          <a:xfrm>
            <a:off x="0" y="448650"/>
            <a:ext cx="8964600" cy="233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dirty="0" err="1">
                <a:solidFill>
                  <a:srgbClr val="000000"/>
                </a:solidFill>
                <a:latin typeface="Comic Sans MS"/>
                <a:ea typeface="Comic Sans MS"/>
                <a:cs typeface="Comic Sans MS"/>
                <a:sym typeface="Comic Sans MS"/>
              </a:rPr>
              <a:t>Sláinte</a:t>
            </a:r>
            <a:r>
              <a:rPr lang="en-GB" sz="4000" b="0" i="0" u="none" strike="noStrike" cap="none" dirty="0">
                <a:solidFill>
                  <a:srgbClr val="000000"/>
                </a:solidFill>
                <a:latin typeface="Comic Sans MS"/>
                <a:ea typeface="Comic Sans MS"/>
                <a:cs typeface="Comic Sans MS"/>
                <a:sym typeface="Comic Sans MS"/>
              </a:rPr>
              <a:t> </a:t>
            </a:r>
            <a:r>
              <a:rPr lang="en-GB" sz="4000" b="1" i="0" u="none" strike="noStrike" cap="none" dirty="0">
                <a:solidFill>
                  <a:srgbClr val="000000"/>
                </a:solidFill>
                <a:latin typeface="Comic Sans MS"/>
                <a:ea typeface="Comic Sans MS"/>
                <a:cs typeface="Comic Sans MS"/>
                <a:sym typeface="Comic Sans MS"/>
              </a:rPr>
              <a:t>do </a:t>
            </a:r>
            <a:r>
              <a:rPr lang="en-GB" sz="4000" b="1" i="0" u="none" strike="noStrike" cap="none" dirty="0" err="1">
                <a:solidFill>
                  <a:srgbClr val="000000"/>
                </a:solidFill>
                <a:latin typeface="Comic Sans MS"/>
                <a:ea typeface="Comic Sans MS"/>
                <a:cs typeface="Comic Sans MS"/>
                <a:sym typeface="Comic Sans MS"/>
              </a:rPr>
              <a:t>pháiste</a:t>
            </a:r>
            <a:endParaRPr sz="4000" b="1" i="0" u="none" strike="noStrike" cap="none" dirty="0">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4000"/>
              <a:buFont typeface="Arial"/>
              <a:buNone/>
            </a:pPr>
            <a:r>
              <a:rPr lang="en-GB" sz="4000" b="0" i="1" u="none" strike="noStrike" cap="none" dirty="0">
                <a:solidFill>
                  <a:srgbClr val="000000"/>
                </a:solidFill>
                <a:latin typeface="Comic Sans MS"/>
                <a:ea typeface="Comic Sans MS"/>
                <a:cs typeface="Comic Sans MS"/>
                <a:sym typeface="Comic Sans MS"/>
              </a:rPr>
              <a:t>Your child’s health and hygiene</a:t>
            </a:r>
            <a:endParaRPr sz="4000" b="0" i="1" u="none" strike="noStrike" cap="none" dirty="0">
              <a:solidFill>
                <a:srgbClr val="000000"/>
              </a:solidFill>
              <a:latin typeface="Comic Sans MS"/>
              <a:ea typeface="Comic Sans MS"/>
              <a:cs typeface="Comic Sans MS"/>
              <a:sym typeface="Comic Sans MS"/>
            </a:endParaRPr>
          </a:p>
        </p:txBody>
      </p:sp>
      <p:pic>
        <p:nvPicPr>
          <p:cNvPr id="269" name="Google Shape;269;p37"/>
          <p:cNvPicPr preferRelativeResize="0"/>
          <p:nvPr/>
        </p:nvPicPr>
        <p:blipFill rotWithShape="1">
          <a:blip r:embed="rId3">
            <a:alphaModFix/>
          </a:blip>
          <a:srcRect l="13791" t="14929" r="14380" b="14647"/>
          <a:stretch/>
        </p:blipFill>
        <p:spPr>
          <a:xfrm>
            <a:off x="8100392" y="210413"/>
            <a:ext cx="540275" cy="4945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38"/>
          <p:cNvSpPr txBox="1"/>
          <p:nvPr/>
        </p:nvSpPr>
        <p:spPr>
          <a:xfrm>
            <a:off x="0" y="448650"/>
            <a:ext cx="8964600" cy="233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4000" b="1" dirty="0" err="1">
                <a:solidFill>
                  <a:schemeClr val="dk1"/>
                </a:solidFill>
                <a:latin typeface="Comic Sans MS"/>
                <a:ea typeface="Comic Sans MS"/>
                <a:cs typeface="Comic Sans MS"/>
                <a:sym typeface="Comic Sans MS"/>
              </a:rPr>
              <a:t>Sláinte</a:t>
            </a:r>
            <a:r>
              <a:rPr lang="en-GB" sz="4000" b="1" dirty="0">
                <a:solidFill>
                  <a:schemeClr val="dk1"/>
                </a:solidFill>
                <a:latin typeface="Comic Sans MS"/>
                <a:ea typeface="Comic Sans MS"/>
                <a:cs typeface="Comic Sans MS"/>
                <a:sym typeface="Comic Sans MS"/>
              </a:rPr>
              <a:t> do </a:t>
            </a:r>
            <a:r>
              <a:rPr lang="en-GB" sz="4000" b="1" dirty="0" err="1">
                <a:solidFill>
                  <a:schemeClr val="dk1"/>
                </a:solidFill>
                <a:latin typeface="Comic Sans MS"/>
                <a:ea typeface="Comic Sans MS"/>
                <a:cs typeface="Comic Sans MS"/>
                <a:sym typeface="Comic Sans MS"/>
              </a:rPr>
              <a:t>pháiste</a:t>
            </a:r>
            <a:endParaRPr sz="4000" b="1" dirty="0">
              <a:latin typeface="Comic Sans MS"/>
              <a:ea typeface="Comic Sans MS"/>
              <a:cs typeface="Comic Sans MS"/>
              <a:sym typeface="Comic Sans MS"/>
            </a:endParaRPr>
          </a:p>
          <a:p>
            <a:pPr marL="0" lvl="0" indent="0" algn="ctr" rtl="0">
              <a:spcBef>
                <a:spcPts val="0"/>
              </a:spcBef>
              <a:spcAft>
                <a:spcPts val="0"/>
              </a:spcAft>
              <a:buNone/>
            </a:pPr>
            <a:r>
              <a:rPr lang="en-GB" sz="4000" i="1" dirty="0">
                <a:latin typeface="Comic Sans MS"/>
                <a:ea typeface="Comic Sans MS"/>
                <a:cs typeface="Comic Sans MS"/>
                <a:sym typeface="Comic Sans MS"/>
              </a:rPr>
              <a:t>Your child’s health and hygiene</a:t>
            </a:r>
            <a:endParaRPr sz="4000" i="1" dirty="0">
              <a:latin typeface="Comic Sans MS"/>
              <a:ea typeface="Comic Sans MS"/>
              <a:cs typeface="Comic Sans MS"/>
              <a:sym typeface="Comic Sans MS"/>
            </a:endParaRPr>
          </a:p>
        </p:txBody>
      </p:sp>
      <p:pic>
        <p:nvPicPr>
          <p:cNvPr id="276" name="Google Shape;276;p38"/>
          <p:cNvPicPr preferRelativeResize="0"/>
          <p:nvPr/>
        </p:nvPicPr>
        <p:blipFill rotWithShape="1">
          <a:blip r:embed="rId3">
            <a:alphaModFix/>
          </a:blip>
          <a:srcRect l="13791" t="14929" r="14380" b="14647"/>
          <a:stretch/>
        </p:blipFill>
        <p:spPr>
          <a:xfrm>
            <a:off x="8028384" y="264021"/>
            <a:ext cx="751300" cy="736550"/>
          </a:xfrm>
          <a:prstGeom prst="rect">
            <a:avLst/>
          </a:prstGeom>
          <a:noFill/>
          <a:ln>
            <a:noFill/>
          </a:ln>
        </p:spPr>
      </p:pic>
      <p:sp>
        <p:nvSpPr>
          <p:cNvPr id="277" name="Google Shape;277;p38"/>
          <p:cNvSpPr txBox="1"/>
          <p:nvPr/>
        </p:nvSpPr>
        <p:spPr>
          <a:xfrm>
            <a:off x="413550" y="2136450"/>
            <a:ext cx="8418900" cy="371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600" dirty="0">
              <a:latin typeface="Comic Sans MS"/>
              <a:ea typeface="Comic Sans MS"/>
              <a:cs typeface="Comic Sans MS"/>
              <a:sym typeface="Comic Sans MS"/>
            </a:endParaRPr>
          </a:p>
          <a:p>
            <a:pPr marL="0" lvl="0" indent="0" algn="l" rtl="0">
              <a:lnSpc>
                <a:spcPct val="100000"/>
              </a:lnSpc>
              <a:spcBef>
                <a:spcPts val="1600"/>
              </a:spcBef>
              <a:spcAft>
                <a:spcPts val="0"/>
              </a:spcAft>
              <a:buNone/>
            </a:pPr>
            <a:r>
              <a:rPr lang="en-GB" sz="1600" dirty="0">
                <a:latin typeface="Comic Sans MS"/>
                <a:ea typeface="Comic Sans MS"/>
                <a:cs typeface="Comic Sans MS"/>
                <a:sym typeface="Comic Sans MS"/>
              </a:rPr>
              <a:t>If your child is ill, please keep them at home until they have fully recovered to help prevent the spread of infection. NHS guidance on incubation periods for common illnesses is available online via the following link:</a:t>
            </a:r>
            <a:endParaRPr sz="1600" dirty="0">
              <a:latin typeface="Comic Sans MS"/>
              <a:ea typeface="Comic Sans MS"/>
              <a:cs typeface="Comic Sans MS"/>
              <a:sym typeface="Comic Sans MS"/>
            </a:endParaRPr>
          </a:p>
          <a:p>
            <a:pPr marL="0" lvl="0" indent="0" algn="l" rtl="0">
              <a:lnSpc>
                <a:spcPct val="100000"/>
              </a:lnSpc>
              <a:spcBef>
                <a:spcPts val="1600"/>
              </a:spcBef>
              <a:spcAft>
                <a:spcPts val="0"/>
              </a:spcAft>
              <a:buNone/>
            </a:pPr>
            <a:r>
              <a:rPr lang="en-GB" sz="1600" u="sng" dirty="0">
                <a:latin typeface="Comic Sans MS"/>
                <a:ea typeface="Comic Sans MS"/>
                <a:cs typeface="Comic Sans MS"/>
                <a:sym typeface="Comic Sans MS"/>
                <a:hlinkClick r:id="rId4"/>
              </a:rPr>
              <a:t>https://www.publichealth.hscni.net/sites/default/files/Guidance_on_infection_control_in%20schools_poster.pdf</a:t>
            </a:r>
            <a:endParaRPr sz="1600" dirty="0">
              <a:latin typeface="Comic Sans MS"/>
              <a:ea typeface="Comic Sans MS"/>
              <a:cs typeface="Comic Sans MS"/>
              <a:sym typeface="Comic Sans MS"/>
            </a:endParaRPr>
          </a:p>
          <a:p>
            <a:pPr marL="0" lvl="0" indent="0" algn="l" rtl="0">
              <a:lnSpc>
                <a:spcPct val="100000"/>
              </a:lnSpc>
              <a:spcBef>
                <a:spcPts val="1600"/>
              </a:spcBef>
              <a:spcAft>
                <a:spcPts val="0"/>
              </a:spcAft>
              <a:buNone/>
            </a:pPr>
            <a:r>
              <a:rPr lang="en-GB" sz="1600" dirty="0">
                <a:latin typeface="Comic Sans MS"/>
                <a:ea typeface="Comic Sans MS"/>
                <a:cs typeface="Comic Sans MS"/>
                <a:sym typeface="Comic Sans MS"/>
              </a:rPr>
              <a:t>If you are in any doubt, please also just contact the school office for clarification. </a:t>
            </a:r>
            <a:endParaRPr sz="1600" dirty="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66344" y="1161288"/>
            <a:ext cx="2702052" cy="4526280"/>
          </a:xfrm>
        </p:spPr>
        <p:txBody>
          <a:bodyPr vert="horz" lIns="91440" tIns="45720" rIns="91440" bIns="45720" rtlCol="0" anchor="ctr">
            <a:normAutofit/>
          </a:bodyPr>
          <a:lstStyle/>
          <a:p>
            <a:pPr algn="l">
              <a:lnSpc>
                <a:spcPct val="90000"/>
              </a:lnSpc>
            </a:pPr>
            <a:r>
              <a:rPr lang="en-US" sz="3500" kern="1200">
                <a:solidFill>
                  <a:schemeClr val="tx1"/>
                </a:solidFill>
                <a:latin typeface="+mj-lt"/>
                <a:ea typeface="+mj-ea"/>
                <a:cs typeface="+mj-cs"/>
              </a:rPr>
              <a:t>Benefits of Immersion Education</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4075611" y="932688"/>
            <a:ext cx="4437453" cy="4992624"/>
          </a:xfrm>
        </p:spPr>
        <p:txBody>
          <a:bodyPr vert="horz" lIns="91440" tIns="45720" rIns="91440" bIns="45720" rtlCol="0" anchor="ctr">
            <a:normAutofit/>
          </a:bodyPr>
          <a:lstStyle/>
          <a:p>
            <a:pPr indent="-228600" algn="l">
              <a:lnSpc>
                <a:spcPct val="90000"/>
              </a:lnSpc>
              <a:buFont typeface="Arial" panose="020B0604020202020204" pitchFamily="34" charset="0"/>
              <a:buChar char="•"/>
            </a:pPr>
            <a:r>
              <a:rPr lang="en-US" sz="1700" dirty="0">
                <a:solidFill>
                  <a:schemeClr val="tx1"/>
                </a:solidFill>
              </a:rPr>
              <a:t>Research shows that children in Irish-medium schools may find it easier to learn further languages</a:t>
            </a:r>
          </a:p>
          <a:p>
            <a:pPr indent="-228600" algn="l">
              <a:lnSpc>
                <a:spcPct val="90000"/>
              </a:lnSpc>
              <a:buFont typeface="Arial" panose="020B0604020202020204" pitchFamily="34" charset="0"/>
              <a:buChar char="•"/>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Research consistently finds that the immersion experience actually enhances English language development (Cloud, Genesee &amp; </a:t>
            </a:r>
            <a:r>
              <a:rPr lang="en-US" sz="1700" dirty="0" err="1">
                <a:solidFill>
                  <a:schemeClr val="tx1"/>
                </a:solidFill>
              </a:rPr>
              <a:t>Hamayan</a:t>
            </a:r>
            <a:r>
              <a:rPr lang="en-US" sz="1700" dirty="0">
                <a:solidFill>
                  <a:schemeClr val="tx1"/>
                </a:solidFill>
              </a:rPr>
              <a:t> 2000).</a:t>
            </a:r>
          </a:p>
          <a:p>
            <a:pPr indent="-228600" algn="l">
              <a:lnSpc>
                <a:spcPct val="90000"/>
              </a:lnSpc>
              <a:buFont typeface="Arial" panose="020B0604020202020204" pitchFamily="34" charset="0"/>
              <a:buChar char="•"/>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Research indicates that “children in early immersion education </a:t>
            </a:r>
            <a:r>
              <a:rPr lang="en-US" sz="1700" dirty="0" err="1">
                <a:solidFill>
                  <a:schemeClr val="tx1"/>
                </a:solidFill>
              </a:rPr>
              <a:t>programmes</a:t>
            </a:r>
            <a:r>
              <a:rPr lang="en-US" sz="1700" dirty="0">
                <a:solidFill>
                  <a:schemeClr val="tx1"/>
                </a:solidFill>
              </a:rPr>
              <a:t> tend to perform better than children in regular </a:t>
            </a:r>
            <a:r>
              <a:rPr lang="en-US" sz="1700" dirty="0" err="1">
                <a:solidFill>
                  <a:schemeClr val="tx1"/>
                </a:solidFill>
              </a:rPr>
              <a:t>programmes</a:t>
            </a:r>
            <a:r>
              <a:rPr lang="en-US" sz="1700" dirty="0">
                <a:solidFill>
                  <a:schemeClr val="tx1"/>
                </a:solidFill>
              </a:rPr>
              <a:t> on several aspects of English achievement” (Baker &amp; Hornberger 2001).</a:t>
            </a:r>
          </a:p>
          <a:p>
            <a:pPr indent="-228600" algn="l">
              <a:lnSpc>
                <a:spcPct val="90000"/>
              </a:lnSpc>
              <a:buFont typeface="Arial" panose="020B0604020202020204" pitchFamily="34" charset="0"/>
              <a:buChar char="•"/>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Studies show children who are bilingual learn to read more rapidly than their monolingual peers (</a:t>
            </a:r>
            <a:r>
              <a:rPr lang="en-US" sz="1700" b="1" dirty="0">
                <a:solidFill>
                  <a:schemeClr val="tx1"/>
                </a:solidFill>
              </a:rPr>
              <a:t>Bialystok </a:t>
            </a:r>
            <a:r>
              <a:rPr lang="en-US" sz="1700" b="1" i="1" dirty="0">
                <a:solidFill>
                  <a:schemeClr val="tx1"/>
                </a:solidFill>
              </a:rPr>
              <a:t>et al</a:t>
            </a:r>
            <a:r>
              <a:rPr lang="en-US" sz="1700" dirty="0">
                <a:solidFill>
                  <a:schemeClr val="tx1"/>
                </a:solidFill>
              </a:rPr>
              <a:t>. 2005).</a:t>
            </a:r>
          </a:p>
        </p:txBody>
      </p:sp>
    </p:spTree>
    <p:extLst>
      <p:ext uri="{BB962C8B-B14F-4D97-AF65-F5344CB8AC3E}">
        <p14:creationId xmlns:p14="http://schemas.microsoft.com/office/powerpoint/2010/main" val="97600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66344" y="1161288"/>
            <a:ext cx="2702052" cy="4526280"/>
          </a:xfrm>
        </p:spPr>
        <p:txBody>
          <a:bodyPr vert="horz" lIns="91440" tIns="45720" rIns="91440" bIns="45720" rtlCol="0" anchor="ctr">
            <a:normAutofit/>
          </a:bodyPr>
          <a:lstStyle/>
          <a:p>
            <a:pPr algn="l">
              <a:lnSpc>
                <a:spcPct val="90000"/>
              </a:lnSpc>
            </a:pPr>
            <a:r>
              <a:rPr lang="en-US" sz="3500" kern="1200">
                <a:solidFill>
                  <a:schemeClr val="tx1"/>
                </a:solidFill>
                <a:latin typeface="+mj-lt"/>
                <a:ea typeface="+mj-ea"/>
                <a:cs typeface="+mj-cs"/>
              </a:rPr>
              <a:t>Benefits of Immersion Education</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4075611" y="932688"/>
            <a:ext cx="4437453" cy="4992624"/>
          </a:xfrm>
        </p:spPr>
        <p:txBody>
          <a:bodyPr vert="horz" lIns="91440" tIns="45720" rIns="91440" bIns="45720" rtlCol="0" anchor="ctr">
            <a:normAutofit fontScale="92500" lnSpcReduction="20000"/>
          </a:bodyPr>
          <a:lstStyle/>
          <a:p>
            <a:pPr indent="-228600" algn="l">
              <a:lnSpc>
                <a:spcPct val="90000"/>
              </a:lnSpc>
              <a:buFont typeface="Arial" panose="020B0604020202020204" pitchFamily="34" charset="0"/>
              <a:buChar char="•"/>
            </a:pPr>
            <a:r>
              <a:rPr lang="en-US" sz="1700" dirty="0">
                <a:solidFill>
                  <a:schemeClr val="tx1"/>
                </a:solidFill>
              </a:rPr>
              <a:t>Better performance academically (Gallagher &amp; Hanna, 2002). </a:t>
            </a:r>
          </a:p>
          <a:p>
            <a:pPr algn="l">
              <a:lnSpc>
                <a:spcPct val="90000"/>
              </a:lnSpc>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An understanding and openness to other cultures (Gallagher &amp; Hanna, 2002). </a:t>
            </a:r>
          </a:p>
          <a:p>
            <a:pPr algn="l">
              <a:lnSpc>
                <a:spcPct val="90000"/>
              </a:lnSpc>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Improvement in cognitive functioning in creativity and communication (Bialystok et al. 2005). </a:t>
            </a:r>
          </a:p>
          <a:p>
            <a:pPr algn="l">
              <a:lnSpc>
                <a:spcPct val="90000"/>
              </a:lnSpc>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Higher scores in English and </a:t>
            </a:r>
            <a:r>
              <a:rPr lang="en-US" sz="1700" dirty="0" err="1">
                <a:solidFill>
                  <a:schemeClr val="tx1"/>
                </a:solidFill>
              </a:rPr>
              <a:t>Maths</a:t>
            </a:r>
            <a:r>
              <a:rPr lang="en-US" sz="1700" dirty="0">
                <a:solidFill>
                  <a:schemeClr val="tx1"/>
                </a:solidFill>
              </a:rPr>
              <a:t> (Education Research Centre, 2011) </a:t>
            </a:r>
          </a:p>
          <a:p>
            <a:pPr algn="l">
              <a:lnSpc>
                <a:spcPct val="90000"/>
              </a:lnSpc>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Enhanced awareness of identity, culture and sense of community (Baker, 2003) </a:t>
            </a:r>
          </a:p>
          <a:p>
            <a:pPr algn="l">
              <a:lnSpc>
                <a:spcPct val="90000"/>
              </a:lnSpc>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Increased Self Esteem (Baker, 2003) </a:t>
            </a:r>
          </a:p>
          <a:p>
            <a:pPr indent="-228600" algn="l">
              <a:lnSpc>
                <a:spcPct val="90000"/>
              </a:lnSpc>
              <a:buFont typeface="Arial" panose="020B0604020202020204" pitchFamily="34" charset="0"/>
              <a:buChar char="•"/>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Bilingual Education enriches academic productivity, creative talents and self-esteem in students (NMABE, 2006; Cummins, 2000) </a:t>
            </a:r>
          </a:p>
          <a:p>
            <a:pPr algn="l">
              <a:lnSpc>
                <a:spcPct val="90000"/>
              </a:lnSpc>
            </a:pPr>
            <a:endParaRPr lang="en-US" sz="1700" dirty="0">
              <a:solidFill>
                <a:schemeClr val="tx1"/>
              </a:solidFill>
            </a:endParaRPr>
          </a:p>
          <a:p>
            <a:pPr indent="-228600" algn="l">
              <a:lnSpc>
                <a:spcPct val="90000"/>
              </a:lnSpc>
              <a:buFont typeface="Arial" panose="020B0604020202020204" pitchFamily="34" charset="0"/>
              <a:buChar char="•"/>
            </a:pPr>
            <a:r>
              <a:rPr lang="en-US" sz="1700" dirty="0">
                <a:solidFill>
                  <a:schemeClr val="tx1"/>
                </a:solidFill>
              </a:rPr>
              <a:t>Improved communication and social skills (Cummins, 2000) </a:t>
            </a:r>
          </a:p>
        </p:txBody>
      </p:sp>
    </p:spTree>
    <p:extLst>
      <p:ext uri="{BB962C8B-B14F-4D97-AF65-F5344CB8AC3E}">
        <p14:creationId xmlns:p14="http://schemas.microsoft.com/office/powerpoint/2010/main" val="146707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body" idx="1"/>
          </p:nvPr>
        </p:nvSpPr>
        <p:spPr>
          <a:xfrm>
            <a:off x="456600" y="1773283"/>
            <a:ext cx="8520600" cy="4555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40"/>
              </a:spcBef>
              <a:spcAft>
                <a:spcPts val="0"/>
              </a:spcAft>
              <a:buSzPts val="3200"/>
              <a:buNone/>
            </a:pPr>
            <a:r>
              <a:rPr lang="en-GB" sz="1900" dirty="0">
                <a:solidFill>
                  <a:srgbClr val="000000"/>
                </a:solidFill>
                <a:latin typeface="Comic Sans MS"/>
                <a:ea typeface="Comic Sans MS"/>
                <a:cs typeface="Comic Sans MS"/>
                <a:sym typeface="Comic Sans MS"/>
              </a:rPr>
              <a:t>As we are an award winning Eco School with multiple awards for ICT also, we aim to use as little paper as possible. Therefore, we send out important messages and information via Seesaw and our Schools NI app. </a:t>
            </a:r>
            <a:endParaRPr sz="1900" dirty="0">
              <a:solidFill>
                <a:srgbClr val="000000"/>
              </a:solidFill>
              <a:latin typeface="Comic Sans MS"/>
              <a:ea typeface="Comic Sans MS"/>
              <a:cs typeface="Comic Sans MS"/>
              <a:sym typeface="Comic Sans MS"/>
            </a:endParaRPr>
          </a:p>
          <a:p>
            <a:pPr marL="0" lvl="0" indent="0" algn="just" rtl="0">
              <a:lnSpc>
                <a:spcPct val="100000"/>
              </a:lnSpc>
              <a:spcBef>
                <a:spcPts val="640"/>
              </a:spcBef>
              <a:spcAft>
                <a:spcPts val="0"/>
              </a:spcAft>
              <a:buSzPts val="3200"/>
              <a:buNone/>
            </a:pPr>
            <a:r>
              <a:rPr lang="en-GB" sz="1900" dirty="0">
                <a:solidFill>
                  <a:srgbClr val="000000"/>
                </a:solidFill>
                <a:latin typeface="Comic Sans MS"/>
                <a:ea typeface="Comic Sans MS"/>
                <a:cs typeface="Comic Sans MS"/>
                <a:sym typeface="Comic Sans MS"/>
              </a:rPr>
              <a:t>Parents are asked to ensure they download the school app prior to their child beginning </a:t>
            </a:r>
            <a:r>
              <a:rPr lang="en-GB" sz="1900" dirty="0" err="1">
                <a:solidFill>
                  <a:srgbClr val="000000"/>
                </a:solidFill>
                <a:latin typeface="Comic Sans MS"/>
                <a:ea typeface="Comic Sans MS"/>
                <a:cs typeface="Comic Sans MS"/>
                <a:sym typeface="Comic Sans MS"/>
              </a:rPr>
              <a:t>Naíscoil</a:t>
            </a:r>
            <a:r>
              <a:rPr lang="en-GB" sz="1900" dirty="0">
                <a:solidFill>
                  <a:srgbClr val="000000"/>
                </a:solidFill>
                <a:latin typeface="Comic Sans MS"/>
                <a:ea typeface="Comic Sans MS"/>
                <a:cs typeface="Comic Sans MS"/>
                <a:sym typeface="Comic Sans MS"/>
              </a:rPr>
              <a:t>. Please ensure that notifications are enabled, select </a:t>
            </a:r>
            <a:r>
              <a:rPr lang="en-GB" sz="1900" dirty="0" err="1">
                <a:solidFill>
                  <a:srgbClr val="000000"/>
                </a:solidFill>
                <a:latin typeface="Comic Sans MS"/>
                <a:ea typeface="Comic Sans MS"/>
                <a:cs typeface="Comic Sans MS"/>
                <a:sym typeface="Comic Sans MS"/>
              </a:rPr>
              <a:t>Bunscoil</a:t>
            </a:r>
            <a:r>
              <a:rPr lang="en-GB" sz="1900" dirty="0">
                <a:solidFill>
                  <a:srgbClr val="000000"/>
                </a:solidFill>
                <a:latin typeface="Comic Sans MS"/>
                <a:ea typeface="Comic Sans MS"/>
                <a:cs typeface="Comic Sans MS"/>
                <a:sym typeface="Comic Sans MS"/>
              </a:rPr>
              <a:t> </a:t>
            </a:r>
            <a:r>
              <a:rPr lang="en-GB" sz="1900" dirty="0" err="1">
                <a:solidFill>
                  <a:srgbClr val="000000"/>
                </a:solidFill>
                <a:latin typeface="Comic Sans MS"/>
                <a:ea typeface="Comic Sans MS"/>
                <a:cs typeface="Comic Sans MS"/>
                <a:sym typeface="Comic Sans MS"/>
              </a:rPr>
              <a:t>Bheanna</a:t>
            </a:r>
            <a:r>
              <a:rPr lang="en-GB" sz="1900" dirty="0">
                <a:solidFill>
                  <a:srgbClr val="000000"/>
                </a:solidFill>
                <a:latin typeface="Comic Sans MS"/>
                <a:ea typeface="Comic Sans MS"/>
                <a:cs typeface="Comic Sans MS"/>
                <a:sym typeface="Comic Sans MS"/>
              </a:rPr>
              <a:t> Boirche as your default school, and check the app regularly </a:t>
            </a:r>
            <a:r>
              <a:rPr lang="en-GB" sz="1900" dirty="0">
                <a:latin typeface="Comic Sans MS"/>
                <a:ea typeface="Comic Sans MS"/>
                <a:cs typeface="Comic Sans MS"/>
                <a:sym typeface="Comic Sans MS"/>
              </a:rPr>
              <a:t>to ensure that you receive all whole-school general messages. </a:t>
            </a:r>
            <a:endParaRPr sz="1900" dirty="0">
              <a:solidFill>
                <a:srgbClr val="000000"/>
              </a:solidFill>
              <a:latin typeface="Comic Sans MS"/>
              <a:ea typeface="Comic Sans MS"/>
              <a:cs typeface="Comic Sans MS"/>
              <a:sym typeface="Comic Sans MS"/>
            </a:endParaRPr>
          </a:p>
          <a:p>
            <a:pPr marL="0" lvl="0" indent="0" algn="just" rtl="0">
              <a:lnSpc>
                <a:spcPct val="100000"/>
              </a:lnSpc>
              <a:spcBef>
                <a:spcPts val="640"/>
              </a:spcBef>
              <a:spcAft>
                <a:spcPts val="0"/>
              </a:spcAft>
              <a:buSzPts val="3200"/>
              <a:buNone/>
            </a:pPr>
            <a:endParaRPr lang="en-GB" sz="1900" dirty="0">
              <a:solidFill>
                <a:srgbClr val="000000"/>
              </a:solidFill>
              <a:latin typeface="Comic Sans MS"/>
              <a:ea typeface="Comic Sans MS"/>
              <a:cs typeface="Comic Sans MS"/>
              <a:sym typeface="Comic Sans MS"/>
            </a:endParaRPr>
          </a:p>
          <a:p>
            <a:pPr marL="0" lvl="0" indent="0" algn="just" rtl="0">
              <a:lnSpc>
                <a:spcPct val="100000"/>
              </a:lnSpc>
              <a:spcBef>
                <a:spcPts val="640"/>
              </a:spcBef>
              <a:spcAft>
                <a:spcPts val="0"/>
              </a:spcAft>
              <a:buSzPts val="3200"/>
              <a:buNone/>
            </a:pPr>
            <a:r>
              <a:rPr lang="en-GB" sz="1900" dirty="0">
                <a:solidFill>
                  <a:srgbClr val="000000"/>
                </a:solidFill>
                <a:latin typeface="Comic Sans MS"/>
                <a:ea typeface="Comic Sans MS"/>
                <a:cs typeface="Comic Sans MS"/>
                <a:sym typeface="Comic Sans MS"/>
              </a:rPr>
              <a:t>Simply search for </a:t>
            </a:r>
            <a:r>
              <a:rPr lang="en-GB" sz="1900" b="1" dirty="0">
                <a:solidFill>
                  <a:srgbClr val="000000"/>
                </a:solidFill>
                <a:latin typeface="Comic Sans MS"/>
                <a:ea typeface="Comic Sans MS"/>
                <a:cs typeface="Comic Sans MS"/>
                <a:sym typeface="Comic Sans MS"/>
              </a:rPr>
              <a:t>‘Schools NI’ </a:t>
            </a:r>
            <a:r>
              <a:rPr lang="en-GB" sz="1900" dirty="0">
                <a:solidFill>
                  <a:srgbClr val="000000"/>
                </a:solidFill>
                <a:latin typeface="Comic Sans MS"/>
                <a:ea typeface="Comic Sans MS"/>
                <a:cs typeface="Comic Sans MS"/>
                <a:sym typeface="Comic Sans MS"/>
              </a:rPr>
              <a:t>wherever you download your apps.</a:t>
            </a:r>
            <a:endParaRPr sz="1900" dirty="0">
              <a:solidFill>
                <a:srgbClr val="0B5394"/>
              </a:solidFill>
              <a:latin typeface="Roboto"/>
              <a:ea typeface="Roboto"/>
              <a:cs typeface="Roboto"/>
              <a:sym typeface="Roboto"/>
            </a:endParaRPr>
          </a:p>
          <a:p>
            <a:pPr marL="0" lvl="0" indent="0" algn="just" rtl="0">
              <a:lnSpc>
                <a:spcPct val="100000"/>
              </a:lnSpc>
              <a:spcBef>
                <a:spcPts val="640"/>
              </a:spcBef>
              <a:spcAft>
                <a:spcPts val="0"/>
              </a:spcAft>
              <a:buClr>
                <a:schemeClr val="dk1"/>
              </a:buClr>
              <a:buSzPts val="1100"/>
              <a:buFont typeface="Arial"/>
              <a:buNone/>
            </a:pPr>
            <a:endParaRPr lang="en-GB" sz="1900" dirty="0">
              <a:latin typeface="Comic Sans MS"/>
              <a:ea typeface="Comic Sans MS"/>
              <a:cs typeface="Comic Sans MS"/>
              <a:sym typeface="Comic Sans MS"/>
            </a:endParaRPr>
          </a:p>
          <a:p>
            <a:pPr marL="0" lvl="0" indent="0" algn="just" rtl="0">
              <a:lnSpc>
                <a:spcPct val="100000"/>
              </a:lnSpc>
              <a:spcBef>
                <a:spcPts val="640"/>
              </a:spcBef>
              <a:spcAft>
                <a:spcPts val="0"/>
              </a:spcAft>
              <a:buClr>
                <a:schemeClr val="dk1"/>
              </a:buClr>
              <a:buSzPts val="1100"/>
              <a:buFont typeface="Arial"/>
              <a:buNone/>
            </a:pPr>
            <a:r>
              <a:rPr lang="en-GB" sz="1900" dirty="0">
                <a:latin typeface="Comic Sans MS"/>
                <a:ea typeface="Comic Sans MS"/>
                <a:cs typeface="Comic Sans MS"/>
                <a:sym typeface="Comic Sans MS"/>
              </a:rPr>
              <a:t>We also ask parents to visit our website regularly to access school holiday lists, latest photos, and to keep up to date with what is happening in our school.</a:t>
            </a:r>
            <a:endParaRPr sz="1900" dirty="0">
              <a:solidFill>
                <a:srgbClr val="0B5394"/>
              </a:solidFill>
              <a:latin typeface="Roboto"/>
              <a:ea typeface="Roboto"/>
              <a:cs typeface="Roboto"/>
              <a:sym typeface="Roboto"/>
            </a:endParaRPr>
          </a:p>
        </p:txBody>
      </p:sp>
      <p:pic>
        <p:nvPicPr>
          <p:cNvPr id="159" name="Google Shape;159;p18"/>
          <p:cNvPicPr preferRelativeResize="0"/>
          <p:nvPr/>
        </p:nvPicPr>
        <p:blipFill rotWithShape="1">
          <a:blip r:embed="rId3">
            <a:alphaModFix/>
          </a:blip>
          <a:srcRect/>
          <a:stretch/>
        </p:blipFill>
        <p:spPr>
          <a:xfrm>
            <a:off x="5346509" y="5931870"/>
            <a:ext cx="812474" cy="793225"/>
          </a:xfrm>
          <a:prstGeom prst="rect">
            <a:avLst/>
          </a:prstGeom>
          <a:noFill/>
          <a:ln>
            <a:noFill/>
          </a:ln>
        </p:spPr>
      </p:pic>
      <p:pic>
        <p:nvPicPr>
          <p:cNvPr id="160" name="Google Shape;160;p18"/>
          <p:cNvPicPr preferRelativeResize="0"/>
          <p:nvPr/>
        </p:nvPicPr>
        <p:blipFill rotWithShape="1">
          <a:blip r:embed="rId4">
            <a:alphaModFix/>
          </a:blip>
          <a:srcRect/>
          <a:stretch/>
        </p:blipFill>
        <p:spPr>
          <a:xfrm>
            <a:off x="251625" y="239000"/>
            <a:ext cx="8640761" cy="1585913"/>
          </a:xfrm>
          <a:prstGeom prst="rect">
            <a:avLst/>
          </a:prstGeom>
          <a:noFill/>
          <a:ln>
            <a:noFill/>
          </a:ln>
        </p:spPr>
      </p:pic>
      <p:sp>
        <p:nvSpPr>
          <p:cNvPr id="161" name="Google Shape;161;p18"/>
          <p:cNvSpPr txBox="1">
            <a:spLocks noGrp="1"/>
          </p:cNvSpPr>
          <p:nvPr>
            <p:ph type="title"/>
          </p:nvPr>
        </p:nvSpPr>
        <p:spPr>
          <a:xfrm>
            <a:off x="456600" y="593380"/>
            <a:ext cx="8520600" cy="1179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4000">
                <a:solidFill>
                  <a:srgbClr val="000000"/>
                </a:solidFill>
                <a:latin typeface="Comic Sans MS"/>
                <a:ea typeface="Comic Sans MS"/>
                <a:cs typeface="Comic Sans MS"/>
                <a:sym typeface="Comic Sans MS"/>
              </a:rPr>
              <a:t>Aip Scoile</a:t>
            </a:r>
            <a:endParaRPr sz="4000">
              <a:solidFill>
                <a:srgbClr val="000000"/>
              </a:solidFill>
              <a:latin typeface="Comic Sans MS"/>
              <a:ea typeface="Comic Sans MS"/>
              <a:cs typeface="Comic Sans MS"/>
              <a:sym typeface="Comic Sans MS"/>
            </a:endParaRPr>
          </a:p>
          <a:p>
            <a:pPr marL="0" lvl="0" indent="0" algn="ctr" rtl="0">
              <a:lnSpc>
                <a:spcPct val="100000"/>
              </a:lnSpc>
              <a:spcBef>
                <a:spcPts val="0"/>
              </a:spcBef>
              <a:spcAft>
                <a:spcPts val="0"/>
              </a:spcAft>
              <a:buSzPts val="1400"/>
              <a:buNone/>
            </a:pPr>
            <a:r>
              <a:rPr lang="en-GB" sz="4000">
                <a:solidFill>
                  <a:srgbClr val="000000"/>
                </a:solidFill>
                <a:latin typeface="Comic Sans MS"/>
                <a:ea typeface="Comic Sans MS"/>
                <a:cs typeface="Comic Sans MS"/>
                <a:sym typeface="Comic Sans MS"/>
              </a:rPr>
              <a:t>School App</a:t>
            </a:r>
            <a:endParaRPr sz="4000">
              <a:solidFill>
                <a:srgbClr val="000000"/>
              </a:solidFill>
              <a:latin typeface="Comic Sans MS"/>
              <a:ea typeface="Comic Sans MS"/>
              <a:cs typeface="Comic Sans MS"/>
              <a:sym typeface="Comic Sans MS"/>
            </a:endParaRPr>
          </a:p>
        </p:txBody>
      </p:sp>
      <p:pic>
        <p:nvPicPr>
          <p:cNvPr id="162" name="Google Shape;162;p18"/>
          <p:cNvPicPr preferRelativeResize="0"/>
          <p:nvPr/>
        </p:nvPicPr>
        <p:blipFill rotWithShape="1">
          <a:blip r:embed="rId5">
            <a:alphaModFix/>
          </a:blip>
          <a:srcRect/>
          <a:stretch/>
        </p:blipFill>
        <p:spPr>
          <a:xfrm>
            <a:off x="4208134" y="5931873"/>
            <a:ext cx="842500" cy="793225"/>
          </a:xfrm>
          <a:prstGeom prst="rect">
            <a:avLst/>
          </a:prstGeom>
          <a:noFill/>
          <a:ln>
            <a:noFill/>
          </a:ln>
        </p:spPr>
      </p:pic>
      <p:pic>
        <p:nvPicPr>
          <p:cNvPr id="163" name="Google Shape;163;p18"/>
          <p:cNvPicPr preferRelativeResize="0"/>
          <p:nvPr/>
        </p:nvPicPr>
        <p:blipFill rotWithShape="1">
          <a:blip r:embed="rId6">
            <a:alphaModFix/>
          </a:blip>
          <a:srcRect l="56358" t="48245"/>
          <a:stretch/>
        </p:blipFill>
        <p:spPr>
          <a:xfrm>
            <a:off x="3099783" y="6002845"/>
            <a:ext cx="812475" cy="722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8" name="Content Placeholder 2">
            <a:extLst>
              <a:ext uri="{FF2B5EF4-FFF2-40B4-BE49-F238E27FC236}">
                <a16:creationId xmlns:a16="http://schemas.microsoft.com/office/drawing/2014/main" id="{3077FD51-FAAF-9809-99D9-1F9E4F2EADC3}"/>
              </a:ext>
            </a:extLst>
          </p:cNvPr>
          <p:cNvGraphicFramePr>
            <a:graphicFrameLocks noGrp="1"/>
          </p:cNvGraphicFramePr>
          <p:nvPr>
            <p:ph idx="1"/>
            <p:extLst>
              <p:ext uri="{D42A27DB-BD31-4B8C-83A1-F6EECF244321}">
                <p14:modId xmlns:p14="http://schemas.microsoft.com/office/powerpoint/2010/main" val="27831016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6" name="Picture 2"/>
          <p:cNvPicPr>
            <a:picLocks noChangeAspect="1" noChangeArrowheads="1"/>
          </p:cNvPicPr>
          <p:nvPr/>
        </p:nvPicPr>
        <p:blipFill>
          <a:blip r:embed="rId7"/>
          <a:srcRect/>
          <a:stretch>
            <a:fillRect/>
          </a:stretch>
        </p:blipFill>
        <p:spPr bwMode="auto">
          <a:xfrm>
            <a:off x="755650" y="476250"/>
            <a:ext cx="7740650" cy="15859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1" name="Rectangle 1741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2" name="Freeform: Shape 17416">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2925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0" name="Title 1"/>
          <p:cNvSpPr>
            <a:spLocks noGrp="1"/>
          </p:cNvSpPr>
          <p:nvPr>
            <p:ph type="title"/>
          </p:nvPr>
        </p:nvSpPr>
        <p:spPr>
          <a:xfrm>
            <a:off x="852775" y="609599"/>
            <a:ext cx="4003646" cy="1322888"/>
          </a:xfrm>
        </p:spPr>
        <p:txBody>
          <a:bodyPr>
            <a:normAutofit/>
          </a:bodyPr>
          <a:lstStyle/>
          <a:p>
            <a:pPr marL="342900" indent="-342900">
              <a:lnSpc>
                <a:spcPct val="90000"/>
              </a:lnSpc>
              <a:spcBef>
                <a:spcPct val="20000"/>
              </a:spcBef>
            </a:pPr>
            <a:r>
              <a:rPr lang="en-GB" b="1" dirty="0">
                <a:latin typeface="Comic Sans MS" pitchFamily="66" charset="0"/>
              </a:rPr>
              <a:t> </a:t>
            </a:r>
            <a:r>
              <a:rPr lang="en-GB" b="1" dirty="0" err="1">
                <a:latin typeface="Comic Sans MS" pitchFamily="66" charset="0"/>
              </a:rPr>
              <a:t>Curaclam</a:t>
            </a:r>
            <a:r>
              <a:rPr lang="en-GB" b="1" dirty="0">
                <a:latin typeface="Comic Sans MS" pitchFamily="66" charset="0"/>
              </a:rPr>
              <a:t>  </a:t>
            </a:r>
            <a:r>
              <a:rPr lang="en-GB" i="1" dirty="0">
                <a:latin typeface="Comic Sans MS" pitchFamily="66" charset="0"/>
              </a:rPr>
              <a:t>Curriculum</a:t>
            </a:r>
          </a:p>
        </p:txBody>
      </p:sp>
      <p:sp>
        <p:nvSpPr>
          <p:cNvPr id="3" name="Content Placeholder 2"/>
          <p:cNvSpPr>
            <a:spLocks noGrp="1"/>
          </p:cNvSpPr>
          <p:nvPr>
            <p:ph idx="1"/>
          </p:nvPr>
        </p:nvSpPr>
        <p:spPr>
          <a:xfrm>
            <a:off x="852774" y="2194101"/>
            <a:ext cx="4228257" cy="3983415"/>
          </a:xfrm>
        </p:spPr>
        <p:txBody>
          <a:bodyPr rtlCol="0">
            <a:normAutofit/>
          </a:bodyPr>
          <a:lstStyle/>
          <a:p>
            <a:pPr marL="0" indent="0" algn="just" fontAlgn="auto">
              <a:lnSpc>
                <a:spcPct val="90000"/>
              </a:lnSpc>
              <a:spcAft>
                <a:spcPts val="0"/>
              </a:spcAft>
              <a:buFont typeface="Arial" pitchFamily="34" charset="0"/>
              <a:buNone/>
              <a:defRPr/>
            </a:pPr>
            <a:r>
              <a:rPr lang="en-GB" sz="1600" dirty="0">
                <a:latin typeface="Comic Sans MS" pitchFamily="66" charset="0"/>
              </a:rPr>
              <a:t>Our pupils will be following the Northern Ireland Pre-School Curriculum as set out by the Department of Education.</a:t>
            </a:r>
          </a:p>
          <a:p>
            <a:pPr algn="just" fontAlgn="auto">
              <a:lnSpc>
                <a:spcPct val="90000"/>
              </a:lnSpc>
              <a:spcAft>
                <a:spcPts val="0"/>
              </a:spcAft>
              <a:buFont typeface="Arial" pitchFamily="34" charset="0"/>
              <a:buChar char="•"/>
              <a:defRPr/>
            </a:pPr>
            <a:endParaRPr lang="en-GB" sz="1600" dirty="0">
              <a:latin typeface="Comic Sans MS" pitchFamily="66" charset="0"/>
            </a:endParaRPr>
          </a:p>
          <a:p>
            <a:pPr marL="0" indent="0" algn="just" fontAlgn="auto">
              <a:lnSpc>
                <a:spcPct val="90000"/>
              </a:lnSpc>
              <a:spcAft>
                <a:spcPts val="0"/>
              </a:spcAft>
              <a:buFont typeface="Arial" pitchFamily="34" charset="0"/>
              <a:buNone/>
              <a:defRPr/>
            </a:pPr>
            <a:r>
              <a:rPr lang="en-GB" sz="1600" dirty="0">
                <a:latin typeface="Comic Sans MS" pitchFamily="66" charset="0"/>
              </a:rPr>
              <a:t>This includes Personal, Social and Emotional Development, Physical Development, Language Development, Early Numeracy, The Arts and The World Around Us.</a:t>
            </a:r>
          </a:p>
          <a:p>
            <a:pPr marL="0" indent="0" fontAlgn="auto">
              <a:lnSpc>
                <a:spcPct val="90000"/>
              </a:lnSpc>
              <a:spcAft>
                <a:spcPts val="0"/>
              </a:spcAft>
              <a:buFont typeface="Arial" pitchFamily="34" charset="0"/>
              <a:buNone/>
              <a:defRPr/>
            </a:pPr>
            <a:endParaRPr lang="en-GB" sz="1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5459" y="834656"/>
            <a:ext cx="1834116" cy="244548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5458" y="3601878"/>
            <a:ext cx="1834116" cy="24454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27584" y="188640"/>
            <a:ext cx="7157553" cy="1188720"/>
          </a:xfrm>
        </p:spPr>
        <p:txBody>
          <a:bodyPr rtlCol="0">
            <a:normAutofit/>
          </a:bodyPr>
          <a:lstStyle/>
          <a:p>
            <a:pPr fontAlgn="auto">
              <a:lnSpc>
                <a:spcPct val="90000"/>
              </a:lnSpc>
              <a:spcAft>
                <a:spcPts val="0"/>
              </a:spcAft>
              <a:defRPr/>
            </a:pPr>
            <a:r>
              <a:rPr lang="en-GB" sz="3700" b="1" dirty="0" err="1">
                <a:solidFill>
                  <a:schemeClr val="tx1">
                    <a:lumMod val="85000"/>
                    <a:lumOff val="15000"/>
                  </a:schemeClr>
                </a:solidFill>
                <a:latin typeface="Comic Sans MS" pitchFamily="66" charset="0"/>
              </a:rPr>
              <a:t>Curaclam</a:t>
            </a:r>
            <a:r>
              <a:rPr lang="en-GB" sz="3700" b="1" dirty="0">
                <a:solidFill>
                  <a:schemeClr val="tx1">
                    <a:lumMod val="85000"/>
                    <a:lumOff val="15000"/>
                  </a:schemeClr>
                </a:solidFill>
                <a:latin typeface="Comic Sans MS" pitchFamily="66" charset="0"/>
              </a:rPr>
              <a:t> (</a:t>
            </a:r>
            <a:r>
              <a:rPr lang="en-GB" sz="3700" b="1" dirty="0" err="1">
                <a:solidFill>
                  <a:schemeClr val="tx1">
                    <a:lumMod val="85000"/>
                    <a:lumOff val="15000"/>
                  </a:schemeClr>
                </a:solidFill>
                <a:latin typeface="Comic Sans MS" pitchFamily="66" charset="0"/>
              </a:rPr>
              <a:t>ar</a:t>
            </a:r>
            <a:r>
              <a:rPr lang="en-GB" sz="3700" b="1" dirty="0">
                <a:solidFill>
                  <a:schemeClr val="tx1">
                    <a:lumMod val="85000"/>
                    <a:lumOff val="15000"/>
                  </a:schemeClr>
                </a:solidFill>
                <a:latin typeface="Comic Sans MS" pitchFamily="66" charset="0"/>
              </a:rPr>
              <a:t> lean…)</a:t>
            </a:r>
            <a:br>
              <a:rPr lang="en-GB" sz="3700" dirty="0">
                <a:solidFill>
                  <a:schemeClr val="tx1">
                    <a:lumMod val="85000"/>
                    <a:lumOff val="15000"/>
                  </a:schemeClr>
                </a:solidFill>
                <a:latin typeface="Comic Sans MS" pitchFamily="66" charset="0"/>
              </a:rPr>
            </a:br>
            <a:r>
              <a:rPr lang="en-GB" sz="3700" i="1" dirty="0">
                <a:solidFill>
                  <a:schemeClr val="tx1">
                    <a:lumMod val="85000"/>
                    <a:lumOff val="15000"/>
                  </a:schemeClr>
                </a:solidFill>
                <a:latin typeface="Comic Sans MS" pitchFamily="66" charset="0"/>
              </a:rPr>
              <a:t>Curriculum (continued…)</a:t>
            </a:r>
          </a:p>
        </p:txBody>
      </p:sp>
      <p:sp>
        <p:nvSpPr>
          <p:cNvPr id="3" name="Content Placeholder 2"/>
          <p:cNvSpPr>
            <a:spLocks noGrp="1"/>
          </p:cNvSpPr>
          <p:nvPr>
            <p:ph idx="1"/>
          </p:nvPr>
        </p:nvSpPr>
        <p:spPr>
          <a:xfrm>
            <a:off x="1468490" y="2431765"/>
            <a:ext cx="6207019" cy="3320031"/>
          </a:xfrm>
        </p:spPr>
        <p:txBody>
          <a:bodyPr rtlCol="0" anchor="ctr">
            <a:normAutofit/>
          </a:bodyPr>
          <a:lstStyle/>
          <a:p>
            <a:pPr marL="0" indent="0" fontAlgn="auto">
              <a:lnSpc>
                <a:spcPct val="90000"/>
              </a:lnSpc>
              <a:spcAft>
                <a:spcPts val="0"/>
              </a:spcAft>
              <a:buFont typeface="Arial" pitchFamily="34" charset="0"/>
              <a:buNone/>
              <a:defRPr/>
            </a:pPr>
            <a:endParaRPr lang="en-GB" sz="1600" dirty="0">
              <a:solidFill>
                <a:schemeClr val="tx1">
                  <a:lumMod val="85000"/>
                  <a:lumOff val="15000"/>
                </a:schemeClr>
              </a:solidFill>
              <a:latin typeface="Comic Sans MS" pitchFamily="66" charset="0"/>
            </a:endParaRPr>
          </a:p>
          <a:p>
            <a:pPr marL="0" indent="0" algn="just" fontAlgn="auto">
              <a:lnSpc>
                <a:spcPct val="90000"/>
              </a:lnSpc>
              <a:spcAft>
                <a:spcPts val="0"/>
              </a:spcAft>
              <a:buFont typeface="Arial" pitchFamily="34" charset="0"/>
              <a:buNone/>
              <a:defRPr/>
            </a:pPr>
            <a:r>
              <a:rPr lang="en-GB" sz="1600" dirty="0">
                <a:solidFill>
                  <a:schemeClr val="tx1">
                    <a:lumMod val="85000"/>
                    <a:lumOff val="15000"/>
                  </a:schemeClr>
                </a:solidFill>
                <a:latin typeface="Comic Sans MS" pitchFamily="66" charset="0"/>
              </a:rPr>
              <a:t>At </a:t>
            </a:r>
            <a:r>
              <a:rPr lang="en-GB" sz="1600" dirty="0" err="1">
                <a:solidFill>
                  <a:schemeClr val="tx1">
                    <a:lumMod val="85000"/>
                    <a:lumOff val="15000"/>
                  </a:schemeClr>
                </a:solidFill>
                <a:latin typeface="Comic Sans MS" pitchFamily="66" charset="0"/>
              </a:rPr>
              <a:t>Naíscoil</a:t>
            </a:r>
            <a:r>
              <a:rPr lang="en-GB" sz="1600" dirty="0">
                <a:solidFill>
                  <a:schemeClr val="tx1">
                    <a:lumMod val="85000"/>
                    <a:lumOff val="15000"/>
                  </a:schemeClr>
                </a:solidFill>
                <a:latin typeface="Comic Sans MS" pitchFamily="66" charset="0"/>
              </a:rPr>
              <a:t> / Nursery level, the whole curriculum is delivered through play-based learning.  Children learn to problem-solve, take turns, share, explain their methods and extend their vocabulary and communication skills through language-rich,  adult supervised/led play experiences.  They will cover real-life topics such as  ‘Animals’, ‘The Body’ and ‘Clothes’, ‘People’, ‘The House’, ‘Travel’, etc. as well as covering seasons, festivals, celebrations, etc..</a:t>
            </a:r>
          </a:p>
          <a:p>
            <a:pPr marL="0" indent="0" fontAlgn="auto">
              <a:lnSpc>
                <a:spcPct val="90000"/>
              </a:lnSpc>
              <a:spcAft>
                <a:spcPts val="0"/>
              </a:spcAft>
              <a:buFont typeface="Arial" pitchFamily="34" charset="0"/>
              <a:buNone/>
              <a:defRPr/>
            </a:pPr>
            <a:endParaRPr lang="en-GB" sz="1600" dirty="0">
              <a:solidFill>
                <a:schemeClr val="tx1">
                  <a:lumMod val="85000"/>
                  <a:lumOff val="15000"/>
                </a:schemeClr>
              </a:solidFill>
              <a:latin typeface="Comic Sans MS" pitchFamily="66"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1" name="Picture 2" descr="C:\Users\Boden\Pictures\BBB\Rang 1\DSCN8129.JPG"/>
          <p:cNvPicPr>
            <a:picLocks noChangeAspect="1" noChangeArrowheads="1"/>
          </p:cNvPicPr>
          <p:nvPr/>
        </p:nvPicPr>
        <p:blipFill rotWithShape="1">
          <a:blip r:embed="rId2"/>
          <a:srcRect r="1" b="22900"/>
          <a:stretch/>
        </p:blipFill>
        <p:spPr bwMode="auto">
          <a:xfrm>
            <a:off x="3124879" y="9803"/>
            <a:ext cx="6019121" cy="3480592"/>
          </a:xfrm>
          <a:prstGeom prst="rect">
            <a:avLst/>
          </a:prstGeom>
          <a:noFill/>
        </p:spPr>
      </p:pic>
      <p:pic>
        <p:nvPicPr>
          <p:cNvPr id="20484" name="Picture 7" descr="K:\Rang 1 Induction Meeting Photo Display June 2012\CIMG4786.JPG"/>
          <p:cNvPicPr>
            <a:picLocks noChangeAspect="1" noChangeArrowheads="1"/>
          </p:cNvPicPr>
          <p:nvPr/>
        </p:nvPicPr>
        <p:blipFill rotWithShape="1">
          <a:blip r:embed="rId3"/>
          <a:srcRect r="8957" b="-3"/>
          <a:stretch/>
        </p:blipFill>
        <p:spPr bwMode="auto">
          <a:xfrm>
            <a:off x="20" y="3197786"/>
            <a:ext cx="4864588" cy="3660213"/>
          </a:xfrm>
          <a:prstGeom prst="rect">
            <a:avLst/>
          </a:prstGeom>
          <a:noFill/>
        </p:spPr>
      </p:pic>
      <p:sp>
        <p:nvSpPr>
          <p:cNvPr id="20490" name="Freeform: Shape 20489">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603"/>
            <a:ext cx="4093644" cy="3847552"/>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20485" name="Picture 4" descr="C:\Users\Boden\Pictures\BBB\Rang 1\DSCN8660.JPG"/>
          <p:cNvPicPr>
            <a:picLocks noChangeAspect="1" noChangeArrowheads="1"/>
          </p:cNvPicPr>
          <p:nvPr/>
        </p:nvPicPr>
        <p:blipFill rotWithShape="1">
          <a:blip r:embed="rId4"/>
          <a:srcRect l="13052" r="7202" b="-2"/>
          <a:stretch/>
        </p:blipFill>
        <p:spPr bwMode="auto">
          <a:xfrm>
            <a:off x="20" y="10"/>
            <a:ext cx="3983764" cy="3746791"/>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p:spPr>
      </p:pic>
      <p:sp>
        <p:nvSpPr>
          <p:cNvPr id="20492" name="Freeform: Shape 20491">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0956" y="2373366"/>
            <a:ext cx="5108344" cy="44748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20482" name="Picture 3" descr="C:\Users\Boden\Pictures\BBB\Rang 1\DSCN8659.JPG"/>
          <p:cNvPicPr>
            <a:picLocks noChangeAspect="1" noChangeArrowheads="1"/>
          </p:cNvPicPr>
          <p:nvPr/>
        </p:nvPicPr>
        <p:blipFill rotWithShape="1">
          <a:blip r:embed="rId5"/>
          <a:srcRect l="14103" r="3" b="3"/>
          <a:stretch/>
        </p:blipFill>
        <p:spPr bwMode="auto">
          <a:xfrm>
            <a:off x="4150502" y="2482457"/>
            <a:ext cx="5011728" cy="4375973"/>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p:spPr>
      </p:pic>
      <p:sp>
        <p:nvSpPr>
          <p:cNvPr id="20494" name="Oval 20493">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2900" y="1142590"/>
            <a:ext cx="4431205" cy="4431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0483" name="Picture 6" descr="K:\Rang 1 Induction Meeting Photo Display June 2012\CIMG3761.JPG"/>
          <p:cNvPicPr>
            <a:picLocks noChangeAspect="1" noChangeArrowheads="1"/>
          </p:cNvPicPr>
          <p:nvPr/>
        </p:nvPicPr>
        <p:blipFill rotWithShape="1">
          <a:blip r:embed="rId6"/>
          <a:srcRect l="24250"/>
          <a:stretch/>
        </p:blipFill>
        <p:spPr bwMode="auto">
          <a:xfrm>
            <a:off x="2489333" y="1284205"/>
            <a:ext cx="4165333" cy="4165333"/>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672" y="-8167"/>
            <a:ext cx="3625552"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413874" y="15994"/>
            <a:ext cx="4316022" cy="1837349"/>
          </a:xfrm>
        </p:spPr>
        <p:txBody>
          <a:bodyPr rtlCol="0">
            <a:normAutofit/>
          </a:bodyPr>
          <a:lstStyle/>
          <a:p>
            <a:pPr fontAlgn="auto">
              <a:spcAft>
                <a:spcPts val="0"/>
              </a:spcAft>
              <a:defRPr/>
            </a:pPr>
            <a:r>
              <a:rPr lang="en-GB" sz="3100" b="1" dirty="0">
                <a:solidFill>
                  <a:schemeClr val="tx2"/>
                </a:solidFill>
                <a:latin typeface="Comic Sans MS" pitchFamily="66" charset="0"/>
              </a:rPr>
              <a:t>An </a:t>
            </a:r>
            <a:r>
              <a:rPr lang="en-GB" sz="3100" b="1" dirty="0" err="1">
                <a:solidFill>
                  <a:schemeClr val="tx2"/>
                </a:solidFill>
                <a:latin typeface="Comic Sans MS" pitchFamily="66" charset="0"/>
              </a:rPr>
              <a:t>Lá</a:t>
            </a:r>
            <a:r>
              <a:rPr lang="en-GB" sz="3100" b="1" dirty="0">
                <a:solidFill>
                  <a:schemeClr val="tx2"/>
                </a:solidFill>
                <a:latin typeface="Comic Sans MS" pitchFamily="66" charset="0"/>
              </a:rPr>
              <a:t> </a:t>
            </a:r>
            <a:r>
              <a:rPr lang="en-GB" sz="3100" b="1" dirty="0" err="1">
                <a:solidFill>
                  <a:schemeClr val="tx2"/>
                </a:solidFill>
                <a:latin typeface="Comic Sans MS" pitchFamily="66" charset="0"/>
              </a:rPr>
              <a:t>Scoile</a:t>
            </a:r>
            <a:br>
              <a:rPr lang="en-GB" sz="3100" dirty="0">
                <a:solidFill>
                  <a:schemeClr val="tx2"/>
                </a:solidFill>
                <a:latin typeface="Comic Sans MS" pitchFamily="66" charset="0"/>
              </a:rPr>
            </a:br>
            <a:r>
              <a:rPr lang="en-GB" sz="3100" i="1" dirty="0">
                <a:solidFill>
                  <a:schemeClr val="tx2"/>
                </a:solidFill>
                <a:latin typeface="Comic Sans MS" pitchFamily="66" charset="0"/>
              </a:rPr>
              <a:t>The School Day</a:t>
            </a:r>
          </a:p>
        </p:txBody>
      </p:sp>
      <p:sp>
        <p:nvSpPr>
          <p:cNvPr id="3" name="Content Placeholder 2"/>
          <p:cNvSpPr>
            <a:spLocks noGrp="1"/>
          </p:cNvSpPr>
          <p:nvPr>
            <p:ph idx="1"/>
          </p:nvPr>
        </p:nvSpPr>
        <p:spPr>
          <a:xfrm>
            <a:off x="827584" y="1700808"/>
            <a:ext cx="6820695" cy="4718014"/>
          </a:xfrm>
        </p:spPr>
        <p:txBody>
          <a:bodyPr anchor="t">
            <a:normAutofit/>
          </a:bodyPr>
          <a:lstStyle/>
          <a:p>
            <a:pPr marL="0" indent="0">
              <a:lnSpc>
                <a:spcPct val="90000"/>
              </a:lnSpc>
              <a:buFont typeface="Arial" charset="0"/>
              <a:buNone/>
            </a:pPr>
            <a:r>
              <a:rPr lang="en-GB" sz="800" dirty="0">
                <a:solidFill>
                  <a:schemeClr val="tx2"/>
                </a:solidFill>
                <a:latin typeface="Comic Sans MS" pitchFamily="66" charset="0"/>
                <a:cs typeface="Times New Roman" pitchFamily="18" charset="0"/>
              </a:rPr>
              <a:t> </a:t>
            </a:r>
            <a:endParaRPr lang="en-GB" sz="800" dirty="0">
              <a:solidFill>
                <a:schemeClr val="tx2"/>
              </a:solidFill>
              <a:latin typeface="Times New Roman" pitchFamily="18" charset="0"/>
              <a:cs typeface="Times New Roman" pitchFamily="18" charset="0"/>
            </a:endParaRPr>
          </a:p>
          <a:p>
            <a:pPr marL="0" indent="0">
              <a:lnSpc>
                <a:spcPct val="90000"/>
              </a:lnSpc>
            </a:pPr>
            <a:r>
              <a:rPr lang="en-GB" sz="1600" dirty="0">
                <a:solidFill>
                  <a:schemeClr val="tx2"/>
                </a:solidFill>
                <a:latin typeface="Comic Sans MS" pitchFamily="66" charset="0"/>
                <a:cs typeface="Times New Roman" pitchFamily="18" charset="0"/>
              </a:rPr>
              <a:t> </a:t>
            </a:r>
            <a:r>
              <a:rPr lang="en-GB" sz="1600" dirty="0" err="1">
                <a:solidFill>
                  <a:schemeClr val="tx2"/>
                </a:solidFill>
                <a:latin typeface="Comic Sans MS" pitchFamily="66" charset="0"/>
                <a:cs typeface="Times New Roman" pitchFamily="18" charset="0"/>
              </a:rPr>
              <a:t>Naíscoil</a:t>
            </a:r>
            <a:r>
              <a:rPr lang="en-GB" sz="1600" dirty="0">
                <a:solidFill>
                  <a:schemeClr val="tx2"/>
                </a:solidFill>
                <a:latin typeface="Comic Sans MS" pitchFamily="66" charset="0"/>
                <a:cs typeface="Times New Roman" pitchFamily="18" charset="0"/>
              </a:rPr>
              <a:t> begins at 9 am.  </a:t>
            </a:r>
          </a:p>
          <a:p>
            <a:pPr marL="0" indent="0">
              <a:lnSpc>
                <a:spcPct val="90000"/>
              </a:lnSpc>
            </a:pPr>
            <a:endParaRPr lang="en-GB" sz="1600" dirty="0">
              <a:solidFill>
                <a:schemeClr val="tx2"/>
              </a:solidFill>
              <a:latin typeface="Times New Roman" pitchFamily="18" charset="0"/>
              <a:cs typeface="Times New Roman" pitchFamily="18" charset="0"/>
            </a:endParaRPr>
          </a:p>
          <a:p>
            <a:pPr marL="0" indent="0">
              <a:lnSpc>
                <a:spcPct val="90000"/>
              </a:lnSpc>
            </a:pPr>
            <a:r>
              <a:rPr lang="en-GB" sz="1600" dirty="0">
                <a:solidFill>
                  <a:schemeClr val="tx2"/>
                </a:solidFill>
                <a:latin typeface="Comic Sans MS" pitchFamily="66" charset="0"/>
                <a:cs typeface="Times New Roman" pitchFamily="18" charset="0"/>
              </a:rPr>
              <a:t> The children in the </a:t>
            </a:r>
            <a:r>
              <a:rPr lang="en-GB" sz="1600" dirty="0" err="1">
                <a:solidFill>
                  <a:schemeClr val="tx2"/>
                </a:solidFill>
                <a:latin typeface="Comic Sans MS" pitchFamily="66" charset="0"/>
                <a:cs typeface="Times New Roman" pitchFamily="18" charset="0"/>
              </a:rPr>
              <a:t>Naíscoil</a:t>
            </a:r>
            <a:r>
              <a:rPr lang="en-GB" sz="1600" dirty="0">
                <a:solidFill>
                  <a:schemeClr val="tx2"/>
                </a:solidFill>
                <a:latin typeface="Comic Sans MS" pitchFamily="66" charset="0"/>
                <a:cs typeface="Times New Roman" pitchFamily="18" charset="0"/>
              </a:rPr>
              <a:t> will eat a healthy snack each day of toast / bread, ham, cheese, yoghurt, fresh fruit, milk or water. We also include a special </a:t>
            </a:r>
            <a:r>
              <a:rPr lang="en-GB" sz="1600" dirty="0" err="1">
                <a:solidFill>
                  <a:schemeClr val="tx2"/>
                </a:solidFill>
                <a:latin typeface="Comic Sans MS" pitchFamily="66" charset="0"/>
                <a:cs typeface="Times New Roman" pitchFamily="18" charset="0"/>
              </a:rPr>
              <a:t>sos</a:t>
            </a:r>
            <a:r>
              <a:rPr lang="en-GB" sz="1600" dirty="0">
                <a:solidFill>
                  <a:schemeClr val="tx2"/>
                </a:solidFill>
                <a:latin typeface="Comic Sans MS" pitchFamily="66" charset="0"/>
                <a:cs typeface="Times New Roman" pitchFamily="18" charset="0"/>
              </a:rPr>
              <a:t> where children can try out different textures of food and explore foods they may not normally get to try to see what they think. This snack is provided at a cost of £15 per term.</a:t>
            </a:r>
          </a:p>
          <a:p>
            <a:pPr marL="0" indent="0">
              <a:lnSpc>
                <a:spcPct val="90000"/>
              </a:lnSpc>
            </a:pPr>
            <a:endParaRPr lang="en-GB" sz="1600" dirty="0">
              <a:solidFill>
                <a:schemeClr val="tx2"/>
              </a:solidFill>
              <a:latin typeface="Comic Sans MS" pitchFamily="66" charset="0"/>
              <a:cs typeface="Times New Roman" pitchFamily="18" charset="0"/>
            </a:endParaRPr>
          </a:p>
          <a:p>
            <a:pPr marL="0" indent="0">
              <a:lnSpc>
                <a:spcPct val="90000"/>
              </a:lnSpc>
            </a:pPr>
            <a:r>
              <a:rPr lang="en-GB" sz="1600" dirty="0">
                <a:solidFill>
                  <a:schemeClr val="tx2"/>
                </a:solidFill>
                <a:latin typeface="Comic Sans MS" pitchFamily="66" charset="0"/>
                <a:cs typeface="Times New Roman" pitchFamily="18" charset="0"/>
              </a:rPr>
              <a:t>Each </a:t>
            </a:r>
            <a:r>
              <a:rPr lang="en-GB" sz="1600" dirty="0" err="1">
                <a:solidFill>
                  <a:schemeClr val="tx2"/>
                </a:solidFill>
                <a:latin typeface="Comic Sans MS" pitchFamily="66" charset="0"/>
                <a:cs typeface="Times New Roman" pitchFamily="18" charset="0"/>
              </a:rPr>
              <a:t>Naíscoil</a:t>
            </a:r>
            <a:r>
              <a:rPr lang="en-GB" sz="1600" dirty="0">
                <a:solidFill>
                  <a:schemeClr val="tx2"/>
                </a:solidFill>
                <a:latin typeface="Comic Sans MS" pitchFamily="66" charset="0"/>
                <a:cs typeface="Times New Roman" pitchFamily="18" charset="0"/>
              </a:rPr>
              <a:t> day consists of free play, stories, song/poems, outdoor play, conversation and includes all elements of the curriculum as previously mentioned. </a:t>
            </a:r>
          </a:p>
          <a:p>
            <a:pPr marL="0" indent="0">
              <a:lnSpc>
                <a:spcPct val="90000"/>
              </a:lnSpc>
              <a:buNone/>
            </a:pPr>
            <a:endParaRPr lang="en-GB" sz="1600" dirty="0">
              <a:solidFill>
                <a:schemeClr val="tx2"/>
              </a:solidFill>
              <a:latin typeface="Comic Sans MS" pitchFamily="66" charset="0"/>
              <a:cs typeface="Times New Roman" pitchFamily="18" charset="0"/>
            </a:endParaRPr>
          </a:p>
          <a:p>
            <a:pPr marL="0" indent="0">
              <a:lnSpc>
                <a:spcPct val="90000"/>
              </a:lnSpc>
            </a:pPr>
            <a:r>
              <a:rPr lang="en-GB" sz="1600" dirty="0">
                <a:solidFill>
                  <a:schemeClr val="tx2"/>
                </a:solidFill>
                <a:latin typeface="Comic Sans MS" pitchFamily="66" charset="0"/>
                <a:cs typeface="Times New Roman" pitchFamily="18" charset="0"/>
              </a:rPr>
              <a:t> </a:t>
            </a:r>
            <a:r>
              <a:rPr lang="en-GB" sz="1600" dirty="0" err="1">
                <a:solidFill>
                  <a:schemeClr val="tx2"/>
                </a:solidFill>
                <a:latin typeface="Comic Sans MS" pitchFamily="66" charset="0"/>
                <a:cs typeface="Times New Roman" pitchFamily="18" charset="0"/>
              </a:rPr>
              <a:t>Naíscoil</a:t>
            </a:r>
            <a:r>
              <a:rPr lang="en-GB" sz="1600" dirty="0">
                <a:solidFill>
                  <a:schemeClr val="tx2"/>
                </a:solidFill>
                <a:latin typeface="Comic Sans MS" pitchFamily="66" charset="0"/>
                <a:cs typeface="Times New Roman" pitchFamily="18" charset="0"/>
              </a:rPr>
              <a:t> finishes at 12.00 noon.  </a:t>
            </a:r>
            <a:endParaRPr lang="en-GB" sz="8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793706" y="4146310"/>
            <a:ext cx="23568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body" idx="1"/>
          </p:nvPr>
        </p:nvSpPr>
        <p:spPr>
          <a:xfrm>
            <a:off x="164050" y="1840675"/>
            <a:ext cx="8730300" cy="4526100"/>
          </a:xfrm>
          <a:prstGeom prst="rect">
            <a:avLst/>
          </a:prstGeom>
          <a:noFill/>
          <a:ln>
            <a:noFill/>
          </a:ln>
        </p:spPr>
        <p:txBody>
          <a:bodyPr spcFirstLastPara="1" wrap="square" lIns="91425" tIns="45700" rIns="91425" bIns="45700" anchor="t" anchorCtr="0">
            <a:noAutofit/>
          </a:bodyPr>
          <a:lstStyle/>
          <a:p>
            <a:pPr marL="457200" lvl="0" indent="-323850" algn="l" rtl="0">
              <a:lnSpc>
                <a:spcPct val="100000"/>
              </a:lnSpc>
              <a:spcBef>
                <a:spcPts val="360"/>
              </a:spcBef>
              <a:spcAft>
                <a:spcPts val="0"/>
              </a:spcAft>
              <a:buClr>
                <a:schemeClr val="dk1"/>
              </a:buClr>
              <a:buSzPts val="1500"/>
              <a:buChar char="•"/>
            </a:pPr>
            <a:r>
              <a:rPr lang="en-GB" sz="1700" dirty="0">
                <a:latin typeface="Comic Sans MS"/>
                <a:ea typeface="Comic Sans MS"/>
                <a:cs typeface="Comic Sans MS"/>
                <a:sym typeface="Comic Sans MS"/>
              </a:rPr>
              <a:t>Session begins at 9am. If parents arrive before 9am, please wait with your child until we open the door. On wet mornings, parents are welcome to wait in the hall.</a:t>
            </a:r>
            <a:endParaRPr sz="1700" dirty="0">
              <a:latin typeface="Comic Sans MS"/>
              <a:ea typeface="Comic Sans MS"/>
              <a:cs typeface="Comic Sans MS"/>
              <a:sym typeface="Comic Sans MS"/>
            </a:endParaRPr>
          </a:p>
          <a:p>
            <a:pPr marL="342900" lvl="0" indent="0" algn="l" rtl="0">
              <a:lnSpc>
                <a:spcPct val="100000"/>
              </a:lnSpc>
              <a:spcBef>
                <a:spcPts val="360"/>
              </a:spcBef>
              <a:spcAft>
                <a:spcPts val="0"/>
              </a:spcAft>
              <a:buNone/>
            </a:pPr>
            <a:endParaRPr sz="1700" dirty="0">
              <a:latin typeface="Comic Sans MS"/>
              <a:ea typeface="Comic Sans MS"/>
              <a:cs typeface="Comic Sans MS"/>
              <a:sym typeface="Comic Sans MS"/>
            </a:endParaRPr>
          </a:p>
          <a:p>
            <a:pPr marL="457200" lvl="0" indent="-323850" algn="l" rtl="0">
              <a:lnSpc>
                <a:spcPct val="100000"/>
              </a:lnSpc>
              <a:spcBef>
                <a:spcPts val="360"/>
              </a:spcBef>
              <a:spcAft>
                <a:spcPts val="0"/>
              </a:spcAft>
              <a:buClr>
                <a:schemeClr val="dk1"/>
              </a:buClr>
              <a:buSzPts val="1500"/>
              <a:buChar char="•"/>
            </a:pPr>
            <a:r>
              <a:rPr lang="en-GB" sz="1700" dirty="0">
                <a:latin typeface="Comic Sans MS"/>
                <a:ea typeface="Comic Sans MS"/>
                <a:cs typeface="Comic Sans MS"/>
                <a:sym typeface="Comic Sans MS"/>
              </a:rPr>
              <a:t>Pupils arriving after 9.20am are marked as late for the session.</a:t>
            </a:r>
            <a:endParaRPr sz="1700" dirty="0">
              <a:latin typeface="Comic Sans MS"/>
              <a:ea typeface="Comic Sans MS"/>
              <a:cs typeface="Comic Sans MS"/>
              <a:sym typeface="Comic Sans MS"/>
            </a:endParaRPr>
          </a:p>
          <a:p>
            <a:pPr marL="342900" lvl="0" indent="0" algn="l" rtl="0">
              <a:lnSpc>
                <a:spcPct val="100000"/>
              </a:lnSpc>
              <a:spcBef>
                <a:spcPts val="360"/>
              </a:spcBef>
              <a:spcAft>
                <a:spcPts val="0"/>
              </a:spcAft>
              <a:buNone/>
            </a:pPr>
            <a:endParaRPr sz="1700" dirty="0">
              <a:latin typeface="Comic Sans MS"/>
              <a:ea typeface="Comic Sans MS"/>
              <a:cs typeface="Comic Sans MS"/>
              <a:sym typeface="Comic Sans MS"/>
            </a:endParaRPr>
          </a:p>
          <a:p>
            <a:pPr marL="457200" lvl="0" indent="-323850" algn="l" rtl="0">
              <a:lnSpc>
                <a:spcPct val="100000"/>
              </a:lnSpc>
              <a:spcBef>
                <a:spcPts val="360"/>
              </a:spcBef>
              <a:spcAft>
                <a:spcPts val="0"/>
              </a:spcAft>
              <a:buClr>
                <a:schemeClr val="dk1"/>
              </a:buClr>
              <a:buSzPts val="1500"/>
              <a:buChar char="•"/>
            </a:pPr>
            <a:r>
              <a:rPr lang="en-GB" sz="1700" dirty="0">
                <a:latin typeface="Comic Sans MS"/>
                <a:ea typeface="Comic Sans MS"/>
                <a:cs typeface="Comic Sans MS"/>
                <a:sym typeface="Comic Sans MS"/>
              </a:rPr>
              <a:t>If your child is absent, if he or she will be late or need to leave early, please inform us via private message on Seesaw or at the door.</a:t>
            </a:r>
            <a:endParaRPr sz="1700" dirty="0">
              <a:latin typeface="Comic Sans MS"/>
              <a:ea typeface="Comic Sans MS"/>
              <a:cs typeface="Comic Sans MS"/>
              <a:sym typeface="Comic Sans MS"/>
            </a:endParaRPr>
          </a:p>
          <a:p>
            <a:pPr marL="342900" lvl="0" indent="0" algn="l" rtl="0">
              <a:lnSpc>
                <a:spcPct val="100000"/>
              </a:lnSpc>
              <a:spcBef>
                <a:spcPts val="360"/>
              </a:spcBef>
              <a:spcAft>
                <a:spcPts val="0"/>
              </a:spcAft>
              <a:buNone/>
            </a:pPr>
            <a:endParaRPr sz="1700" dirty="0">
              <a:latin typeface="Comic Sans MS"/>
              <a:ea typeface="Comic Sans MS"/>
              <a:cs typeface="Comic Sans MS"/>
              <a:sym typeface="Comic Sans MS"/>
            </a:endParaRPr>
          </a:p>
          <a:p>
            <a:pPr marL="457200" lvl="0" indent="-323850" algn="l" rtl="0">
              <a:lnSpc>
                <a:spcPct val="100000"/>
              </a:lnSpc>
              <a:spcBef>
                <a:spcPts val="360"/>
              </a:spcBef>
              <a:spcAft>
                <a:spcPts val="0"/>
              </a:spcAft>
              <a:buClr>
                <a:schemeClr val="dk1"/>
              </a:buClr>
              <a:buSzPts val="1500"/>
              <a:buChar char="•"/>
            </a:pPr>
            <a:r>
              <a:rPr lang="en-GB" sz="1700" dirty="0">
                <a:latin typeface="Comic Sans MS"/>
                <a:ea typeface="Comic Sans MS"/>
                <a:cs typeface="Comic Sans MS"/>
                <a:sym typeface="Comic Sans MS"/>
              </a:rPr>
              <a:t>Good punctuality and attendance are very important at this young age to set good habits of routine, as well as giving the children every opportunity for language-acquisition, developing play and social skills, and developing confidence and self-esteem.</a:t>
            </a:r>
            <a:endParaRPr sz="2900" dirty="0"/>
          </a:p>
          <a:p>
            <a:pPr marL="457200" lvl="0" indent="-228600" algn="l" rtl="0">
              <a:lnSpc>
                <a:spcPct val="100000"/>
              </a:lnSpc>
              <a:spcBef>
                <a:spcPts val="360"/>
              </a:spcBef>
              <a:spcAft>
                <a:spcPts val="0"/>
              </a:spcAft>
              <a:buClr>
                <a:schemeClr val="dk1"/>
              </a:buClr>
              <a:buSzPts val="1800"/>
              <a:buNone/>
            </a:pPr>
            <a:endParaRPr sz="3000" dirty="0"/>
          </a:p>
        </p:txBody>
      </p:sp>
      <p:sp>
        <p:nvSpPr>
          <p:cNvPr id="201" name="Google Shape;201;p28"/>
          <p:cNvSpPr txBox="1"/>
          <p:nvPr/>
        </p:nvSpPr>
        <p:spPr>
          <a:xfrm>
            <a:off x="988290" y="517235"/>
            <a:ext cx="7592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4000" b="1" i="0" u="none" strike="noStrike" cap="none" dirty="0" err="1">
                <a:solidFill>
                  <a:srgbClr val="000000"/>
                </a:solidFill>
                <a:latin typeface="Comic Sans MS"/>
                <a:ea typeface="Comic Sans MS"/>
                <a:cs typeface="Comic Sans MS"/>
                <a:sym typeface="Comic Sans MS"/>
              </a:rPr>
              <a:t>Poncúlacht</a:t>
            </a:r>
            <a:r>
              <a:rPr lang="en-GB" sz="4000" b="1" i="0" u="none" strike="noStrike" cap="none" dirty="0">
                <a:solidFill>
                  <a:srgbClr val="000000"/>
                </a:solidFill>
                <a:latin typeface="Comic Sans MS"/>
                <a:ea typeface="Comic Sans MS"/>
                <a:cs typeface="Comic Sans MS"/>
                <a:sym typeface="Comic Sans MS"/>
              </a:rPr>
              <a:t> </a:t>
            </a:r>
            <a:r>
              <a:rPr lang="en-GB" sz="4000" b="1" i="0" u="none" strike="noStrike" cap="none" dirty="0" err="1">
                <a:solidFill>
                  <a:srgbClr val="000000"/>
                </a:solidFill>
                <a:latin typeface="Comic Sans MS"/>
                <a:ea typeface="Comic Sans MS"/>
                <a:cs typeface="Comic Sans MS"/>
                <a:sym typeface="Comic Sans MS"/>
              </a:rPr>
              <a:t>agus</a:t>
            </a:r>
            <a:r>
              <a:rPr lang="en-GB" sz="4000" b="1" i="0" u="none" strike="noStrike" cap="none" dirty="0">
                <a:solidFill>
                  <a:srgbClr val="000000"/>
                </a:solidFill>
                <a:latin typeface="Comic Sans MS"/>
                <a:ea typeface="Comic Sans MS"/>
                <a:cs typeface="Comic Sans MS"/>
                <a:sym typeface="Comic Sans MS"/>
              </a:rPr>
              <a:t> </a:t>
            </a:r>
            <a:r>
              <a:rPr lang="en-GB" sz="4000" b="1" i="0" u="none" strike="noStrike" cap="none" dirty="0" err="1">
                <a:solidFill>
                  <a:srgbClr val="000000"/>
                </a:solidFill>
                <a:latin typeface="Comic Sans MS"/>
                <a:ea typeface="Comic Sans MS"/>
                <a:cs typeface="Comic Sans MS"/>
                <a:sym typeface="Comic Sans MS"/>
              </a:rPr>
              <a:t>Tinreamh</a:t>
            </a:r>
            <a:endParaRPr sz="4000" b="1" i="0" u="none" strike="noStrike" cap="none" dirty="0">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4000" b="0" i="1" u="none" strike="noStrike" cap="none" dirty="0">
                <a:solidFill>
                  <a:srgbClr val="000000"/>
                </a:solidFill>
                <a:latin typeface="Comic Sans MS"/>
                <a:ea typeface="Comic Sans MS"/>
                <a:cs typeface="Comic Sans MS"/>
                <a:sym typeface="Comic Sans MS"/>
              </a:rPr>
              <a:t>Punctuality and Attendance</a:t>
            </a:r>
            <a:endParaRPr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7" y="548640"/>
            <a:ext cx="7157553" cy="1188720"/>
          </a:xfrm>
        </p:spPr>
        <p:txBody>
          <a:bodyPr rtlCol="0">
            <a:normAutofit/>
          </a:bodyPr>
          <a:lstStyle/>
          <a:p>
            <a:pPr fontAlgn="auto">
              <a:lnSpc>
                <a:spcPct val="90000"/>
              </a:lnSpc>
              <a:spcAft>
                <a:spcPts val="0"/>
              </a:spcAft>
              <a:defRPr/>
            </a:pPr>
            <a:r>
              <a:rPr lang="en-GB" sz="3700" b="1" dirty="0" err="1">
                <a:solidFill>
                  <a:schemeClr val="tx1">
                    <a:lumMod val="85000"/>
                    <a:lumOff val="15000"/>
                  </a:schemeClr>
                </a:solidFill>
                <a:latin typeface="Comic Sans MS" pitchFamily="66" charset="0"/>
              </a:rPr>
              <a:t>Éide</a:t>
            </a:r>
            <a:r>
              <a:rPr lang="en-GB" sz="3700" b="1" dirty="0">
                <a:solidFill>
                  <a:schemeClr val="tx1">
                    <a:lumMod val="85000"/>
                    <a:lumOff val="15000"/>
                  </a:schemeClr>
                </a:solidFill>
                <a:latin typeface="Comic Sans MS" pitchFamily="66" charset="0"/>
              </a:rPr>
              <a:t> </a:t>
            </a:r>
            <a:r>
              <a:rPr lang="en-GB" sz="3700" b="1" dirty="0" err="1">
                <a:solidFill>
                  <a:schemeClr val="tx1">
                    <a:lumMod val="85000"/>
                    <a:lumOff val="15000"/>
                  </a:schemeClr>
                </a:solidFill>
                <a:latin typeface="Comic Sans MS" pitchFamily="66" charset="0"/>
              </a:rPr>
              <a:t>Scoile</a:t>
            </a:r>
            <a:br>
              <a:rPr lang="en-GB" sz="3700" dirty="0">
                <a:solidFill>
                  <a:schemeClr val="tx1">
                    <a:lumMod val="85000"/>
                    <a:lumOff val="15000"/>
                  </a:schemeClr>
                </a:solidFill>
                <a:latin typeface="Comic Sans MS" pitchFamily="66" charset="0"/>
              </a:rPr>
            </a:br>
            <a:r>
              <a:rPr lang="en-GB" sz="3700" i="1" dirty="0">
                <a:solidFill>
                  <a:schemeClr val="tx1">
                    <a:lumMod val="85000"/>
                    <a:lumOff val="15000"/>
                  </a:schemeClr>
                </a:solidFill>
                <a:latin typeface="Comic Sans MS" pitchFamily="66" charset="0"/>
              </a:rPr>
              <a:t>School Uniform</a:t>
            </a:r>
          </a:p>
        </p:txBody>
      </p:sp>
      <p:sp>
        <p:nvSpPr>
          <p:cNvPr id="3" name="Content Placeholder 2"/>
          <p:cNvSpPr>
            <a:spLocks noGrp="1"/>
          </p:cNvSpPr>
          <p:nvPr>
            <p:ph idx="1"/>
          </p:nvPr>
        </p:nvSpPr>
        <p:spPr>
          <a:xfrm>
            <a:off x="467544" y="1626483"/>
            <a:ext cx="8388424" cy="5013172"/>
          </a:xfrm>
        </p:spPr>
        <p:txBody>
          <a:bodyPr rtlCol="0" anchor="ctr">
            <a:normAutofit/>
          </a:bodyPr>
          <a:lstStyle/>
          <a:p>
            <a:pPr marL="0" indent="0" fontAlgn="auto">
              <a:lnSpc>
                <a:spcPct val="90000"/>
              </a:lnSpc>
              <a:spcAft>
                <a:spcPts val="0"/>
              </a:spcAft>
              <a:buFont typeface="Arial" pitchFamily="34" charset="0"/>
              <a:buNone/>
              <a:defRPr/>
            </a:pPr>
            <a:r>
              <a:rPr lang="en-GB" sz="1600" b="1" dirty="0">
                <a:solidFill>
                  <a:schemeClr val="tx1">
                    <a:lumMod val="85000"/>
                    <a:lumOff val="15000"/>
                  </a:schemeClr>
                </a:solidFill>
                <a:latin typeface="Comic Sans MS"/>
                <a:ea typeface="Times New Roman"/>
              </a:rPr>
              <a:t>Our uniform consists of:</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Navy sweatshirt embroidered with the school logo and motto (available from McKenny’s Clothes Shop in Castlewellan);</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Tracksuit bottoms, skirt or shorts;</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Green polo shirt embroidered with the school logo and motto; </a:t>
            </a: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Navy school coat (optional);</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Black shoes;</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Girls may wear knee socks, navy tights or white ankle socks;</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Girls may wear navy or green gingham dresses in the summer time;</a:t>
            </a:r>
            <a:endParaRPr lang="en-GB" sz="1600" dirty="0">
              <a:solidFill>
                <a:schemeClr val="tx1">
                  <a:lumMod val="85000"/>
                  <a:lumOff val="15000"/>
                </a:schemeClr>
              </a:solidFill>
              <a:latin typeface="Times New Roman"/>
              <a:ea typeface="Times New Roman"/>
            </a:endParaRPr>
          </a:p>
          <a:p>
            <a:pPr marL="0" indent="0" fontAlgn="auto">
              <a:lnSpc>
                <a:spcPct val="90000"/>
              </a:lnSpc>
              <a:spcAft>
                <a:spcPts val="0"/>
              </a:spcAft>
              <a:buFont typeface="Arial" pitchFamily="34" charset="0"/>
              <a:buNone/>
              <a:defRPr/>
            </a:pPr>
            <a:endParaRPr lang="en-GB" sz="1600" dirty="0">
              <a:solidFill>
                <a:schemeClr val="tx1">
                  <a:lumMod val="85000"/>
                  <a:lumOff val="15000"/>
                </a:schemeClr>
              </a:solidFill>
              <a:latin typeface="Comic Sans MS"/>
              <a:ea typeface="Times New Roman"/>
            </a:endParaRPr>
          </a:p>
          <a:p>
            <a:pPr marL="0" indent="0" fontAlgn="auto">
              <a:lnSpc>
                <a:spcPct val="90000"/>
              </a:lnSpc>
              <a:spcAft>
                <a:spcPts val="0"/>
              </a:spcAft>
              <a:buFont typeface="Arial" pitchFamily="34" charset="0"/>
              <a:buNone/>
              <a:defRPr/>
            </a:pPr>
            <a:r>
              <a:rPr lang="en-GB" sz="1600" b="1" dirty="0">
                <a:solidFill>
                  <a:schemeClr val="tx1">
                    <a:lumMod val="85000"/>
                    <a:lumOff val="15000"/>
                  </a:schemeClr>
                </a:solidFill>
                <a:latin typeface="Comic Sans MS"/>
                <a:ea typeface="Times New Roman"/>
              </a:rPr>
              <a:t>Outdoor play clothes:</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Outdoor play is a key tenet of the Nursery curriculum</a:t>
            </a: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Suitable waterproof coat / jacket</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Symbol"/>
              <a:buChar char=""/>
              <a:defRPr/>
            </a:pPr>
            <a:r>
              <a:rPr lang="en-GB" sz="1600" dirty="0">
                <a:solidFill>
                  <a:schemeClr val="tx1">
                    <a:lumMod val="85000"/>
                    <a:lumOff val="15000"/>
                  </a:schemeClr>
                </a:solidFill>
                <a:latin typeface="Comic Sans MS"/>
                <a:ea typeface="Times New Roman"/>
              </a:rPr>
              <a:t>Appropriate trainers / boots / wellies for the weather</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Symbol"/>
              <a:buChar char=""/>
              <a:defRPr/>
            </a:pPr>
            <a:r>
              <a:rPr lang="en-GB" sz="1600" dirty="0" err="1">
                <a:solidFill>
                  <a:schemeClr val="tx1">
                    <a:lumMod val="85000"/>
                    <a:lumOff val="15000"/>
                  </a:schemeClr>
                </a:solidFill>
                <a:latin typeface="Comic Sans MS"/>
                <a:ea typeface="Times New Roman"/>
              </a:rPr>
              <a:t>Naíscoil</a:t>
            </a:r>
            <a:r>
              <a:rPr lang="en-GB" sz="1600" dirty="0">
                <a:solidFill>
                  <a:schemeClr val="tx1">
                    <a:lumMod val="85000"/>
                    <a:lumOff val="15000"/>
                  </a:schemeClr>
                </a:solidFill>
                <a:latin typeface="Comic Sans MS"/>
                <a:ea typeface="Times New Roman"/>
              </a:rPr>
              <a:t> pupils are strongly recommended to wear </a:t>
            </a:r>
            <a:r>
              <a:rPr lang="en-GB" sz="1600" dirty="0" err="1">
                <a:solidFill>
                  <a:schemeClr val="tx1">
                    <a:lumMod val="85000"/>
                    <a:lumOff val="15000"/>
                  </a:schemeClr>
                </a:solidFill>
                <a:latin typeface="Comic Sans MS"/>
                <a:ea typeface="Times New Roman"/>
              </a:rPr>
              <a:t>velcro</a:t>
            </a:r>
            <a:r>
              <a:rPr lang="en-GB" sz="1600" dirty="0">
                <a:solidFill>
                  <a:schemeClr val="tx1">
                    <a:lumMod val="85000"/>
                    <a:lumOff val="15000"/>
                  </a:schemeClr>
                </a:solidFill>
                <a:latin typeface="Comic Sans MS"/>
                <a:ea typeface="Times New Roman"/>
              </a:rPr>
              <a:t> shoes / trainers to enable them to change as independently as possible into wellies / outdoor boots</a:t>
            </a:r>
            <a:endParaRPr lang="en-GB" sz="1600" dirty="0">
              <a:solidFill>
                <a:schemeClr val="tx1">
                  <a:lumMod val="85000"/>
                  <a:lumOff val="15000"/>
                </a:schemeClr>
              </a:solidFill>
              <a:latin typeface="Times New Roman"/>
              <a:ea typeface="Times New Roman"/>
            </a:endParaRPr>
          </a:p>
          <a:p>
            <a:pPr fontAlgn="auto">
              <a:lnSpc>
                <a:spcPct val="90000"/>
              </a:lnSpc>
              <a:spcAft>
                <a:spcPts val="0"/>
              </a:spcAft>
              <a:buFont typeface="Arial" pitchFamily="34" charset="0"/>
              <a:buChar char="•"/>
              <a:defRPr/>
            </a:pPr>
            <a:endParaRPr lang="en-GB" sz="11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5" name="Rectangle 2970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707" name="Group 2970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29708" name="Freeform: Shape 2970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709" name="Freeform: Shape 2970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710" name="Freeform: Shape 2970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711" name="Freeform: Shape 2971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9698" name="Title 1"/>
          <p:cNvSpPr>
            <a:spLocks noGrp="1"/>
          </p:cNvSpPr>
          <p:nvPr>
            <p:ph type="title"/>
          </p:nvPr>
        </p:nvSpPr>
        <p:spPr>
          <a:xfrm>
            <a:off x="480060" y="1243013"/>
            <a:ext cx="2891790" cy="4371974"/>
          </a:xfrm>
        </p:spPr>
        <p:txBody>
          <a:bodyPr>
            <a:normAutofit/>
          </a:bodyPr>
          <a:lstStyle/>
          <a:p>
            <a:r>
              <a:rPr lang="en-GB" sz="3100" b="1" dirty="0" err="1">
                <a:solidFill>
                  <a:schemeClr val="tx2"/>
                </a:solidFill>
                <a:latin typeface="Comic Sans MS" pitchFamily="66" charset="0"/>
              </a:rPr>
              <a:t>Tuismitheoirí</a:t>
            </a:r>
            <a:r>
              <a:rPr lang="en-GB" sz="3100" dirty="0">
                <a:solidFill>
                  <a:schemeClr val="tx2"/>
                </a:solidFill>
                <a:latin typeface="Comic Sans MS" pitchFamily="66" charset="0"/>
              </a:rPr>
              <a:t> </a:t>
            </a:r>
            <a:r>
              <a:rPr lang="en-GB" sz="3100" i="1" dirty="0">
                <a:solidFill>
                  <a:schemeClr val="tx2"/>
                </a:solidFill>
                <a:latin typeface="Comic Sans MS" pitchFamily="66" charset="0"/>
              </a:rPr>
              <a:t>Parents</a:t>
            </a:r>
          </a:p>
        </p:txBody>
      </p:sp>
      <p:sp>
        <p:nvSpPr>
          <p:cNvPr id="3" name="Content Placeholder 2"/>
          <p:cNvSpPr>
            <a:spLocks noGrp="1"/>
          </p:cNvSpPr>
          <p:nvPr>
            <p:ph idx="1"/>
          </p:nvPr>
        </p:nvSpPr>
        <p:spPr>
          <a:xfrm>
            <a:off x="3851682" y="374234"/>
            <a:ext cx="5125196" cy="5974928"/>
          </a:xfrm>
        </p:spPr>
        <p:txBody>
          <a:bodyPr rtlCol="0" anchor="ctr">
            <a:noAutofit/>
          </a:bodyPr>
          <a:lstStyle/>
          <a:p>
            <a:pPr marL="0" indent="0" fontAlgn="auto">
              <a:lnSpc>
                <a:spcPct val="90000"/>
              </a:lnSpc>
              <a:spcAft>
                <a:spcPts val="0"/>
              </a:spcAft>
              <a:buFont typeface="Arial" pitchFamily="34" charset="0"/>
              <a:buNone/>
              <a:defRPr/>
            </a:pPr>
            <a:endParaRPr lang="en-GB" sz="1400" dirty="0">
              <a:solidFill>
                <a:schemeClr val="tx2"/>
              </a:solidFill>
              <a:latin typeface="Comic Sans MS"/>
              <a:ea typeface="ヒラギノ角ゴ Pro W3"/>
            </a:endParaRPr>
          </a:p>
          <a:p>
            <a:pPr marL="0" indent="0" fontAlgn="auto">
              <a:lnSpc>
                <a:spcPct val="90000"/>
              </a:lnSpc>
              <a:spcAft>
                <a:spcPts val="0"/>
              </a:spcAft>
              <a:buFont typeface="Arial" pitchFamily="34" charset="0"/>
              <a:buNone/>
              <a:defRPr/>
            </a:pPr>
            <a:r>
              <a:rPr lang="en-GB" sz="1400" dirty="0">
                <a:solidFill>
                  <a:schemeClr val="tx2"/>
                </a:solidFill>
                <a:latin typeface="Comic Sans MS"/>
                <a:ea typeface="ヒラギノ角ゴ Pro W3"/>
              </a:rPr>
              <a:t>Our caring, family ethos at </a:t>
            </a:r>
            <a:r>
              <a:rPr lang="en-GB" sz="1400" dirty="0" err="1">
                <a:solidFill>
                  <a:schemeClr val="tx2"/>
                </a:solidFill>
                <a:latin typeface="Comic Sans MS"/>
                <a:ea typeface="ヒラギノ角ゴ Pro W3"/>
              </a:rPr>
              <a:t>Naíscoil</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agus</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Bunscoil</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Bheanna</a:t>
            </a:r>
            <a:r>
              <a:rPr lang="en-GB" sz="1400" dirty="0">
                <a:solidFill>
                  <a:schemeClr val="tx2"/>
                </a:solidFill>
                <a:latin typeface="Comic Sans MS"/>
                <a:ea typeface="ヒラギノ角ゴ Pro W3"/>
              </a:rPr>
              <a:t> Boirche means that we strongly value the importance of parental input in their child’s education,  and we enjoy a wonderful level of parental participation and involvement in our school community here at </a:t>
            </a:r>
            <a:r>
              <a:rPr lang="en-GB" sz="1400" dirty="0" err="1">
                <a:solidFill>
                  <a:schemeClr val="tx2"/>
                </a:solidFill>
                <a:latin typeface="Comic Sans MS"/>
                <a:ea typeface="ヒラギノ角ゴ Pro W3"/>
              </a:rPr>
              <a:t>Naíscoil</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agus</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Bunscoil</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Bheanna</a:t>
            </a:r>
            <a:r>
              <a:rPr lang="en-GB" sz="1400" dirty="0">
                <a:solidFill>
                  <a:schemeClr val="tx2"/>
                </a:solidFill>
                <a:latin typeface="Comic Sans MS"/>
                <a:ea typeface="ヒラギノ角ゴ Pro W3"/>
              </a:rPr>
              <a:t> Boirche. </a:t>
            </a:r>
          </a:p>
          <a:p>
            <a:pPr marL="0" indent="0" fontAlgn="auto">
              <a:lnSpc>
                <a:spcPct val="90000"/>
              </a:lnSpc>
              <a:spcAft>
                <a:spcPts val="0"/>
              </a:spcAft>
              <a:buFont typeface="Arial" pitchFamily="34" charset="0"/>
              <a:buNone/>
              <a:defRPr/>
            </a:pPr>
            <a:r>
              <a:rPr lang="en-GB" sz="1400" dirty="0">
                <a:solidFill>
                  <a:schemeClr val="tx2"/>
                </a:solidFill>
                <a:latin typeface="Comic Sans MS"/>
                <a:ea typeface="ヒラギノ角ゴ Pro W3"/>
              </a:rPr>
              <a:t> </a:t>
            </a:r>
            <a:endParaRPr lang="en-GB" sz="1400" dirty="0">
              <a:solidFill>
                <a:schemeClr val="tx2"/>
              </a:solidFill>
              <a:latin typeface="Times New Roman"/>
              <a:ea typeface="ヒラギノ角ゴ Pro W3"/>
            </a:endParaRPr>
          </a:p>
          <a:p>
            <a:pPr marL="0" indent="0" fontAlgn="auto">
              <a:lnSpc>
                <a:spcPct val="90000"/>
              </a:lnSpc>
              <a:spcAft>
                <a:spcPts val="0"/>
              </a:spcAft>
              <a:buFont typeface="Arial" pitchFamily="34" charset="0"/>
              <a:buNone/>
              <a:defRPr/>
            </a:pPr>
            <a:r>
              <a:rPr lang="en-GB" sz="1400" dirty="0">
                <a:solidFill>
                  <a:schemeClr val="tx2"/>
                </a:solidFill>
                <a:latin typeface="Comic Sans MS"/>
                <a:ea typeface="ヒラギノ角ゴ Pro W3"/>
              </a:rPr>
              <a:t>We strive to involve parents in the life of the school.  Parents help with our school garden, with our outdoor play areas, after-school activities and assist on school trips and events.  Several parents are employed in the school in various roles. </a:t>
            </a:r>
          </a:p>
          <a:p>
            <a:pPr marL="0" indent="0" fontAlgn="auto">
              <a:lnSpc>
                <a:spcPct val="90000"/>
              </a:lnSpc>
              <a:spcAft>
                <a:spcPts val="0"/>
              </a:spcAft>
              <a:buFont typeface="Arial" pitchFamily="34" charset="0"/>
              <a:buNone/>
              <a:defRPr/>
            </a:pPr>
            <a:r>
              <a:rPr lang="en-GB" sz="1400" dirty="0">
                <a:solidFill>
                  <a:schemeClr val="tx2"/>
                </a:solidFill>
                <a:latin typeface="Comic Sans MS"/>
                <a:ea typeface="ヒラギノ角ゴ Pro W3"/>
              </a:rPr>
              <a:t> </a:t>
            </a:r>
            <a:endParaRPr lang="en-GB" sz="1400" dirty="0">
              <a:solidFill>
                <a:schemeClr val="tx2"/>
              </a:solidFill>
              <a:latin typeface="Times New Roman"/>
              <a:ea typeface="ヒラギノ角ゴ Pro W3"/>
            </a:endParaRPr>
          </a:p>
          <a:p>
            <a:pPr marL="0" indent="0" fontAlgn="auto">
              <a:lnSpc>
                <a:spcPct val="90000"/>
              </a:lnSpc>
              <a:spcAft>
                <a:spcPts val="0"/>
              </a:spcAft>
              <a:buFont typeface="Arial" pitchFamily="34" charset="0"/>
              <a:buNone/>
              <a:defRPr/>
            </a:pPr>
            <a:r>
              <a:rPr lang="en-GB" sz="1400" dirty="0">
                <a:solidFill>
                  <a:schemeClr val="tx2"/>
                </a:solidFill>
                <a:latin typeface="Comic Sans MS"/>
                <a:ea typeface="ヒラギノ角ゴ Pro W3"/>
              </a:rPr>
              <a:t>We believe that happy children are more effective learners.  </a:t>
            </a:r>
            <a:r>
              <a:rPr lang="en-GB" sz="1400" u="sng" dirty="0">
                <a:solidFill>
                  <a:schemeClr val="tx2"/>
                </a:solidFill>
                <a:latin typeface="Comic Sans MS"/>
                <a:ea typeface="ヒラギノ角ゴ Pro W3"/>
              </a:rPr>
              <a:t>Parents are always encouraged to discuss any concerns they may have either with the class teacher or with the principal</a:t>
            </a:r>
            <a:r>
              <a:rPr lang="en-GB" sz="1400" dirty="0">
                <a:solidFill>
                  <a:schemeClr val="tx2"/>
                </a:solidFill>
                <a:latin typeface="Comic Sans MS"/>
                <a:ea typeface="ヒラギノ角ゴ Pro W3"/>
              </a:rPr>
              <a:t>.  Our door is always open, and we pride ourselves here at </a:t>
            </a:r>
            <a:r>
              <a:rPr lang="en-GB" sz="1400" dirty="0" err="1">
                <a:solidFill>
                  <a:schemeClr val="tx2"/>
                </a:solidFill>
                <a:latin typeface="Comic Sans MS"/>
                <a:ea typeface="ヒラギノ角ゴ Pro W3"/>
              </a:rPr>
              <a:t>Naíscoil</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agus</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Bunscoil</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Bheanna</a:t>
            </a:r>
            <a:r>
              <a:rPr lang="en-GB" sz="1400" dirty="0">
                <a:solidFill>
                  <a:schemeClr val="tx2"/>
                </a:solidFill>
                <a:latin typeface="Comic Sans MS"/>
                <a:ea typeface="ヒラギノ角ゴ Pro W3"/>
              </a:rPr>
              <a:t> Boirche on our open and friendly relationships between teachers and parents. </a:t>
            </a:r>
          </a:p>
          <a:p>
            <a:pPr marL="0" indent="0" fontAlgn="auto">
              <a:lnSpc>
                <a:spcPct val="90000"/>
              </a:lnSpc>
              <a:spcAft>
                <a:spcPts val="0"/>
              </a:spcAft>
              <a:buFont typeface="Arial" pitchFamily="34" charset="0"/>
              <a:buNone/>
              <a:defRPr/>
            </a:pPr>
            <a:endParaRPr lang="en-GB" sz="1400" dirty="0">
              <a:solidFill>
                <a:schemeClr val="tx2"/>
              </a:solidFill>
              <a:latin typeface="Comic Sans MS"/>
              <a:ea typeface="ヒラギノ角ゴ Pro W3"/>
            </a:endParaRPr>
          </a:p>
          <a:p>
            <a:pPr marL="0" indent="0" fontAlgn="auto">
              <a:lnSpc>
                <a:spcPct val="90000"/>
              </a:lnSpc>
              <a:spcAft>
                <a:spcPts val="0"/>
              </a:spcAft>
              <a:buFont typeface="Arial" pitchFamily="34" charset="0"/>
              <a:buNone/>
              <a:defRPr/>
            </a:pPr>
            <a:r>
              <a:rPr lang="en-GB" sz="1400" dirty="0">
                <a:solidFill>
                  <a:schemeClr val="tx2"/>
                </a:solidFill>
                <a:latin typeface="Comic Sans MS"/>
                <a:ea typeface="ヒラギノ角ゴ Pro W3"/>
              </a:rPr>
              <a:t>While having Irish in the home is not a prerequisite to attend </a:t>
            </a:r>
            <a:r>
              <a:rPr lang="en-GB" sz="1400" dirty="0" err="1">
                <a:solidFill>
                  <a:schemeClr val="tx2"/>
                </a:solidFill>
                <a:latin typeface="Comic Sans MS"/>
                <a:ea typeface="ヒラギノ角ゴ Pro W3"/>
              </a:rPr>
              <a:t>Naíscoil</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agus</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Bunscoil</a:t>
            </a:r>
            <a:r>
              <a:rPr lang="en-GB" sz="1400" dirty="0">
                <a:solidFill>
                  <a:schemeClr val="tx2"/>
                </a:solidFill>
                <a:latin typeface="Comic Sans MS"/>
                <a:ea typeface="ヒラギノ角ゴ Pro W3"/>
              </a:rPr>
              <a:t> </a:t>
            </a:r>
            <a:r>
              <a:rPr lang="en-GB" sz="1400" dirty="0" err="1">
                <a:solidFill>
                  <a:schemeClr val="tx2"/>
                </a:solidFill>
                <a:latin typeface="Comic Sans MS"/>
                <a:ea typeface="ヒラギノ角ゴ Pro W3"/>
              </a:rPr>
              <a:t>Bheanna</a:t>
            </a:r>
            <a:r>
              <a:rPr lang="en-GB" sz="1400" dirty="0">
                <a:solidFill>
                  <a:schemeClr val="tx2"/>
                </a:solidFill>
                <a:latin typeface="Comic Sans MS"/>
                <a:ea typeface="ヒラギノ角ゴ Pro W3"/>
              </a:rPr>
              <a:t> Boirche, parents are strongly encouraged to avail of the many great Irish Language classes that are available in the area in order to be able to support their child’s learning.  </a:t>
            </a:r>
            <a:endParaRPr lang="en-GB" sz="1400" dirty="0">
              <a:solidFill>
                <a:schemeClr val="tx2"/>
              </a:solidFill>
              <a:latin typeface="Times New Roman"/>
              <a:ea typeface="ヒラギノ角ゴ Pro W3"/>
            </a:endParaRPr>
          </a:p>
          <a:p>
            <a:pPr marL="0" indent="0" fontAlgn="auto">
              <a:lnSpc>
                <a:spcPct val="90000"/>
              </a:lnSpc>
              <a:spcAft>
                <a:spcPts val="0"/>
              </a:spcAft>
              <a:buFont typeface="Arial" pitchFamily="34" charset="0"/>
              <a:buNone/>
              <a:defRPr/>
            </a:pPr>
            <a:endParaRPr lang="en-GB" sz="1400"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54868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00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GB" b="1" i="1" dirty="0" err="1">
                <a:latin typeface="Comic Sans MS" pitchFamily="66" charset="0"/>
              </a:rPr>
              <a:t>Cairde</a:t>
            </a:r>
            <a:br>
              <a:rPr lang="en-GB" i="1" dirty="0">
                <a:latin typeface="Comic Sans MS" pitchFamily="66" charset="0"/>
              </a:rPr>
            </a:br>
            <a:r>
              <a:rPr lang="en-GB" i="1" dirty="0">
                <a:latin typeface="Comic Sans MS" pitchFamily="66" charset="0"/>
              </a:rPr>
              <a:t>Our Parent Support Group</a:t>
            </a:r>
          </a:p>
        </p:txBody>
      </p:sp>
      <p:graphicFrame>
        <p:nvGraphicFramePr>
          <p:cNvPr id="8" name="Content Placeholder 2">
            <a:extLst>
              <a:ext uri="{FF2B5EF4-FFF2-40B4-BE49-F238E27FC236}">
                <a16:creationId xmlns:a16="http://schemas.microsoft.com/office/drawing/2014/main" id="{E4E9B83C-A549-B025-A735-11F5DECD4D57}"/>
              </a:ext>
            </a:extLst>
          </p:cNvPr>
          <p:cNvGraphicFramePr/>
          <p:nvPr>
            <p:extLst>
              <p:ext uri="{D42A27DB-BD31-4B8C-83A1-F6EECF244321}">
                <p14:modId xmlns:p14="http://schemas.microsoft.com/office/powerpoint/2010/main" val="2473131629"/>
              </p:ext>
            </p:extLst>
          </p:nvPr>
        </p:nvGraphicFramePr>
        <p:xfrm>
          <a:off x="457200" y="1846263"/>
          <a:ext cx="8229600"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536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1675</Words>
  <Application>Microsoft Office PowerPoint</Application>
  <PresentationFormat>On-screen Show (4:3)</PresentationFormat>
  <Paragraphs>124</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Comic Sans MS</vt:lpstr>
      <vt:lpstr>Roboto</vt:lpstr>
      <vt:lpstr>Symbol</vt:lpstr>
      <vt:lpstr>Times New Roman</vt:lpstr>
      <vt:lpstr>Office Theme</vt:lpstr>
      <vt:lpstr>  </vt:lpstr>
      <vt:lpstr> Curaclam  Curriculum</vt:lpstr>
      <vt:lpstr>Curaclam (ar lean…) Curriculum (continued…)</vt:lpstr>
      <vt:lpstr>PowerPoint Presentation</vt:lpstr>
      <vt:lpstr>An Lá Scoile The School Day</vt:lpstr>
      <vt:lpstr>PowerPoint Presentation</vt:lpstr>
      <vt:lpstr>Éide Scoile School Uniform</vt:lpstr>
      <vt:lpstr>Tuismitheoirí Parents</vt:lpstr>
      <vt:lpstr>PowerPoint Presentation</vt:lpstr>
      <vt:lpstr>Ag ullmhú don Naíscoil Preparing for Naíscoil</vt:lpstr>
      <vt:lpstr>Polasaithe Scoile School Policies</vt:lpstr>
      <vt:lpstr>PowerPoint Presentation</vt:lpstr>
      <vt:lpstr>PowerPoint Presentation</vt:lpstr>
      <vt:lpstr>Benefits of Immersion Education</vt:lpstr>
      <vt:lpstr>Benefits of Immersion Education</vt:lpstr>
      <vt:lpstr>Aip Scoile School App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Fáilte go Bunscoil Bheanna Boirche Welcome!</dc:title>
  <dc:creator>Boden</dc:creator>
  <cp:lastModifiedBy>C Fox</cp:lastModifiedBy>
  <cp:revision>72</cp:revision>
  <cp:lastPrinted>2017-03-06T15:05:45Z</cp:lastPrinted>
  <dcterms:created xsi:type="dcterms:W3CDTF">2012-11-16T18:41:46Z</dcterms:created>
  <dcterms:modified xsi:type="dcterms:W3CDTF">2025-05-23T13:43:13Z</dcterms:modified>
</cp:coreProperties>
</file>