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31"/>
  </p:notesMasterIdLst>
  <p:handoutMasterIdLst>
    <p:handoutMasterId r:id="rId32"/>
  </p:handoutMasterIdLst>
  <p:sldIdLst>
    <p:sldId id="256" r:id="rId2"/>
    <p:sldId id="294" r:id="rId3"/>
    <p:sldId id="264" r:id="rId4"/>
    <p:sldId id="284" r:id="rId5"/>
    <p:sldId id="258" r:id="rId6"/>
    <p:sldId id="261" r:id="rId7"/>
    <p:sldId id="262" r:id="rId8"/>
    <p:sldId id="263" r:id="rId9"/>
    <p:sldId id="266" r:id="rId10"/>
    <p:sldId id="268" r:id="rId11"/>
    <p:sldId id="270" r:id="rId12"/>
    <p:sldId id="272" r:id="rId13"/>
    <p:sldId id="273" r:id="rId14"/>
    <p:sldId id="285" r:id="rId15"/>
    <p:sldId id="297" r:id="rId16"/>
    <p:sldId id="298" r:id="rId17"/>
    <p:sldId id="275" r:id="rId18"/>
    <p:sldId id="289" r:id="rId19"/>
    <p:sldId id="288" r:id="rId20"/>
    <p:sldId id="276" r:id="rId21"/>
    <p:sldId id="286" r:id="rId22"/>
    <p:sldId id="277" r:id="rId23"/>
    <p:sldId id="290" r:id="rId24"/>
    <p:sldId id="281" r:id="rId25"/>
    <p:sldId id="283" r:id="rId26"/>
    <p:sldId id="291" r:id="rId27"/>
    <p:sldId id="292" r:id="rId28"/>
    <p:sldId id="295" r:id="rId29"/>
    <p:sldId id="293" r:id="rId30"/>
  </p:sldIdLst>
  <p:sldSz cx="9144000" cy="6858000" type="screen4x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455" autoAdjust="0"/>
  </p:normalViewPr>
  <p:slideViewPr>
    <p:cSldViewPr>
      <p:cViewPr varScale="1">
        <p:scale>
          <a:sx n="87" d="100"/>
          <a:sy n="87" d="100"/>
        </p:scale>
        <p:origin x="149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BB13C31-EEAA-29A4-BF8E-43731B63B66E}"/>
              </a:ext>
            </a:extLst>
          </p:cNvPr>
          <p:cNvSpPr>
            <a:spLocks noGrp="1" noChangeArrowheads="1"/>
          </p:cNvSpPr>
          <p:nvPr>
            <p:ph type="hdr" sz="quarter"/>
          </p:nvPr>
        </p:nvSpPr>
        <p:spPr bwMode="auto">
          <a:xfrm>
            <a:off x="1" y="1"/>
            <a:ext cx="2946400" cy="493713"/>
          </a:xfrm>
          <a:prstGeom prst="rect">
            <a:avLst/>
          </a:prstGeom>
          <a:noFill/>
          <a:ln>
            <a:noFill/>
          </a:ln>
          <a:effectLst/>
        </p:spPr>
        <p:txBody>
          <a:bodyPr vert="horz" wrap="square" lIns="95561" tIns="47781" rIns="95561" bIns="47781" numCol="1" anchor="t" anchorCtr="0" compatLnSpc="1">
            <a:prstTxWarp prst="textNoShape">
              <a:avLst/>
            </a:prstTxWarp>
          </a:bodyPr>
          <a:lstStyle>
            <a:lvl1pPr defTabSz="955808" eaLnBrk="1" hangingPunct="1">
              <a:defRPr sz="1300" i="0">
                <a:latin typeface="Arial" charset="0"/>
              </a:defRPr>
            </a:lvl1pPr>
          </a:lstStyle>
          <a:p>
            <a:pPr>
              <a:defRPr/>
            </a:pPr>
            <a:endParaRPr lang="en-US"/>
          </a:p>
        </p:txBody>
      </p:sp>
      <p:sp>
        <p:nvSpPr>
          <p:cNvPr id="48131" name="Rectangle 3">
            <a:extLst>
              <a:ext uri="{FF2B5EF4-FFF2-40B4-BE49-F238E27FC236}">
                <a16:creationId xmlns:a16="http://schemas.microsoft.com/office/drawing/2014/main" id="{2CF62C3B-B984-E35F-6BD9-5894221813BC}"/>
              </a:ext>
            </a:extLst>
          </p:cNvPr>
          <p:cNvSpPr>
            <a:spLocks noGrp="1" noChangeArrowheads="1"/>
          </p:cNvSpPr>
          <p:nvPr>
            <p:ph type="dt" sz="quarter" idx="1"/>
          </p:nvPr>
        </p:nvSpPr>
        <p:spPr bwMode="auto">
          <a:xfrm>
            <a:off x="3849688" y="1"/>
            <a:ext cx="2946400" cy="493713"/>
          </a:xfrm>
          <a:prstGeom prst="rect">
            <a:avLst/>
          </a:prstGeom>
          <a:noFill/>
          <a:ln>
            <a:noFill/>
          </a:ln>
          <a:effectLst/>
        </p:spPr>
        <p:txBody>
          <a:bodyPr vert="horz" wrap="square" lIns="95561" tIns="47781" rIns="95561" bIns="47781" numCol="1" anchor="t" anchorCtr="0" compatLnSpc="1">
            <a:prstTxWarp prst="textNoShape">
              <a:avLst/>
            </a:prstTxWarp>
          </a:bodyPr>
          <a:lstStyle>
            <a:lvl1pPr algn="r" defTabSz="955808" eaLnBrk="1" hangingPunct="1">
              <a:defRPr sz="1300" i="0">
                <a:latin typeface="Arial" charset="0"/>
              </a:defRPr>
            </a:lvl1pPr>
          </a:lstStyle>
          <a:p>
            <a:pPr>
              <a:defRPr/>
            </a:pPr>
            <a:endParaRPr lang="en-US"/>
          </a:p>
        </p:txBody>
      </p:sp>
      <p:sp>
        <p:nvSpPr>
          <p:cNvPr id="48132" name="Rectangle 4">
            <a:extLst>
              <a:ext uri="{FF2B5EF4-FFF2-40B4-BE49-F238E27FC236}">
                <a16:creationId xmlns:a16="http://schemas.microsoft.com/office/drawing/2014/main" id="{C2893A7F-5B1A-8B46-D559-FBA2F6A3A585}"/>
              </a:ext>
            </a:extLst>
          </p:cNvPr>
          <p:cNvSpPr>
            <a:spLocks noGrp="1" noChangeArrowheads="1"/>
          </p:cNvSpPr>
          <p:nvPr>
            <p:ph type="ftr" sz="quarter" idx="2"/>
          </p:nvPr>
        </p:nvSpPr>
        <p:spPr bwMode="auto">
          <a:xfrm>
            <a:off x="1" y="9377363"/>
            <a:ext cx="2946400" cy="493712"/>
          </a:xfrm>
          <a:prstGeom prst="rect">
            <a:avLst/>
          </a:prstGeom>
          <a:noFill/>
          <a:ln>
            <a:noFill/>
          </a:ln>
          <a:effectLst/>
        </p:spPr>
        <p:txBody>
          <a:bodyPr vert="horz" wrap="square" lIns="95561" tIns="47781" rIns="95561" bIns="47781" numCol="1" anchor="b" anchorCtr="0" compatLnSpc="1">
            <a:prstTxWarp prst="textNoShape">
              <a:avLst/>
            </a:prstTxWarp>
          </a:bodyPr>
          <a:lstStyle>
            <a:lvl1pPr defTabSz="955808" eaLnBrk="1" hangingPunct="1">
              <a:defRPr sz="1300" i="0">
                <a:latin typeface="Arial" charset="0"/>
              </a:defRPr>
            </a:lvl1pPr>
          </a:lstStyle>
          <a:p>
            <a:pPr>
              <a:defRPr/>
            </a:pPr>
            <a:endParaRPr lang="en-US"/>
          </a:p>
        </p:txBody>
      </p:sp>
      <p:sp>
        <p:nvSpPr>
          <p:cNvPr id="48133" name="Rectangle 5">
            <a:extLst>
              <a:ext uri="{FF2B5EF4-FFF2-40B4-BE49-F238E27FC236}">
                <a16:creationId xmlns:a16="http://schemas.microsoft.com/office/drawing/2014/main" id="{49D93153-B129-89F2-9A3F-12146CD626E1}"/>
              </a:ext>
            </a:extLst>
          </p:cNvPr>
          <p:cNvSpPr>
            <a:spLocks noGrp="1" noChangeArrowheads="1"/>
          </p:cNvSpPr>
          <p:nvPr>
            <p:ph type="sldNum" sz="quarter" idx="3"/>
          </p:nvPr>
        </p:nvSpPr>
        <p:spPr bwMode="auto">
          <a:xfrm>
            <a:off x="3849688" y="9377363"/>
            <a:ext cx="2946400" cy="493712"/>
          </a:xfrm>
          <a:prstGeom prst="rect">
            <a:avLst/>
          </a:prstGeom>
          <a:noFill/>
          <a:ln>
            <a:noFill/>
          </a:ln>
          <a:effectLst/>
        </p:spPr>
        <p:txBody>
          <a:bodyPr vert="horz" wrap="square" lIns="95561" tIns="47781" rIns="95561" bIns="47781" numCol="1" anchor="b" anchorCtr="0" compatLnSpc="1">
            <a:prstTxWarp prst="textNoShape">
              <a:avLst/>
            </a:prstTxWarp>
          </a:bodyPr>
          <a:lstStyle>
            <a:lvl1pPr algn="r" defTabSz="955675" eaLnBrk="1" hangingPunct="1">
              <a:defRPr sz="1300" i="0"/>
            </a:lvl1pPr>
          </a:lstStyle>
          <a:p>
            <a:pPr>
              <a:defRPr/>
            </a:pPr>
            <a:fld id="{57E801C5-EFDC-46B7-A01E-C6862DFC4C76}"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533D93C2-DF8D-A6EF-1C6D-F8B8DBE30859}"/>
              </a:ext>
            </a:extLst>
          </p:cNvPr>
          <p:cNvSpPr>
            <a:spLocks noGrp="1" noChangeArrowheads="1"/>
          </p:cNvSpPr>
          <p:nvPr>
            <p:ph type="hdr" sz="quarter"/>
          </p:nvPr>
        </p:nvSpPr>
        <p:spPr bwMode="auto">
          <a:xfrm>
            <a:off x="1" y="1"/>
            <a:ext cx="2946400" cy="493713"/>
          </a:xfrm>
          <a:prstGeom prst="rect">
            <a:avLst/>
          </a:prstGeom>
          <a:noFill/>
          <a:ln>
            <a:noFill/>
          </a:ln>
          <a:effectLst/>
        </p:spPr>
        <p:txBody>
          <a:bodyPr vert="horz" wrap="square" lIns="95561" tIns="47781" rIns="95561" bIns="47781" numCol="1" anchor="t" anchorCtr="0" compatLnSpc="1">
            <a:prstTxWarp prst="textNoShape">
              <a:avLst/>
            </a:prstTxWarp>
          </a:bodyPr>
          <a:lstStyle>
            <a:lvl1pPr defTabSz="955808" eaLnBrk="1" hangingPunct="1">
              <a:defRPr sz="1300" i="0">
                <a:latin typeface="Arial" charset="0"/>
              </a:defRPr>
            </a:lvl1pPr>
          </a:lstStyle>
          <a:p>
            <a:pPr>
              <a:defRPr/>
            </a:pPr>
            <a:endParaRPr lang="en-US"/>
          </a:p>
        </p:txBody>
      </p:sp>
      <p:sp>
        <p:nvSpPr>
          <p:cNvPr id="30723" name="Rectangle 3">
            <a:extLst>
              <a:ext uri="{FF2B5EF4-FFF2-40B4-BE49-F238E27FC236}">
                <a16:creationId xmlns:a16="http://schemas.microsoft.com/office/drawing/2014/main" id="{AABFE28A-0DFD-74AC-5CCF-8E27A59B3A5E}"/>
              </a:ext>
            </a:extLst>
          </p:cNvPr>
          <p:cNvSpPr>
            <a:spLocks noGrp="1" noChangeArrowheads="1"/>
          </p:cNvSpPr>
          <p:nvPr>
            <p:ph type="dt" idx="1"/>
          </p:nvPr>
        </p:nvSpPr>
        <p:spPr bwMode="auto">
          <a:xfrm>
            <a:off x="3849688" y="1"/>
            <a:ext cx="2946400" cy="493713"/>
          </a:xfrm>
          <a:prstGeom prst="rect">
            <a:avLst/>
          </a:prstGeom>
          <a:noFill/>
          <a:ln>
            <a:noFill/>
          </a:ln>
          <a:effectLst/>
        </p:spPr>
        <p:txBody>
          <a:bodyPr vert="horz" wrap="square" lIns="95561" tIns="47781" rIns="95561" bIns="47781" numCol="1" anchor="t" anchorCtr="0" compatLnSpc="1">
            <a:prstTxWarp prst="textNoShape">
              <a:avLst/>
            </a:prstTxWarp>
          </a:bodyPr>
          <a:lstStyle>
            <a:lvl1pPr algn="r" defTabSz="955808" eaLnBrk="1" hangingPunct="1">
              <a:defRPr sz="1300" i="0">
                <a:latin typeface="Arial" charset="0"/>
              </a:defRPr>
            </a:lvl1pPr>
          </a:lstStyle>
          <a:p>
            <a:pPr>
              <a:defRPr/>
            </a:pPr>
            <a:endParaRPr lang="en-US"/>
          </a:p>
        </p:txBody>
      </p:sp>
      <p:sp>
        <p:nvSpPr>
          <p:cNvPr id="3076" name="Rectangle 4">
            <a:extLst>
              <a:ext uri="{FF2B5EF4-FFF2-40B4-BE49-F238E27FC236}">
                <a16:creationId xmlns:a16="http://schemas.microsoft.com/office/drawing/2014/main" id="{0852EA00-9E9F-03D7-07BC-5EF4E14432EF}"/>
              </a:ext>
            </a:extLst>
          </p:cNvPr>
          <p:cNvSpPr>
            <a:spLocks noGrp="1" noRot="1" noChangeAspect="1" noChangeArrowheads="1" noTextEdit="1"/>
          </p:cNvSpPr>
          <p:nvPr>
            <p:ph type="sldImg" idx="2"/>
          </p:nvPr>
        </p:nvSpPr>
        <p:spPr bwMode="auto">
          <a:xfrm>
            <a:off x="928688" y="739775"/>
            <a:ext cx="4938712" cy="37036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25" name="Rectangle 5">
            <a:extLst>
              <a:ext uri="{FF2B5EF4-FFF2-40B4-BE49-F238E27FC236}">
                <a16:creationId xmlns:a16="http://schemas.microsoft.com/office/drawing/2014/main" id="{3F1F5287-B6B2-5FE3-95C9-ED63F76920C7}"/>
              </a:ext>
            </a:extLst>
          </p:cNvPr>
          <p:cNvSpPr>
            <a:spLocks noGrp="1" noChangeArrowheads="1"/>
          </p:cNvSpPr>
          <p:nvPr>
            <p:ph type="body" sz="quarter" idx="3"/>
          </p:nvPr>
        </p:nvSpPr>
        <p:spPr bwMode="auto">
          <a:xfrm>
            <a:off x="679451" y="4689475"/>
            <a:ext cx="5438775" cy="4443413"/>
          </a:xfrm>
          <a:prstGeom prst="rect">
            <a:avLst/>
          </a:prstGeom>
          <a:noFill/>
          <a:ln>
            <a:noFill/>
          </a:ln>
          <a:effectLst/>
        </p:spPr>
        <p:txBody>
          <a:bodyPr vert="horz" wrap="square" lIns="95561" tIns="47781" rIns="95561" bIns="4778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id="{346E2DF9-BD32-DCE6-D05D-7DC1A86B28F4}"/>
              </a:ext>
            </a:extLst>
          </p:cNvPr>
          <p:cNvSpPr>
            <a:spLocks noGrp="1" noChangeArrowheads="1"/>
          </p:cNvSpPr>
          <p:nvPr>
            <p:ph type="ftr" sz="quarter" idx="4"/>
          </p:nvPr>
        </p:nvSpPr>
        <p:spPr bwMode="auto">
          <a:xfrm>
            <a:off x="1" y="9377363"/>
            <a:ext cx="2946400" cy="493712"/>
          </a:xfrm>
          <a:prstGeom prst="rect">
            <a:avLst/>
          </a:prstGeom>
          <a:noFill/>
          <a:ln>
            <a:noFill/>
          </a:ln>
          <a:effectLst/>
        </p:spPr>
        <p:txBody>
          <a:bodyPr vert="horz" wrap="square" lIns="95561" tIns="47781" rIns="95561" bIns="47781" numCol="1" anchor="b" anchorCtr="0" compatLnSpc="1">
            <a:prstTxWarp prst="textNoShape">
              <a:avLst/>
            </a:prstTxWarp>
          </a:bodyPr>
          <a:lstStyle>
            <a:lvl1pPr defTabSz="955808" eaLnBrk="1" hangingPunct="1">
              <a:defRPr sz="1300" i="0">
                <a:latin typeface="Arial" charset="0"/>
              </a:defRPr>
            </a:lvl1pPr>
          </a:lstStyle>
          <a:p>
            <a:pPr>
              <a:defRPr/>
            </a:pPr>
            <a:endParaRPr lang="en-US"/>
          </a:p>
        </p:txBody>
      </p:sp>
      <p:sp>
        <p:nvSpPr>
          <p:cNvPr id="30727" name="Rectangle 7">
            <a:extLst>
              <a:ext uri="{FF2B5EF4-FFF2-40B4-BE49-F238E27FC236}">
                <a16:creationId xmlns:a16="http://schemas.microsoft.com/office/drawing/2014/main" id="{FFD57064-7715-6F5C-6CDD-B57F7852FB84}"/>
              </a:ext>
            </a:extLst>
          </p:cNvPr>
          <p:cNvSpPr>
            <a:spLocks noGrp="1" noChangeArrowheads="1"/>
          </p:cNvSpPr>
          <p:nvPr>
            <p:ph type="sldNum" sz="quarter" idx="5"/>
          </p:nvPr>
        </p:nvSpPr>
        <p:spPr bwMode="auto">
          <a:xfrm>
            <a:off x="3849688" y="9377363"/>
            <a:ext cx="2946400" cy="493712"/>
          </a:xfrm>
          <a:prstGeom prst="rect">
            <a:avLst/>
          </a:prstGeom>
          <a:noFill/>
          <a:ln>
            <a:noFill/>
          </a:ln>
          <a:effectLst/>
        </p:spPr>
        <p:txBody>
          <a:bodyPr vert="horz" wrap="square" lIns="95561" tIns="47781" rIns="95561" bIns="47781" numCol="1" anchor="b" anchorCtr="0" compatLnSpc="1">
            <a:prstTxWarp prst="textNoShape">
              <a:avLst/>
            </a:prstTxWarp>
          </a:bodyPr>
          <a:lstStyle>
            <a:lvl1pPr algn="r" defTabSz="955675" eaLnBrk="1" hangingPunct="1">
              <a:defRPr sz="1300" i="0"/>
            </a:lvl1pPr>
          </a:lstStyle>
          <a:p>
            <a:pPr>
              <a:defRPr/>
            </a:pPr>
            <a:fld id="{1ADA1270-4D53-4AFD-BE44-A578270462D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2803477E-4D4E-68A0-A67B-1AFCB9EC07A5}"/>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31A339-60D7-4C4A-8E40-A45D9BA8CC63}" type="slidenum">
              <a:rPr lang="en-US" altLang="en-US" sz="1300" smtClean="0"/>
              <a:pPr>
                <a:spcBef>
                  <a:spcPct val="0"/>
                </a:spcBef>
              </a:pPr>
              <a:t>1</a:t>
            </a:fld>
            <a:endParaRPr lang="en-US" altLang="en-US" sz="1300"/>
          </a:p>
        </p:txBody>
      </p:sp>
      <p:sp>
        <p:nvSpPr>
          <p:cNvPr id="6147" name="Rectangle 2">
            <a:extLst>
              <a:ext uri="{FF2B5EF4-FFF2-40B4-BE49-F238E27FC236}">
                <a16:creationId xmlns:a16="http://schemas.microsoft.com/office/drawing/2014/main" id="{6513C1EF-2FF8-CD7A-EF49-9FF53AEA6637}"/>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0596EB7F-A12F-0545-994D-96E997E4456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D55B287B-810C-C5BE-9225-2ABEB98211DD}"/>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FE5B93-38E7-424A-B43D-1C9160DFCDCA}" type="slidenum">
              <a:rPr lang="en-US" altLang="en-US" sz="1300" smtClean="0"/>
              <a:pPr>
                <a:spcBef>
                  <a:spcPct val="0"/>
                </a:spcBef>
              </a:pPr>
              <a:t>12</a:t>
            </a:fld>
            <a:endParaRPr lang="en-US" altLang="en-US" sz="1300"/>
          </a:p>
        </p:txBody>
      </p:sp>
      <p:sp>
        <p:nvSpPr>
          <p:cNvPr id="25603" name="Rectangle 2">
            <a:extLst>
              <a:ext uri="{FF2B5EF4-FFF2-40B4-BE49-F238E27FC236}">
                <a16:creationId xmlns:a16="http://schemas.microsoft.com/office/drawing/2014/main" id="{71291A25-CBCB-3502-B120-DD478449040A}"/>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FF90B03A-2D81-0D99-5E24-0188C7180A9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A3B55B13-3E4A-5FC1-41EF-EDDDD8C1570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EFFBE5-1BB2-47C2-9BC0-F1C46A0BBBB0}" type="slidenum">
              <a:rPr lang="en-US" altLang="en-US" sz="1300" smtClean="0"/>
              <a:pPr>
                <a:spcBef>
                  <a:spcPct val="0"/>
                </a:spcBef>
              </a:pPr>
              <a:t>13</a:t>
            </a:fld>
            <a:endParaRPr lang="en-US" altLang="en-US" sz="1300"/>
          </a:p>
        </p:txBody>
      </p:sp>
      <p:sp>
        <p:nvSpPr>
          <p:cNvPr id="27651" name="Rectangle 2">
            <a:extLst>
              <a:ext uri="{FF2B5EF4-FFF2-40B4-BE49-F238E27FC236}">
                <a16:creationId xmlns:a16="http://schemas.microsoft.com/office/drawing/2014/main" id="{B9D0D7E2-3B81-4339-3D7C-B07C4126E8A6}"/>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EDCE8AFD-EF31-1539-A026-DC249B53096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2" name="Google Shape;250;p20:notes">
            <a:extLst>
              <a:ext uri="{FF2B5EF4-FFF2-40B4-BE49-F238E27FC236}">
                <a16:creationId xmlns:a16="http://schemas.microsoft.com/office/drawing/2014/main" id="{F44CBA9F-6C53-63D5-8F99-8125693FC338}"/>
              </a:ext>
            </a:extLst>
          </p:cNvPr>
          <p:cNvSpPr>
            <a:spLocks noGrp="1" noRot="1" noChangeAspect="1" noTextEdit="1"/>
          </p:cNvSpPr>
          <p:nvPr>
            <p:ph type="sldImg" idx="2"/>
          </p:nvPr>
        </p:nvSpPr>
        <p:spPr>
          <a:xfrm>
            <a:off x="917575" y="744538"/>
            <a:ext cx="4964113"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cap="flat">
            <a:round/>
            <a:headEnd type="none" w="sm" len="sm"/>
            <a:tailEnd type="none" w="sm" len="sm"/>
          </a:ln>
        </p:spPr>
      </p:sp>
      <p:sp>
        <p:nvSpPr>
          <p:cNvPr id="30723" name="Google Shape;251;p20:notes">
            <a:extLst>
              <a:ext uri="{FF2B5EF4-FFF2-40B4-BE49-F238E27FC236}">
                <a16:creationId xmlns:a16="http://schemas.microsoft.com/office/drawing/2014/main" id="{747CCE1E-8F8D-6C7C-8CAA-518230884C3B}"/>
              </a:ext>
            </a:extLst>
          </p:cNvPr>
          <p:cNvSpPr>
            <a:spLocks noGrp="1" noChangeArrowheads="1"/>
          </p:cNvSpPr>
          <p:nvPr>
            <p:ph type="body" idx="1"/>
          </p:nvPr>
        </p:nvSpPr>
        <p:spPr>
          <a:xfrm>
            <a:off x="679451" y="4714875"/>
            <a:ext cx="5438775" cy="4467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a:spcBef>
                <a:spcPct val="0"/>
              </a:spcBef>
              <a:buSzPts val="1100"/>
            </a:pPr>
            <a:endParaRPr lang="en-US" altLang="en-US">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4D43DA13-D412-BC03-F707-9C63905E5A53}"/>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778E43-7197-4A1C-9ACC-94BE67BCC55B}" type="slidenum">
              <a:rPr lang="en-US" altLang="en-US" sz="1300" smtClean="0"/>
              <a:pPr>
                <a:spcBef>
                  <a:spcPct val="0"/>
                </a:spcBef>
              </a:pPr>
              <a:t>3</a:t>
            </a:fld>
            <a:endParaRPr lang="en-US" altLang="en-US" sz="1300"/>
          </a:p>
        </p:txBody>
      </p:sp>
      <p:sp>
        <p:nvSpPr>
          <p:cNvPr id="8195" name="Rectangle 2">
            <a:extLst>
              <a:ext uri="{FF2B5EF4-FFF2-40B4-BE49-F238E27FC236}">
                <a16:creationId xmlns:a16="http://schemas.microsoft.com/office/drawing/2014/main" id="{17A68E57-8618-70AF-E2AD-DFF1F170B320}"/>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A23C2062-3F88-7DDB-27CB-17CD40C1AF0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D49081FE-F631-B11E-4AEA-6C04F10E33D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F60AA5A-A8F4-474F-BFDC-CF1A41BA8DC2}" type="slidenum">
              <a:rPr lang="en-US" altLang="en-US" sz="1300" smtClean="0"/>
              <a:pPr>
                <a:spcBef>
                  <a:spcPct val="0"/>
                </a:spcBef>
              </a:pPr>
              <a:t>5</a:t>
            </a:fld>
            <a:endParaRPr lang="en-US" altLang="en-US" sz="1300"/>
          </a:p>
        </p:txBody>
      </p:sp>
      <p:sp>
        <p:nvSpPr>
          <p:cNvPr id="11267" name="Rectangle 2">
            <a:extLst>
              <a:ext uri="{FF2B5EF4-FFF2-40B4-BE49-F238E27FC236}">
                <a16:creationId xmlns:a16="http://schemas.microsoft.com/office/drawing/2014/main" id="{4068BCEC-28CA-39F6-3BF5-2C67185F168A}"/>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D2DA5B1E-B1F6-150E-2608-377D510F37E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BB6714C0-4524-E26B-FFE7-DA3E0873E5A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02ACAC-61BB-4F13-B1A8-982BCE8757AE}" type="slidenum">
              <a:rPr lang="en-US" altLang="en-US" sz="1300" smtClean="0"/>
              <a:pPr>
                <a:spcBef>
                  <a:spcPct val="0"/>
                </a:spcBef>
              </a:pPr>
              <a:t>6</a:t>
            </a:fld>
            <a:endParaRPr lang="en-US" altLang="en-US" sz="1300"/>
          </a:p>
        </p:txBody>
      </p:sp>
      <p:sp>
        <p:nvSpPr>
          <p:cNvPr id="13315" name="Rectangle 2">
            <a:extLst>
              <a:ext uri="{FF2B5EF4-FFF2-40B4-BE49-F238E27FC236}">
                <a16:creationId xmlns:a16="http://schemas.microsoft.com/office/drawing/2014/main" id="{764689B3-57B8-7B14-0632-91D09647ED80}"/>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933F41D5-3FB7-B8D0-6183-5F9A56DB250D}"/>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E8A20A18-FB8D-CF1E-84A6-C2011718F269}"/>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4F3E233-7A1B-4B2E-A0E8-F8E2FD0CE7C7}" type="slidenum">
              <a:rPr lang="en-US" altLang="en-US" sz="1300" smtClean="0"/>
              <a:pPr>
                <a:spcBef>
                  <a:spcPct val="0"/>
                </a:spcBef>
              </a:pPr>
              <a:t>7</a:t>
            </a:fld>
            <a:endParaRPr lang="en-US" altLang="en-US" sz="1300"/>
          </a:p>
        </p:txBody>
      </p:sp>
      <p:sp>
        <p:nvSpPr>
          <p:cNvPr id="15363" name="Rectangle 2">
            <a:extLst>
              <a:ext uri="{FF2B5EF4-FFF2-40B4-BE49-F238E27FC236}">
                <a16:creationId xmlns:a16="http://schemas.microsoft.com/office/drawing/2014/main" id="{7546B302-F0BB-E34B-08F4-4ED5A6A6E46B}"/>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01E8F231-873E-6FA3-A095-E720C13D038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E9D92EA5-A464-CC1D-FEAF-74A52FD7DDE7}"/>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C2FDAF3-D134-44F0-8D91-4903E6AE4D17}" type="slidenum">
              <a:rPr lang="en-US" altLang="en-US" sz="1300" smtClean="0"/>
              <a:pPr>
                <a:spcBef>
                  <a:spcPct val="0"/>
                </a:spcBef>
              </a:pPr>
              <a:t>8</a:t>
            </a:fld>
            <a:endParaRPr lang="en-US" altLang="en-US" sz="1300"/>
          </a:p>
        </p:txBody>
      </p:sp>
      <p:sp>
        <p:nvSpPr>
          <p:cNvPr id="17411" name="Rectangle 2">
            <a:extLst>
              <a:ext uri="{FF2B5EF4-FFF2-40B4-BE49-F238E27FC236}">
                <a16:creationId xmlns:a16="http://schemas.microsoft.com/office/drawing/2014/main" id="{9D26C226-648A-1888-E9C2-466D853C990A}"/>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DF099730-56CC-00B1-10A1-E626DEDC93B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6A3B5DC9-2AFE-BD64-7D5B-D59FE76A8D71}"/>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793DD8-A607-4ABB-94BC-142B44DFC2AB}" type="slidenum">
              <a:rPr lang="en-US" altLang="en-US" sz="1300" smtClean="0"/>
              <a:pPr>
                <a:spcBef>
                  <a:spcPct val="0"/>
                </a:spcBef>
              </a:pPr>
              <a:t>9</a:t>
            </a:fld>
            <a:endParaRPr lang="en-US" altLang="en-US" sz="1300"/>
          </a:p>
        </p:txBody>
      </p:sp>
      <p:sp>
        <p:nvSpPr>
          <p:cNvPr id="19459" name="Rectangle 2">
            <a:extLst>
              <a:ext uri="{FF2B5EF4-FFF2-40B4-BE49-F238E27FC236}">
                <a16:creationId xmlns:a16="http://schemas.microsoft.com/office/drawing/2014/main" id="{91286391-84C2-5018-129E-375465196A94}"/>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89A5504B-B7F3-83F9-3FAC-95183379775E}"/>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CDEE9EB-D0B9-D52B-5EDE-D365147EAA68}"/>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AED328-0D95-43A5-8A1E-03E9144DA18B}" type="slidenum">
              <a:rPr lang="en-US" altLang="en-US" sz="1300" smtClean="0"/>
              <a:pPr>
                <a:spcBef>
                  <a:spcPct val="0"/>
                </a:spcBef>
              </a:pPr>
              <a:t>10</a:t>
            </a:fld>
            <a:endParaRPr lang="en-US" altLang="en-US" sz="1300"/>
          </a:p>
        </p:txBody>
      </p:sp>
      <p:sp>
        <p:nvSpPr>
          <p:cNvPr id="21507" name="Rectangle 2">
            <a:extLst>
              <a:ext uri="{FF2B5EF4-FFF2-40B4-BE49-F238E27FC236}">
                <a16:creationId xmlns:a16="http://schemas.microsoft.com/office/drawing/2014/main" id="{3523FAC2-447B-46A7-9FD1-F6679B68958D}"/>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4012A49A-7BDB-BD45-6243-0417B657EC2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352CFD76-81AE-3B6D-92F8-72ADD2B3FCFF}"/>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55675">
              <a:spcBef>
                <a:spcPct val="30000"/>
              </a:spcBef>
              <a:defRPr sz="1200">
                <a:solidFill>
                  <a:schemeClr val="tx1"/>
                </a:solidFill>
                <a:latin typeface="Arial" panose="020B0604020202020204" pitchFamily="34" charset="0"/>
              </a:defRPr>
            </a:lvl1pPr>
            <a:lvl2pPr marL="742950" indent="-285750" defTabSz="955675">
              <a:spcBef>
                <a:spcPct val="30000"/>
              </a:spcBef>
              <a:defRPr sz="1200">
                <a:solidFill>
                  <a:schemeClr val="tx1"/>
                </a:solidFill>
                <a:latin typeface="Arial" panose="020B0604020202020204" pitchFamily="34" charset="0"/>
              </a:defRPr>
            </a:lvl2pPr>
            <a:lvl3pPr marL="1143000" indent="-228600" defTabSz="955675">
              <a:spcBef>
                <a:spcPct val="30000"/>
              </a:spcBef>
              <a:defRPr sz="1200">
                <a:solidFill>
                  <a:schemeClr val="tx1"/>
                </a:solidFill>
                <a:latin typeface="Arial" panose="020B0604020202020204" pitchFamily="34" charset="0"/>
              </a:defRPr>
            </a:lvl3pPr>
            <a:lvl4pPr marL="1600200" indent="-228600" defTabSz="955675">
              <a:spcBef>
                <a:spcPct val="30000"/>
              </a:spcBef>
              <a:defRPr sz="1200">
                <a:solidFill>
                  <a:schemeClr val="tx1"/>
                </a:solidFill>
                <a:latin typeface="Arial" panose="020B0604020202020204" pitchFamily="34" charset="0"/>
              </a:defRPr>
            </a:lvl4pPr>
            <a:lvl5pPr marL="2057400" indent="-228600" defTabSz="955675">
              <a:spcBef>
                <a:spcPct val="30000"/>
              </a:spcBef>
              <a:defRPr sz="1200">
                <a:solidFill>
                  <a:schemeClr val="tx1"/>
                </a:solidFill>
                <a:latin typeface="Arial" panose="020B0604020202020204" pitchFamily="34" charset="0"/>
              </a:defRPr>
            </a:lvl5pPr>
            <a:lvl6pPr marL="2514600" indent="-228600" defTabSz="955675"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55675"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55675"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55675"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453E09-67B2-4EC8-91D5-0DCC0CD14E15}" type="slidenum">
              <a:rPr lang="en-US" altLang="en-US" sz="1300" smtClean="0"/>
              <a:pPr>
                <a:spcBef>
                  <a:spcPct val="0"/>
                </a:spcBef>
              </a:pPr>
              <a:t>11</a:t>
            </a:fld>
            <a:endParaRPr lang="en-US" altLang="en-US" sz="1300"/>
          </a:p>
        </p:txBody>
      </p:sp>
      <p:sp>
        <p:nvSpPr>
          <p:cNvPr id="23555" name="Rectangle 2">
            <a:extLst>
              <a:ext uri="{FF2B5EF4-FFF2-40B4-BE49-F238E27FC236}">
                <a16:creationId xmlns:a16="http://schemas.microsoft.com/office/drawing/2014/main" id="{B06840F7-11DD-7D2F-8E94-D95F80ABE6AC}"/>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655BFB39-5EB9-66A2-2EAE-3CCE8380AD9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5C18CE-9E56-4730-A677-4D1D3EA224FB}" type="slidenum">
              <a:rPr lang="en-US" altLang="en-US" smtClean="0"/>
              <a:pPr>
                <a:defRPr/>
              </a:pPr>
              <a:t>‹#›</a:t>
            </a:fld>
            <a:endParaRPr lang="en-US" altLang="en-US"/>
          </a:p>
        </p:txBody>
      </p:sp>
    </p:spTree>
    <p:extLst>
      <p:ext uri="{BB962C8B-B14F-4D97-AF65-F5344CB8AC3E}">
        <p14:creationId xmlns:p14="http://schemas.microsoft.com/office/powerpoint/2010/main" val="923957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8D950-678D-4333-92D7-24881E9611C6}" type="slidenum">
              <a:rPr lang="en-US" altLang="en-US" smtClean="0"/>
              <a:pPr>
                <a:defRPr/>
              </a:pPr>
              <a:t>‹#›</a:t>
            </a:fld>
            <a:endParaRPr lang="en-US" altLang="en-US"/>
          </a:p>
        </p:txBody>
      </p:sp>
    </p:spTree>
    <p:extLst>
      <p:ext uri="{BB962C8B-B14F-4D97-AF65-F5344CB8AC3E}">
        <p14:creationId xmlns:p14="http://schemas.microsoft.com/office/powerpoint/2010/main" val="1864308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8D950-678D-4333-92D7-24881E9611C6}"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017915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8D950-678D-4333-92D7-24881E9611C6}" type="slidenum">
              <a:rPr lang="en-US" altLang="en-US" smtClean="0"/>
              <a:pPr>
                <a:defRPr/>
              </a:pPr>
              <a:t>‹#›</a:t>
            </a:fld>
            <a:endParaRPr lang="en-US" altLang="en-US"/>
          </a:p>
        </p:txBody>
      </p:sp>
    </p:spTree>
    <p:extLst>
      <p:ext uri="{BB962C8B-B14F-4D97-AF65-F5344CB8AC3E}">
        <p14:creationId xmlns:p14="http://schemas.microsoft.com/office/powerpoint/2010/main" val="24307629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8D950-678D-4333-92D7-24881E9611C6}" type="slidenum">
              <a:rPr lang="en-US" altLang="en-US" smtClean="0"/>
              <a:pPr>
                <a:defRPr/>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006791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CC8D950-678D-4333-92D7-24881E9611C6}" type="slidenum">
              <a:rPr lang="en-US" altLang="en-US" smtClean="0"/>
              <a:pPr>
                <a:defRPr/>
              </a:pPr>
              <a:t>‹#›</a:t>
            </a:fld>
            <a:endParaRPr lang="en-US" altLang="en-US"/>
          </a:p>
        </p:txBody>
      </p:sp>
    </p:spTree>
    <p:extLst>
      <p:ext uri="{BB962C8B-B14F-4D97-AF65-F5344CB8AC3E}">
        <p14:creationId xmlns:p14="http://schemas.microsoft.com/office/powerpoint/2010/main" val="2330279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1922300-869F-4531-A402-F6B52D3E3913}" type="slidenum">
              <a:rPr lang="en-US" altLang="en-US" smtClean="0"/>
              <a:pPr>
                <a:defRPr/>
              </a:pPr>
              <a:t>‹#›</a:t>
            </a:fld>
            <a:endParaRPr lang="en-US" altLang="en-US"/>
          </a:p>
        </p:txBody>
      </p:sp>
    </p:spTree>
    <p:extLst>
      <p:ext uri="{BB962C8B-B14F-4D97-AF65-F5344CB8AC3E}">
        <p14:creationId xmlns:p14="http://schemas.microsoft.com/office/powerpoint/2010/main" val="18926684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849463-30B3-455F-BFED-05FA0DC7A1F0}" type="slidenum">
              <a:rPr lang="en-US" altLang="en-US" smtClean="0"/>
              <a:pPr>
                <a:defRPr/>
              </a:pPr>
              <a:t>‹#›</a:t>
            </a:fld>
            <a:endParaRPr lang="en-US" altLang="en-US"/>
          </a:p>
        </p:txBody>
      </p:sp>
    </p:spTree>
    <p:extLst>
      <p:ext uri="{BB962C8B-B14F-4D97-AF65-F5344CB8AC3E}">
        <p14:creationId xmlns:p14="http://schemas.microsoft.com/office/powerpoint/2010/main" val="3746226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457200" y="1600200"/>
            <a:ext cx="8229600" cy="4525963"/>
          </a:xfrm>
        </p:spPr>
        <p:txBody>
          <a:bodyPr/>
          <a:lstStyle/>
          <a:p>
            <a:pPr lvl="0"/>
            <a:endParaRPr lang="en-GB" noProof="0"/>
          </a:p>
        </p:txBody>
      </p:sp>
      <p:sp>
        <p:nvSpPr>
          <p:cNvPr id="4" name="Rectangle 4">
            <a:extLst>
              <a:ext uri="{FF2B5EF4-FFF2-40B4-BE49-F238E27FC236}">
                <a16:creationId xmlns:a16="http://schemas.microsoft.com/office/drawing/2014/main" id="{E7DAD88B-A9F8-3C5B-C8E2-5F95FD5A7F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6F9F19-6ABA-592D-3C05-C355FCBE2D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33C325-69F4-B5D9-0A0A-C48FD19A0FDC}"/>
              </a:ext>
            </a:extLst>
          </p:cNvPr>
          <p:cNvSpPr>
            <a:spLocks noGrp="1" noChangeArrowheads="1"/>
          </p:cNvSpPr>
          <p:nvPr>
            <p:ph type="sldNum" sz="quarter" idx="12"/>
          </p:nvPr>
        </p:nvSpPr>
        <p:spPr>
          <a:ln/>
        </p:spPr>
        <p:txBody>
          <a:bodyPr/>
          <a:lstStyle>
            <a:lvl1pPr>
              <a:defRPr/>
            </a:lvl1pPr>
          </a:lstStyle>
          <a:p>
            <a:pPr>
              <a:defRPr/>
            </a:pPr>
            <a:fld id="{70025195-3179-49BB-8A90-E0850468364E}" type="slidenum">
              <a:rPr lang="en-US" altLang="en-US"/>
              <a:pPr>
                <a:defRPr/>
              </a:pPr>
              <a:t>‹#›</a:t>
            </a:fld>
            <a:endParaRPr lang="en-US" altLang="en-US"/>
          </a:p>
        </p:txBody>
      </p:sp>
    </p:spTree>
    <p:extLst>
      <p:ext uri="{BB962C8B-B14F-4D97-AF65-F5344CB8AC3E}">
        <p14:creationId xmlns:p14="http://schemas.microsoft.com/office/powerpoint/2010/main" val="3218373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33"/>
          <p:cNvSpPr txBox="1">
            <a:spLocks noGrp="1"/>
          </p:cNvSpPr>
          <p:nvPr>
            <p:ph type="title"/>
          </p:nvPr>
        </p:nvSpPr>
        <p:spPr>
          <a:xfrm>
            <a:off x="311700" y="593367"/>
            <a:ext cx="8520600" cy="763500"/>
          </a:xfrm>
          <a:prstGeom prst="rect">
            <a:avLst/>
          </a:prstGeom>
          <a:noFill/>
          <a:ln>
            <a:noFill/>
          </a:ln>
        </p:spPr>
        <p:txBody>
          <a:bodyPr spcFirstLastPara="1" lIns="91425" tIns="45700" rIns="91425" b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5" name="Google Shape;25;p33"/>
          <p:cNvSpPr txBox="1">
            <a:spLocks noGrp="1"/>
          </p:cNvSpPr>
          <p:nvPr>
            <p:ph type="body" idx="1"/>
          </p:nvPr>
        </p:nvSpPr>
        <p:spPr>
          <a:xfrm>
            <a:off x="311700" y="1536633"/>
            <a:ext cx="8520600" cy="4555200"/>
          </a:xfrm>
          <a:prstGeom prst="rect">
            <a:avLst/>
          </a:prstGeom>
          <a:noFill/>
          <a:ln>
            <a:noFill/>
          </a:ln>
        </p:spPr>
        <p:txBody>
          <a:bodyPr spcFirstLastPara="1" lIns="91425" tIns="45700" rIns="91425" bIns="45700">
            <a:noAutofit/>
          </a:bodyPr>
          <a:lstStyle>
            <a:lvl1pPr marL="457200" lvl="0" indent="-431800" algn="l">
              <a:lnSpc>
                <a:spcPct val="100000"/>
              </a:lnSpc>
              <a:spcBef>
                <a:spcPts val="640"/>
              </a:spcBef>
              <a:spcAft>
                <a:spcPts val="0"/>
              </a:spcAft>
              <a:buSzPts val="3200"/>
              <a:buChar char="•"/>
              <a:defRPr/>
            </a:lvl1pPr>
            <a:lvl2pPr marL="914400" lvl="1" indent="-406400" algn="l">
              <a:lnSpc>
                <a:spcPct val="100000"/>
              </a:lnSpc>
              <a:spcBef>
                <a:spcPts val="560"/>
              </a:spcBef>
              <a:spcAft>
                <a:spcPts val="0"/>
              </a:spcAft>
              <a:buSzPts val="2800"/>
              <a:buChar char="–"/>
              <a:defRPr/>
            </a:lvl2pPr>
            <a:lvl3pPr marL="1371600" lvl="2" indent="-381000" algn="l">
              <a:lnSpc>
                <a:spcPct val="100000"/>
              </a:lnSpc>
              <a:spcBef>
                <a:spcPts val="480"/>
              </a:spcBef>
              <a:spcAft>
                <a:spcPts val="0"/>
              </a:spcAft>
              <a:buSzPts val="2400"/>
              <a:buChar char="•"/>
              <a:defRPr/>
            </a:lvl3pPr>
            <a:lvl4pPr marL="1828800" lvl="3" indent="-355600" algn="l">
              <a:lnSpc>
                <a:spcPct val="100000"/>
              </a:lnSpc>
              <a:spcBef>
                <a:spcPts val="400"/>
              </a:spcBef>
              <a:spcAft>
                <a:spcPts val="0"/>
              </a:spcAft>
              <a:buSzPts val="2000"/>
              <a:buChar char="–"/>
              <a:defRPr/>
            </a:lvl4pPr>
            <a:lvl5pPr marL="2286000" lvl="4" indent="-355600" algn="l">
              <a:lnSpc>
                <a:spcPct val="100000"/>
              </a:lnSpc>
              <a:spcBef>
                <a:spcPts val="400"/>
              </a:spcBef>
              <a:spcAft>
                <a:spcPts val="0"/>
              </a:spcAft>
              <a:buSzPts val="2000"/>
              <a:buChar char="»"/>
              <a:defRPr/>
            </a:lvl5pPr>
            <a:lvl6pPr marL="2743200" lvl="5" indent="-355600" algn="l">
              <a:lnSpc>
                <a:spcPct val="100000"/>
              </a:lnSpc>
              <a:spcBef>
                <a:spcPts val="400"/>
              </a:spcBef>
              <a:spcAft>
                <a:spcPts val="0"/>
              </a:spcAft>
              <a:buSzPts val="2000"/>
              <a:buChar char="•"/>
              <a:defRPr/>
            </a:lvl6pPr>
            <a:lvl7pPr marL="3200400" lvl="6" indent="-355600" algn="l">
              <a:lnSpc>
                <a:spcPct val="100000"/>
              </a:lnSpc>
              <a:spcBef>
                <a:spcPts val="400"/>
              </a:spcBef>
              <a:spcAft>
                <a:spcPts val="0"/>
              </a:spcAft>
              <a:buSzPts val="2000"/>
              <a:buChar char="•"/>
              <a:defRPr/>
            </a:lvl7pPr>
            <a:lvl8pPr marL="3657600" lvl="7" indent="-355600" algn="l">
              <a:lnSpc>
                <a:spcPct val="100000"/>
              </a:lnSpc>
              <a:spcBef>
                <a:spcPts val="400"/>
              </a:spcBef>
              <a:spcAft>
                <a:spcPts val="0"/>
              </a:spcAft>
              <a:buSzPts val="2000"/>
              <a:buChar char="•"/>
              <a:defRPr/>
            </a:lvl8pPr>
            <a:lvl9pPr marL="4114800" lvl="8" indent="-355600" algn="l">
              <a:lnSpc>
                <a:spcPct val="100000"/>
              </a:lnSpc>
              <a:spcBef>
                <a:spcPts val="400"/>
              </a:spcBef>
              <a:spcAft>
                <a:spcPts val="0"/>
              </a:spcAft>
              <a:buSzPts val="2000"/>
              <a:buChar char="•"/>
              <a:defRPr/>
            </a:lvl9pPr>
          </a:lstStyle>
          <a:p>
            <a:endParaRPr/>
          </a:p>
        </p:txBody>
      </p:sp>
      <p:sp>
        <p:nvSpPr>
          <p:cNvPr id="2" name="Google Shape;26;p33">
            <a:extLst>
              <a:ext uri="{FF2B5EF4-FFF2-40B4-BE49-F238E27FC236}">
                <a16:creationId xmlns:a16="http://schemas.microsoft.com/office/drawing/2014/main" id="{DC1F12EA-F2B4-1A06-1EA4-9E549B49BFF0}"/>
              </a:ext>
            </a:extLst>
          </p:cNvPr>
          <p:cNvSpPr txBox="1">
            <a:spLocks noGrp="1"/>
          </p:cNvSpPr>
          <p:nvPr>
            <p:ph type="sldNum" idx="10"/>
          </p:nvPr>
        </p:nvSpPr>
        <p:spPr>
          <a:xfrm>
            <a:off x="8472488" y="6218238"/>
            <a:ext cx="549275" cy="523875"/>
          </a:xfrm>
        </p:spPr>
        <p:txBody>
          <a:bodyPr spcFirstLastPara="1" lIns="91425" tIns="45700" rIns="91425" bIns="45700" anchor="ctr">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a:defRPr/>
            </a:pPr>
            <a:fld id="{B1780C9D-EFE1-4F14-9A40-5041DC978DED}" type="slidenum">
              <a:rPr lang="en-GB"/>
              <a:pPr>
                <a:defRPr/>
              </a:pPr>
              <a:t>‹#›</a:t>
            </a:fld>
            <a:endParaRPr/>
          </a:p>
        </p:txBody>
      </p:sp>
    </p:spTree>
    <p:extLst>
      <p:ext uri="{BB962C8B-B14F-4D97-AF65-F5344CB8AC3E}">
        <p14:creationId xmlns:p14="http://schemas.microsoft.com/office/powerpoint/2010/main" val="3448792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9069C63-DF83-47D1-8762-FEF971C5422E}" type="slidenum">
              <a:rPr lang="en-US" altLang="en-US" smtClean="0"/>
              <a:pPr>
                <a:defRPr/>
              </a:pPr>
              <a:t>‹#›</a:t>
            </a:fld>
            <a:endParaRPr lang="en-US" altLang="en-US"/>
          </a:p>
        </p:txBody>
      </p:sp>
    </p:spTree>
    <p:extLst>
      <p:ext uri="{BB962C8B-B14F-4D97-AF65-F5344CB8AC3E}">
        <p14:creationId xmlns:p14="http://schemas.microsoft.com/office/powerpoint/2010/main" val="290012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FF7A49-F093-49BA-89C0-79011FBF7AA5}" type="slidenum">
              <a:rPr lang="en-US" altLang="en-US" smtClean="0"/>
              <a:pPr>
                <a:defRPr/>
              </a:pPr>
              <a:t>‹#›</a:t>
            </a:fld>
            <a:endParaRPr lang="en-US" altLang="en-US"/>
          </a:p>
        </p:txBody>
      </p:sp>
    </p:spTree>
    <p:extLst>
      <p:ext uri="{BB962C8B-B14F-4D97-AF65-F5344CB8AC3E}">
        <p14:creationId xmlns:p14="http://schemas.microsoft.com/office/powerpoint/2010/main" val="2870267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45EF3BA-FF78-4E18-9F07-C373FD86F1C6}" type="slidenum">
              <a:rPr lang="en-US" altLang="en-US" smtClean="0"/>
              <a:pPr>
                <a:defRPr/>
              </a:pPr>
              <a:t>‹#›</a:t>
            </a:fld>
            <a:endParaRPr lang="en-US" altLang="en-US"/>
          </a:p>
        </p:txBody>
      </p:sp>
    </p:spTree>
    <p:extLst>
      <p:ext uri="{BB962C8B-B14F-4D97-AF65-F5344CB8AC3E}">
        <p14:creationId xmlns:p14="http://schemas.microsoft.com/office/powerpoint/2010/main" val="62136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0E92AAF-B056-4F1C-A47B-579923F0FBCE}" type="slidenum">
              <a:rPr lang="en-US" altLang="en-US" smtClean="0"/>
              <a:pPr>
                <a:defRPr/>
              </a:pPr>
              <a:t>‹#›</a:t>
            </a:fld>
            <a:endParaRPr lang="en-US" altLang="en-US"/>
          </a:p>
        </p:txBody>
      </p:sp>
    </p:spTree>
    <p:extLst>
      <p:ext uri="{BB962C8B-B14F-4D97-AF65-F5344CB8AC3E}">
        <p14:creationId xmlns:p14="http://schemas.microsoft.com/office/powerpoint/2010/main" val="639217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68ED3FA-DB3E-4C80-8594-8B50483B74F9}" type="slidenum">
              <a:rPr lang="en-US" altLang="en-US" smtClean="0"/>
              <a:pPr>
                <a:defRPr/>
              </a:pPr>
              <a:t>‹#›</a:t>
            </a:fld>
            <a:endParaRPr lang="en-US" altLang="en-US"/>
          </a:p>
        </p:txBody>
      </p:sp>
    </p:spTree>
    <p:extLst>
      <p:ext uri="{BB962C8B-B14F-4D97-AF65-F5344CB8AC3E}">
        <p14:creationId xmlns:p14="http://schemas.microsoft.com/office/powerpoint/2010/main" val="3560855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5D5B7D6-ADAC-4CE1-A196-FC1C9D69FAB3}" type="slidenum">
              <a:rPr lang="en-US" altLang="en-US" smtClean="0"/>
              <a:pPr>
                <a:defRPr/>
              </a:pPr>
              <a:t>‹#›</a:t>
            </a:fld>
            <a:endParaRPr lang="en-US" altLang="en-US"/>
          </a:p>
        </p:txBody>
      </p:sp>
    </p:spTree>
    <p:extLst>
      <p:ext uri="{BB962C8B-B14F-4D97-AF65-F5344CB8AC3E}">
        <p14:creationId xmlns:p14="http://schemas.microsoft.com/office/powerpoint/2010/main" val="321517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1C3EA8-91E5-4908-83FE-CB21BA15C96A}" type="slidenum">
              <a:rPr lang="en-US" altLang="en-US" smtClean="0"/>
              <a:pPr>
                <a:defRPr/>
              </a:pPr>
              <a:t>‹#›</a:t>
            </a:fld>
            <a:endParaRPr lang="en-US" altLang="en-US"/>
          </a:p>
        </p:txBody>
      </p:sp>
    </p:spTree>
    <p:extLst>
      <p:ext uri="{BB962C8B-B14F-4D97-AF65-F5344CB8AC3E}">
        <p14:creationId xmlns:p14="http://schemas.microsoft.com/office/powerpoint/2010/main" val="2423375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92BF430-3AE5-44E7-801A-90AE0460B6F8}" type="slidenum">
              <a:rPr lang="en-US" altLang="en-US" smtClean="0"/>
              <a:pPr>
                <a:defRPr/>
              </a:pPr>
              <a:t>‹#›</a:t>
            </a:fld>
            <a:endParaRPr lang="en-US" altLang="en-US"/>
          </a:p>
        </p:txBody>
      </p:sp>
    </p:spTree>
    <p:extLst>
      <p:ext uri="{BB962C8B-B14F-4D97-AF65-F5344CB8AC3E}">
        <p14:creationId xmlns:p14="http://schemas.microsoft.com/office/powerpoint/2010/main" val="2801089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BCC8D950-678D-4333-92D7-24881E9611C6}" type="slidenum">
              <a:rPr lang="en-US" altLang="en-US" smtClean="0"/>
              <a:pPr>
                <a:defRPr/>
              </a:pPr>
              <a:t>‹#›</a:t>
            </a:fld>
            <a:endParaRPr lang="en-US" altLang="en-US"/>
          </a:p>
        </p:txBody>
      </p:sp>
    </p:spTree>
    <p:extLst>
      <p:ext uri="{BB962C8B-B14F-4D97-AF65-F5344CB8AC3E}">
        <p14:creationId xmlns:p14="http://schemas.microsoft.com/office/powerpoint/2010/main" val="147065436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 id="2147483778" r:id="rId18"/>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http://ccea.org.uk/curriculum/foundation_stage/assessmen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www.bunscoilbb.com/"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hyperlink" Target="http://www.tearma.ie/" TargetMode="External"/><Relationship Id="rId7" Type="http://schemas.openxmlformats.org/officeDocument/2006/relationships/hyperlink" Target="http://www.foghlaim.tg4.ie" TargetMode="External"/><Relationship Id="rId2" Type="http://schemas.openxmlformats.org/officeDocument/2006/relationships/hyperlink" Target="http://www.abair.ie/" TargetMode="External"/><Relationship Id="rId1" Type="http://schemas.openxmlformats.org/officeDocument/2006/relationships/slideLayout" Target="../slideLayouts/slideLayout17.xml"/><Relationship Id="rId6" Type="http://schemas.openxmlformats.org/officeDocument/2006/relationships/hyperlink" Target="http://www.irishforparents.ie/" TargetMode="External"/><Relationship Id="rId5" Type="http://schemas.openxmlformats.org/officeDocument/2006/relationships/hyperlink" Target="http://www.bbc.co.uk/northernireland/irish/blas" TargetMode="External"/><Relationship Id="rId4" Type="http://schemas.openxmlformats.org/officeDocument/2006/relationships/hyperlink" Target="about:blank"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hyperlink" Target="http://www.bunscoilbb.com/" TargetMode="Externa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hyperlink" Target="https://www.publichealth.hscni.net/sites/default/files/Guidance_on_infection_control_in%20schools_poster.pdf" TargetMode="External"/><Relationship Id="rId2" Type="http://schemas.openxmlformats.org/officeDocument/2006/relationships/hyperlink" Target="https://www.publichealth.hscni.net/sites/default/files/Guidance_on_infection_control_in%20schools_poster.pd" TargetMode="External"/><Relationship Id="rId1" Type="http://schemas.openxmlformats.org/officeDocument/2006/relationships/slideLayout" Target="../slideLayouts/slideLayout18.xml"/><Relationship Id="rId4" Type="http://schemas.openxmlformats.org/officeDocument/2006/relationships/hyperlink" Target="http://www.bunscoilbb.com/"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7.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hyperlink" Target="https://send.eani.org.uk/sites/default/files/2023-07/Literacy%20Guidance%20-%20Supporting%20writing.pdf" TargetMode="External"/><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a:extLst>
              <a:ext uri="{FF2B5EF4-FFF2-40B4-BE49-F238E27FC236}">
                <a16:creationId xmlns:a16="http://schemas.microsoft.com/office/drawing/2014/main" id="{C30603CE-EFA3-F24D-A606-E4D97F4658CC}"/>
              </a:ext>
            </a:extLst>
          </p:cNvPr>
          <p:cNvSpPr>
            <a:spLocks noGrp="1" noChangeArrowheads="1"/>
          </p:cNvSpPr>
          <p:nvPr>
            <p:ph type="subTitle" idx="1"/>
          </p:nvPr>
        </p:nvSpPr>
        <p:spPr>
          <a:xfrm>
            <a:off x="899592" y="860424"/>
            <a:ext cx="6400800" cy="1109935"/>
          </a:xfrm>
        </p:spPr>
        <p:txBody>
          <a:bodyPr>
            <a:normAutofit fontScale="25000" lnSpcReduction="20000"/>
          </a:bodyPr>
          <a:lstStyle/>
          <a:p>
            <a:pPr eaLnBrk="1" hangingPunct="1"/>
            <a:endParaRPr lang="en-GB" altLang="en-US" dirty="0">
              <a:latin typeface="SassoonPrimaryInfant" pitchFamily="2" charset="0"/>
            </a:endParaRPr>
          </a:p>
          <a:p>
            <a:pPr algn="ctr">
              <a:spcBef>
                <a:spcPct val="50000"/>
              </a:spcBef>
            </a:pPr>
            <a:r>
              <a:rPr lang="en-GB" altLang="en-US" sz="9600" dirty="0">
                <a:solidFill>
                  <a:schemeClr val="accent1"/>
                </a:solidFill>
                <a:latin typeface="+mj-lt"/>
                <a:ea typeface="+mj-ea"/>
                <a:cs typeface="+mj-cs"/>
              </a:rPr>
              <a:t>Curriculum Meeting </a:t>
            </a:r>
          </a:p>
          <a:p>
            <a:pPr algn="ctr">
              <a:spcBef>
                <a:spcPct val="50000"/>
              </a:spcBef>
            </a:pPr>
            <a:r>
              <a:rPr lang="en-GB" altLang="en-US" sz="9600" dirty="0">
                <a:solidFill>
                  <a:schemeClr val="accent1"/>
                </a:solidFill>
                <a:latin typeface="+mj-lt"/>
                <a:ea typeface="+mj-ea"/>
                <a:cs typeface="+mj-cs"/>
              </a:rPr>
              <a:t>Deireadh Fómhar 2025 </a:t>
            </a: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endParaRPr lang="en-GB" altLang="en-US" dirty="0">
              <a:latin typeface="SassoonPrimaryInfant" pitchFamily="2" charset="0"/>
            </a:endParaRPr>
          </a:p>
          <a:p>
            <a:pPr eaLnBrk="1" hangingPunct="1"/>
            <a:r>
              <a:rPr lang="en-GB" altLang="en-US" dirty="0">
                <a:latin typeface="SassoonPrimaryInfant" pitchFamily="2" charset="0"/>
              </a:rPr>
              <a:t>Curriculum Meeting</a:t>
            </a:r>
          </a:p>
          <a:p>
            <a:pPr eaLnBrk="1" hangingPunct="1"/>
            <a:r>
              <a:rPr lang="en-GB" altLang="en-US" sz="2400" dirty="0">
                <a:latin typeface="SassoonPrimaryInfant" pitchFamily="2" charset="0"/>
              </a:rPr>
              <a:t>Deireadh </a:t>
            </a:r>
            <a:r>
              <a:rPr lang="en-GB" altLang="en-US" sz="2400" dirty="0" err="1">
                <a:latin typeface="SassoonPrimaryInfant" pitchFamily="2" charset="0"/>
              </a:rPr>
              <a:t>Fómhair</a:t>
            </a:r>
            <a:r>
              <a:rPr lang="en-GB" altLang="en-US" sz="2400" dirty="0">
                <a:latin typeface="SassoonPrimaryInfant" pitchFamily="2" charset="0"/>
              </a:rPr>
              <a:t> 2025</a:t>
            </a:r>
            <a:endParaRPr lang="en-US" altLang="en-US" sz="2400" dirty="0">
              <a:latin typeface="SassoonPrimaryInfant" pitchFamily="2" charset="0"/>
            </a:endParaRPr>
          </a:p>
        </p:txBody>
      </p:sp>
      <p:sp>
        <p:nvSpPr>
          <p:cNvPr id="5124" name="Text Box 4">
            <a:extLst>
              <a:ext uri="{FF2B5EF4-FFF2-40B4-BE49-F238E27FC236}">
                <a16:creationId xmlns:a16="http://schemas.microsoft.com/office/drawing/2014/main" id="{D6FA8EEA-024E-EE5F-26E5-E8281972B789}"/>
              </a:ext>
            </a:extLst>
          </p:cNvPr>
          <p:cNvSpPr txBox="1">
            <a:spLocks noChangeArrowheads="1"/>
          </p:cNvSpPr>
          <p:nvPr/>
        </p:nvSpPr>
        <p:spPr bwMode="auto">
          <a:xfrm>
            <a:off x="0" y="5818188"/>
            <a:ext cx="9144000"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i="0" dirty="0">
                <a:latin typeface="SassoonPrimaryInfant" pitchFamily="2" charset="0"/>
              </a:rPr>
              <a:t>Rang 2</a:t>
            </a:r>
          </a:p>
          <a:p>
            <a:pPr algn="ctr" eaLnBrk="1" hangingPunct="1">
              <a:spcBef>
                <a:spcPct val="50000"/>
              </a:spcBef>
              <a:buFontTx/>
              <a:buNone/>
            </a:pPr>
            <a:r>
              <a:rPr lang="en-GB" altLang="en-US" sz="1800" i="0" dirty="0">
                <a:latin typeface="SassoonPrimaryInfant" pitchFamily="2" charset="0"/>
              </a:rPr>
              <a:t>Bunscoil Bheanna Boirche</a:t>
            </a:r>
            <a:endParaRPr lang="en-US" altLang="en-US" sz="1800" i="0" dirty="0">
              <a:latin typeface="SassoonPrimaryInfant" pitchFamily="2" charset="0"/>
            </a:endParaRPr>
          </a:p>
        </p:txBody>
      </p:sp>
      <p:sp>
        <p:nvSpPr>
          <p:cNvPr id="5125" name="Text Box 5">
            <a:extLst>
              <a:ext uri="{FF2B5EF4-FFF2-40B4-BE49-F238E27FC236}">
                <a16:creationId xmlns:a16="http://schemas.microsoft.com/office/drawing/2014/main" id="{A9800366-78A6-D8C5-3164-9476CFDEAF25}"/>
              </a:ext>
            </a:extLst>
          </p:cNvPr>
          <p:cNvSpPr txBox="1">
            <a:spLocks noChangeArrowheads="1"/>
          </p:cNvSpPr>
          <p:nvPr/>
        </p:nvSpPr>
        <p:spPr bwMode="auto">
          <a:xfrm>
            <a:off x="0" y="6491288"/>
            <a:ext cx="914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i="0">
                <a:latin typeface="SassoonPrimaryInfant" pitchFamily="2" charset="0"/>
              </a:rPr>
              <a:t>Brenda Nic Cumascaigh</a:t>
            </a:r>
            <a:endParaRPr lang="en-US" altLang="en-US" sz="1800" i="0">
              <a:latin typeface="SassoonPrimaryInfant" pitchFamily="2" charset="0"/>
            </a:endParaRPr>
          </a:p>
        </p:txBody>
      </p:sp>
      <p:pic>
        <p:nvPicPr>
          <p:cNvPr id="5126" name="Picture 1">
            <a:extLst>
              <a:ext uri="{FF2B5EF4-FFF2-40B4-BE49-F238E27FC236}">
                <a16:creationId xmlns:a16="http://schemas.microsoft.com/office/drawing/2014/main" id="{FA0C077A-0431-2967-72EF-45C063FD0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24063"/>
            <a:ext cx="91440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BC4CF861-9048-C628-9FD9-A728CEEB7331}"/>
              </a:ext>
            </a:extLst>
          </p:cNvPr>
          <p:cNvSpPr>
            <a:spLocks noGrp="1"/>
          </p:cNvSpPr>
          <p:nvPr>
            <p:ph type="ctrTitle"/>
          </p:nvPr>
        </p:nvSpPr>
        <p:spPr>
          <a:xfrm>
            <a:off x="1003648" y="-117396"/>
            <a:ext cx="6192688" cy="1079341"/>
          </a:xfrm>
        </p:spPr>
        <p:txBody>
          <a:bodyPr/>
          <a:lstStyle/>
          <a:p>
            <a:pPr algn="l"/>
            <a:r>
              <a:rPr lang="en-GB" dirty="0"/>
              <a:t>Cruinniú Curaclaim </a:t>
            </a:r>
          </a:p>
        </p:txBody>
      </p:sp>
      <p:sp>
        <p:nvSpPr>
          <p:cNvPr id="4" name="Rectangle 2">
            <a:extLst>
              <a:ext uri="{FF2B5EF4-FFF2-40B4-BE49-F238E27FC236}">
                <a16:creationId xmlns:a16="http://schemas.microsoft.com/office/drawing/2014/main" id="{790A291B-8F68-DB76-0FB6-F94EF8BD51A7}"/>
              </a:ext>
            </a:extLst>
          </p:cNvPr>
          <p:cNvSpPr txBox="1">
            <a:spLocks noChangeArrowheads="1"/>
          </p:cNvSpPr>
          <p:nvPr/>
        </p:nvSpPr>
        <p:spPr>
          <a:xfrm>
            <a:off x="1115615" y="188640"/>
            <a:ext cx="7340997" cy="1109935"/>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en-GB" altLang="en-US">
                <a:latin typeface="SassoonPrimaryInfant" pitchFamily="2" charset="0"/>
              </a:rPr>
            </a:br>
            <a:br>
              <a:rPr lang="en-GB" altLang="en-US">
                <a:latin typeface="SassoonPrimaryInfant" pitchFamily="2" charset="0"/>
              </a:rPr>
            </a:br>
            <a:br>
              <a:rPr lang="en-GB" altLang="en-US">
                <a:latin typeface="SassoonPrimaryInfant" pitchFamily="2" charset="0"/>
              </a:rPr>
            </a:br>
            <a:br>
              <a:rPr lang="en-GB" altLang="en-US">
                <a:latin typeface="SassoonPrimaryInfant" pitchFamily="2" charset="0"/>
              </a:rPr>
            </a:br>
            <a:br>
              <a:rPr lang="en-GB" altLang="en-US">
                <a:latin typeface="SassoonPrimaryInfant" pitchFamily="2" charset="0"/>
              </a:rPr>
            </a:br>
            <a:endParaRPr lang="en-US" altLang="en-US" dirty="0">
              <a:latin typeface="SassoonPrimaryInfant"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959A93B1-1A09-1109-BD48-C20328D00F72}"/>
              </a:ext>
            </a:extLst>
          </p:cNvPr>
          <p:cNvSpPr>
            <a:spLocks noGrp="1" noChangeArrowheads="1"/>
          </p:cNvSpPr>
          <p:nvPr>
            <p:ph type="title"/>
          </p:nvPr>
        </p:nvSpPr>
        <p:spPr>
          <a:xfrm>
            <a:off x="457200" y="115888"/>
            <a:ext cx="8229600" cy="706437"/>
          </a:xfrm>
        </p:spPr>
        <p:txBody>
          <a:bodyPr/>
          <a:lstStyle/>
          <a:p>
            <a:pPr eaLnBrk="1" hangingPunct="1"/>
            <a:r>
              <a:rPr lang="en-GB" altLang="en-US" b="1" u="sng">
                <a:latin typeface="SassoonPrimaryInfant" pitchFamily="2" charset="0"/>
              </a:rPr>
              <a:t>World Around Us</a:t>
            </a:r>
            <a:endParaRPr lang="en-US" altLang="en-US" b="1" u="sng">
              <a:latin typeface="SassoonPrimaryInfant" pitchFamily="2" charset="0"/>
            </a:endParaRPr>
          </a:p>
        </p:txBody>
      </p:sp>
      <p:graphicFrame>
        <p:nvGraphicFramePr>
          <p:cNvPr id="16460" name="Group 76">
            <a:extLst>
              <a:ext uri="{FF2B5EF4-FFF2-40B4-BE49-F238E27FC236}">
                <a16:creationId xmlns:a16="http://schemas.microsoft.com/office/drawing/2014/main" id="{5FB20539-B613-84C5-9DDC-FC87EE64915C}"/>
              </a:ext>
            </a:extLst>
          </p:cNvPr>
          <p:cNvGraphicFramePr>
            <a:graphicFrameLocks noGrp="1"/>
          </p:cNvGraphicFramePr>
          <p:nvPr>
            <p:ph type="tbl" idx="1"/>
          </p:nvPr>
        </p:nvGraphicFramePr>
        <p:xfrm>
          <a:off x="457200" y="2924175"/>
          <a:ext cx="8229600" cy="3441700"/>
        </p:xfrm>
        <a:graphic>
          <a:graphicData uri="http://schemas.openxmlformats.org/drawingml/2006/table">
            <a:tbl>
              <a:tblPr/>
              <a:tblGrid>
                <a:gridCol w="20574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057400">
                  <a:extLst>
                    <a:ext uri="{9D8B030D-6E8A-4147-A177-3AD203B41FA5}">
                      <a16:colId xmlns:a16="http://schemas.microsoft.com/office/drawing/2014/main" val="20002"/>
                    </a:ext>
                  </a:extLst>
                </a:gridCol>
                <a:gridCol w="2057400">
                  <a:extLst>
                    <a:ext uri="{9D8B030D-6E8A-4147-A177-3AD203B41FA5}">
                      <a16:colId xmlns:a16="http://schemas.microsoft.com/office/drawing/2014/main" val="20003"/>
                    </a:ext>
                  </a:extLst>
                </a:gridCol>
              </a:tblGrid>
              <a:tr h="1106587">
                <a:tc>
                  <a:txBody>
                    <a:bodyPr/>
                    <a:lstStyle/>
                    <a:p>
                      <a:pPr marL="0" marR="0" lvl="0" indent="0" algn="ctr" defTabSz="914400" rtl="0" eaLnBrk="1" fontAlgn="base" latinLnBrk="0" hangingPunct="1">
                        <a:lnSpc>
                          <a:spcPct val="100000"/>
                        </a:lnSpc>
                        <a:spcBef>
                          <a:spcPct val="50000"/>
                        </a:spcBef>
                        <a:spcAft>
                          <a:spcPct val="0"/>
                        </a:spcAft>
                        <a:buClrTx/>
                        <a:buSzTx/>
                        <a:buFontTx/>
                        <a:buNone/>
                        <a:tabLst/>
                      </a:pPr>
                      <a:r>
                        <a:rPr kumimoji="0" lang="en-GB" sz="1800" b="1" i="0" u="sng" strike="noStrike" cap="none" normalizeH="0" baseline="0" dirty="0">
                          <a:ln>
                            <a:noFill/>
                          </a:ln>
                          <a:solidFill>
                            <a:schemeClr val="tx1"/>
                          </a:solidFill>
                          <a:effectLst/>
                          <a:latin typeface="SassoonPrimaryInfant" pitchFamily="2" charset="0"/>
                        </a:rPr>
                        <a:t>Interdependence</a:t>
                      </a:r>
                    </a:p>
                    <a:p>
                      <a:pPr marL="0" marR="0" lvl="0" indent="0" algn="ctr" defTabSz="914400" rtl="0" eaLnBrk="1" fontAlgn="base" latinLnBrk="0" hangingPunct="1">
                        <a:lnSpc>
                          <a:spcPct val="100000"/>
                        </a:lnSpc>
                        <a:spcBef>
                          <a:spcPct val="50000"/>
                        </a:spcBef>
                        <a:spcAft>
                          <a:spcPct val="0"/>
                        </a:spcAft>
                        <a:buClrTx/>
                        <a:buSzTx/>
                        <a:buFontTx/>
                        <a:buNone/>
                        <a:tabLst/>
                      </a:pPr>
                      <a:endParaRPr kumimoji="0" lang="en-US" sz="1800" b="1" i="0" u="sng" strike="noStrike" cap="none" normalizeH="0" baseline="0" dirty="0">
                        <a:ln>
                          <a:noFill/>
                        </a:ln>
                        <a:solidFill>
                          <a:schemeClr val="tx1"/>
                        </a:solidFill>
                        <a:effectLst/>
                        <a:latin typeface="SassoonPrimaryInfant" pitchFamily="2"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1" i="0" u="sng" strike="noStrike" cap="none" normalizeH="0" baseline="0" dirty="0">
                        <a:ln>
                          <a:noFill/>
                        </a:ln>
                        <a:solidFill>
                          <a:schemeClr val="tx1"/>
                        </a:solidFill>
                        <a:effectLst/>
                        <a:latin typeface="SassoonPrimaryInfant" pitchFamily="2"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sng" strike="noStrike" cap="none" normalizeH="0" baseline="0" dirty="0">
                          <a:ln>
                            <a:noFill/>
                          </a:ln>
                          <a:solidFill>
                            <a:schemeClr val="tx1"/>
                          </a:solidFill>
                          <a:effectLst/>
                          <a:latin typeface="SassoonPrimaryInfant" pitchFamily="2" charset="0"/>
                        </a:rPr>
                        <a:t>Place</a:t>
                      </a:r>
                      <a:endParaRPr kumimoji="0" lang="en-US" sz="1800" b="1" i="0" u="sng" strike="noStrike" cap="none" normalizeH="0" baseline="0" dirty="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sng" strike="noStrike" cap="none" normalizeH="0" baseline="0" dirty="0">
                          <a:ln>
                            <a:noFill/>
                          </a:ln>
                          <a:solidFill>
                            <a:schemeClr val="tx1"/>
                          </a:solidFill>
                          <a:effectLst/>
                          <a:latin typeface="SassoonPrimaryInfant" pitchFamily="2" charset="0"/>
                        </a:rPr>
                        <a:t>Movement and energy </a:t>
                      </a:r>
                      <a:endParaRPr kumimoji="0" lang="en-US" sz="1800" b="1" i="0" u="sng" strike="noStrike" cap="none" normalizeH="0" baseline="0" dirty="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800" b="1" i="0" u="sng" strike="noStrike" cap="none" normalizeH="0" baseline="0">
                          <a:ln>
                            <a:noFill/>
                          </a:ln>
                          <a:solidFill>
                            <a:schemeClr val="tx1"/>
                          </a:solidFill>
                          <a:effectLst/>
                          <a:latin typeface="SassoonPrimaryInfant" pitchFamily="2" charset="0"/>
                        </a:rPr>
                        <a:t>Change over time</a:t>
                      </a:r>
                      <a:endParaRPr kumimoji="0" lang="en-US" sz="1800" b="1" i="0" u="sng" strike="noStrike" cap="none" normalizeH="0" baseline="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335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Ourselves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Interaction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Survival</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tx1"/>
                        </a:solidFill>
                        <a:effectLst/>
                        <a:latin typeface="SassoonPrimaryInfant" pitchFamily="2" charset="0"/>
                      </a:endParaRPr>
                    </a:p>
                  </a:txBody>
                  <a:tcPr marT="45727" marB="4572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SassoonPrimaryInfant" pitchFamily="2" charset="0"/>
                        </a:rPr>
                        <a:t>Local and global habitat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SassoonPrimaryInfant" pitchFamily="2" charset="0"/>
                        </a:rPr>
                        <a:t>How the world has changed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SassoonPrimaryInfant" pitchFamily="2" charset="0"/>
                        </a:rPr>
                        <a:t>Environment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a:ln>
                            <a:noFill/>
                          </a:ln>
                          <a:solidFill>
                            <a:schemeClr val="tx1"/>
                          </a:solidFill>
                          <a:effectLst/>
                          <a:latin typeface="SassoonPrimaryInfant" pitchFamily="2" charset="0"/>
                        </a:rPr>
                        <a:t>Cultural / heritage links</a:t>
                      </a:r>
                      <a:endParaRPr kumimoji="0" lang="en-US" sz="1600" b="0" i="0" u="none" strike="noStrike" cap="none" normalizeH="0" baseline="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Emigration – why? When?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Weather and its affects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Raiders and settlers</a:t>
                      </a:r>
                      <a:endParaRPr kumimoji="0" lang="en-US" sz="1600" b="0" i="0" u="none" strike="noStrike" cap="none" normalizeH="0" baseline="0" dirty="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Past, present, future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Our influence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Seasons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Pollution / global warming</a:t>
                      </a:r>
                      <a:endParaRPr kumimoji="0" lang="en-US" sz="1600" b="0" i="0" u="none" strike="noStrike" cap="none" normalizeH="0" baseline="0" dirty="0">
                        <a:ln>
                          <a:noFill/>
                        </a:ln>
                        <a:solidFill>
                          <a:schemeClr val="tx1"/>
                        </a:solidFill>
                        <a:effectLst/>
                        <a:latin typeface="SassoonPrimaryInfant" pitchFamily="2" charset="0"/>
                      </a:endParaRPr>
                    </a:p>
                  </a:txBody>
                  <a:tcPr marT="45727" marB="4572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0483" name="Text Box 4">
            <a:extLst>
              <a:ext uri="{FF2B5EF4-FFF2-40B4-BE49-F238E27FC236}">
                <a16:creationId xmlns:a16="http://schemas.microsoft.com/office/drawing/2014/main" id="{07962208-ED6D-9C6D-E901-8F34D1827E52}"/>
              </a:ext>
            </a:extLst>
          </p:cNvPr>
          <p:cNvSpPr txBox="1">
            <a:spLocks noChangeArrowheads="1"/>
          </p:cNvSpPr>
          <p:nvPr/>
        </p:nvSpPr>
        <p:spPr bwMode="auto">
          <a:xfrm>
            <a:off x="395288" y="2349500"/>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en-US" sz="1800" i="0">
                <a:latin typeface="SassoonPrimaryInfant" pitchFamily="2" charset="0"/>
              </a:rPr>
              <a:t>Four main strands- </a:t>
            </a:r>
            <a:endParaRPr lang="en-US" altLang="en-US" sz="1800" i="0">
              <a:latin typeface="SassoonPrimaryInfant" pitchFamily="2" charset="0"/>
            </a:endParaRPr>
          </a:p>
        </p:txBody>
      </p:sp>
      <p:sp>
        <p:nvSpPr>
          <p:cNvPr id="20484" name="Text Box 6">
            <a:extLst>
              <a:ext uri="{FF2B5EF4-FFF2-40B4-BE49-F238E27FC236}">
                <a16:creationId xmlns:a16="http://schemas.microsoft.com/office/drawing/2014/main" id="{E7E9E0C1-C3BB-CCE9-A32B-33EDC7A149B5}"/>
              </a:ext>
            </a:extLst>
          </p:cNvPr>
          <p:cNvSpPr txBox="1">
            <a:spLocks noChangeArrowheads="1"/>
          </p:cNvSpPr>
          <p:nvPr/>
        </p:nvSpPr>
        <p:spPr bwMode="auto">
          <a:xfrm>
            <a:off x="457200" y="928688"/>
            <a:ext cx="82296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b="1" i="0">
                <a:latin typeface="SassoonPrimaryInfant" pitchFamily="2" charset="0"/>
              </a:rPr>
              <a:t>DTO R2 topics </a:t>
            </a:r>
          </a:p>
          <a:p>
            <a:pPr eaLnBrk="1" hangingPunct="1">
              <a:spcBef>
                <a:spcPct val="50000"/>
              </a:spcBef>
              <a:buFontTx/>
              <a:buNone/>
            </a:pPr>
            <a:r>
              <a:rPr lang="en-US" altLang="en-US" sz="1800" b="1" i="0">
                <a:latin typeface="SassoonPrimaryInfant" pitchFamily="2" charset="0"/>
              </a:rPr>
              <a:t>Back to school/Seasons</a:t>
            </a:r>
          </a:p>
          <a:p>
            <a:pPr eaLnBrk="1" hangingPunct="1">
              <a:spcBef>
                <a:spcPct val="50000"/>
              </a:spcBef>
              <a:buFontTx/>
              <a:buNone/>
            </a:pPr>
            <a:r>
              <a:rPr lang="en-US" altLang="en-US" sz="1800" b="1" i="0">
                <a:latin typeface="SassoonPrimaryInfant" pitchFamily="2" charset="0"/>
              </a:rPr>
              <a:t>Celebrations/Birthdays </a:t>
            </a:r>
          </a:p>
        </p:txBody>
      </p:sp>
      <p:sp>
        <p:nvSpPr>
          <p:cNvPr id="20502" name="Text Box 6">
            <a:extLst>
              <a:ext uri="{FF2B5EF4-FFF2-40B4-BE49-F238E27FC236}">
                <a16:creationId xmlns:a16="http://schemas.microsoft.com/office/drawing/2014/main" id="{0AD807CC-4C13-0712-BF86-612253F53478}"/>
              </a:ext>
            </a:extLst>
          </p:cNvPr>
          <p:cNvSpPr txBox="1">
            <a:spLocks noChangeArrowheads="1"/>
          </p:cNvSpPr>
          <p:nvPr/>
        </p:nvSpPr>
        <p:spPr bwMode="auto">
          <a:xfrm>
            <a:off x="4140200" y="1030288"/>
            <a:ext cx="4403725"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800" b="1" i="0">
                <a:latin typeface="SassoonPrimaryInfant" pitchFamily="2" charset="0"/>
              </a:rPr>
              <a:t>People who help us</a:t>
            </a:r>
          </a:p>
          <a:p>
            <a:pPr algn="ctr" eaLnBrk="1" hangingPunct="1">
              <a:spcBef>
                <a:spcPct val="50000"/>
              </a:spcBef>
              <a:buFontTx/>
              <a:buNone/>
            </a:pPr>
            <a:r>
              <a:rPr lang="en-US" altLang="en-US" sz="1800" b="1" i="0">
                <a:latin typeface="SassoonPrimaryInfant" pitchFamily="2" charset="0"/>
              </a:rPr>
              <a:t>Houses and homes   Minibeasts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7A019001-B9B5-9502-2DBE-6433C7A58042}"/>
              </a:ext>
            </a:extLst>
          </p:cNvPr>
          <p:cNvSpPr>
            <a:spLocks noGrp="1" noChangeArrowheads="1"/>
          </p:cNvSpPr>
          <p:nvPr>
            <p:ph type="title"/>
          </p:nvPr>
        </p:nvSpPr>
        <p:spPr>
          <a:xfrm>
            <a:off x="426231" y="58887"/>
            <a:ext cx="8229600" cy="638027"/>
          </a:xfrm>
        </p:spPr>
        <p:txBody>
          <a:bodyPr>
            <a:normAutofit fontScale="90000"/>
          </a:bodyPr>
          <a:lstStyle/>
          <a:p>
            <a:pPr eaLnBrk="1" hangingPunct="1"/>
            <a:r>
              <a:rPr lang="en-GB" altLang="en-US" b="1" u="sng" dirty="0">
                <a:latin typeface="SassoonPrimaryInfant" pitchFamily="2" charset="0"/>
              </a:rPr>
              <a:t>ICT</a:t>
            </a:r>
            <a:endParaRPr lang="en-US" altLang="en-US" b="1" u="sng" dirty="0">
              <a:latin typeface="SassoonPrimaryInfant" pitchFamily="2" charset="0"/>
            </a:endParaRPr>
          </a:p>
        </p:txBody>
      </p:sp>
      <p:graphicFrame>
        <p:nvGraphicFramePr>
          <p:cNvPr id="23597" name="Group 45">
            <a:extLst>
              <a:ext uri="{FF2B5EF4-FFF2-40B4-BE49-F238E27FC236}">
                <a16:creationId xmlns:a16="http://schemas.microsoft.com/office/drawing/2014/main" id="{D4692D71-8BC5-D38A-C3FE-D41107DA51F8}"/>
              </a:ext>
            </a:extLst>
          </p:cNvPr>
          <p:cNvGraphicFramePr>
            <a:graphicFrameLocks noGrp="1"/>
          </p:cNvGraphicFramePr>
          <p:nvPr>
            <p:ph type="tbl" idx="1"/>
            <p:extLst>
              <p:ext uri="{D42A27DB-BD31-4B8C-83A1-F6EECF244321}">
                <p14:modId xmlns:p14="http://schemas.microsoft.com/office/powerpoint/2010/main" val="1888826676"/>
              </p:ext>
            </p:extLst>
          </p:nvPr>
        </p:nvGraphicFramePr>
        <p:xfrm>
          <a:off x="457200" y="980728"/>
          <a:ext cx="8229600" cy="4037013"/>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31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SassoonPrimaryInfant" pitchFamily="2" charset="0"/>
                        </a:rPr>
                        <a:t>The 5 E’s</a:t>
                      </a:r>
                      <a:endParaRPr kumimoji="0" lang="en-US" sz="2800" b="0" i="0" u="none" strike="noStrike" cap="none" normalizeH="0" baseline="0" dirty="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SassoonPrimaryInfant" pitchFamily="2" charset="0"/>
                        </a:rPr>
                        <a:t>Activities</a:t>
                      </a:r>
                      <a:endParaRPr kumimoji="0" lang="en-US" sz="2800" b="0" i="0" u="none" strike="noStrike" cap="none" normalizeH="0" baseline="0" dirty="0">
                        <a:ln>
                          <a:noFill/>
                        </a:ln>
                        <a:solidFill>
                          <a:schemeClr val="tx1"/>
                        </a:solidFill>
                        <a:effectLst/>
                        <a:latin typeface="SassoonPrimaryInfant" pitchFamily="2"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50151">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3200" b="1" i="0" u="sng" strike="noStrike" cap="none" normalizeH="0" baseline="0">
                          <a:ln>
                            <a:noFill/>
                          </a:ln>
                          <a:solidFill>
                            <a:schemeClr val="tx1"/>
                          </a:solidFill>
                          <a:effectLst/>
                          <a:latin typeface="SassoonPrimaryInfant" pitchFamily="2" charset="0"/>
                        </a:rPr>
                        <a:t>Explore</a:t>
                      </a:r>
                      <a:endParaRPr kumimoji="0" lang="en-US" sz="3200" b="1" i="0" u="sng" strike="noStrike" cap="none" normalizeH="0" baseline="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Researching – finding and using information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dirty="0">
                          <a:ln>
                            <a:noFill/>
                          </a:ln>
                          <a:solidFill>
                            <a:srgbClr val="000000"/>
                          </a:solidFill>
                          <a:effectLst/>
                          <a:latin typeface="SassoonPrimaryInfant" pitchFamily="2" charset="0"/>
                        </a:rPr>
                        <a:t>Using digital tools to investigate and solve problems.</a:t>
                      </a:r>
                      <a:r>
                        <a:rPr kumimoji="0" lang="en-US" sz="1400" b="0" i="0" u="none" strike="noStrike" cap="none" normalizeH="0" baseline="0" dirty="0">
                          <a:ln>
                            <a:noFill/>
                          </a:ln>
                          <a:solidFill>
                            <a:schemeClr val="tx1"/>
                          </a:solidFill>
                          <a:effectLst/>
                          <a:latin typeface="SassoonPrimaryInfant" pitchFamily="2" charset="0"/>
                        </a:rPr>
                        <a:t> </a:t>
                      </a:r>
                      <a:endParaRPr kumimoji="0" lang="en-GB" sz="1400" b="0" i="0" u="none" strike="noStrike" cap="none" normalizeH="0" baseline="0" dirty="0">
                        <a:ln>
                          <a:noFill/>
                        </a:ln>
                        <a:solidFill>
                          <a:schemeClr val="tx1"/>
                        </a:solidFill>
                        <a:effectLst/>
                        <a:latin typeface="SassoonPrimaryInfant" pitchFamily="2"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226">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3200" b="1" i="0" u="sng" strike="noStrike" cap="none" normalizeH="0" baseline="0" dirty="0">
                          <a:ln>
                            <a:noFill/>
                          </a:ln>
                          <a:solidFill>
                            <a:schemeClr val="tx1"/>
                          </a:solidFill>
                          <a:effectLst/>
                          <a:latin typeface="SassoonPrimaryInfant" pitchFamily="2" charset="0"/>
                        </a:rPr>
                        <a:t>Express</a:t>
                      </a:r>
                      <a:endParaRPr kumimoji="0" lang="en-US" sz="3200" b="1" i="0" u="sng" strike="noStrike" cap="none" normalizeH="0" baseline="0" dirty="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Creativity – use of various ICT features to express work</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94041">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3200" b="1" i="0" u="sng" strike="noStrike" cap="none" normalizeH="0" baseline="0">
                          <a:ln>
                            <a:noFill/>
                          </a:ln>
                          <a:solidFill>
                            <a:schemeClr val="tx1"/>
                          </a:solidFill>
                          <a:effectLst/>
                          <a:latin typeface="SassoonPrimaryInfant" pitchFamily="2" charset="0"/>
                        </a:rPr>
                        <a:t>Exchange</a:t>
                      </a:r>
                      <a:endParaRPr kumimoji="0" lang="en-US" sz="3200" b="1" i="0" u="sng" strike="noStrike" cap="none" normalizeH="0" baseline="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Online collaboration and communication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SassoonPrimaryInfant" pitchFamily="2"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74330">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3200" b="1" i="0" u="sng" strike="noStrike" cap="none" normalizeH="0" baseline="0">
                          <a:ln>
                            <a:noFill/>
                          </a:ln>
                          <a:solidFill>
                            <a:schemeClr val="tx1"/>
                          </a:solidFill>
                          <a:effectLst/>
                          <a:latin typeface="SassoonPrimaryInfant" pitchFamily="2" charset="0"/>
                        </a:rPr>
                        <a:t>Evaluate</a:t>
                      </a:r>
                      <a:endParaRPr kumimoji="0" lang="en-US" sz="3200" b="1" i="0" u="sng" strike="noStrike" cap="none" normalizeH="0" baseline="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Reflection – process and outcome. Improvements and revisions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400" b="0" i="0" u="none" strike="noStrike" cap="none" normalizeH="0" baseline="0" dirty="0">
                        <a:ln>
                          <a:noFill/>
                        </a:ln>
                        <a:solidFill>
                          <a:schemeClr val="tx1"/>
                        </a:solidFill>
                        <a:effectLst/>
                        <a:latin typeface="SassoonPrimaryInfant" pitchFamily="2" charset="0"/>
                      </a:endParaRP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20946">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3200" b="1" i="0" u="sng" strike="noStrike" cap="none" normalizeH="0" baseline="0" dirty="0">
                          <a:ln>
                            <a:noFill/>
                          </a:ln>
                          <a:solidFill>
                            <a:schemeClr val="tx1"/>
                          </a:solidFill>
                          <a:effectLst/>
                          <a:latin typeface="SassoonPrimaryInfant" pitchFamily="2" charset="0"/>
                        </a:rPr>
                        <a:t>Exhibit</a:t>
                      </a:r>
                      <a:endParaRPr kumimoji="0" lang="en-US" sz="3200" b="1" i="0" u="sng" strike="noStrike" cap="none" normalizeH="0" baseline="0" dirty="0">
                        <a:ln>
                          <a:noFill/>
                        </a:ln>
                        <a:solidFill>
                          <a:schemeClr val="tx1"/>
                        </a:solidFill>
                        <a:effectLst/>
                        <a:latin typeface="SassoonPrimaryInfant" pitchFamily="2" charset="0"/>
                      </a:endParaRPr>
                    </a:p>
                  </a:txBody>
                  <a:tcPr marT="45734" marB="4573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Organising and presentation of work</a:t>
                      </a:r>
                    </a:p>
                  </a:txBody>
                  <a:tcPr marT="45734" marB="4573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2554" name="Text Box 6">
            <a:extLst>
              <a:ext uri="{FF2B5EF4-FFF2-40B4-BE49-F238E27FC236}">
                <a16:creationId xmlns:a16="http://schemas.microsoft.com/office/drawing/2014/main" id="{F544E8AA-6B4A-4303-6203-7682E21B2DEB}"/>
              </a:ext>
            </a:extLst>
          </p:cNvPr>
          <p:cNvSpPr txBox="1">
            <a:spLocks noChangeArrowheads="1"/>
          </p:cNvSpPr>
          <p:nvPr/>
        </p:nvSpPr>
        <p:spPr bwMode="auto">
          <a:xfrm>
            <a:off x="215106" y="5445224"/>
            <a:ext cx="8713788"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GB" altLang="en-US" sz="1800" b="1" i="0" dirty="0">
                <a:latin typeface="SassoonPrimaryInfant" pitchFamily="2" charset="0"/>
              </a:rPr>
              <a:t>G Suite – Google Classroom - Google Drive – Google Docs – Google Slides</a:t>
            </a:r>
          </a:p>
          <a:p>
            <a:pPr algn="ctr" eaLnBrk="1" hangingPunct="1">
              <a:spcBef>
                <a:spcPct val="50000"/>
              </a:spcBef>
              <a:buFontTx/>
              <a:buNone/>
            </a:pPr>
            <a:r>
              <a:rPr lang="en-US" altLang="en-US" sz="1800" i="0" dirty="0">
                <a:latin typeface="SassoonPrimaryInfant" pitchFamily="2" charset="0"/>
              </a:rPr>
              <a:t>Collaborative learning and working (real-time)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20A8C0D-BCFB-5FB1-FD6B-C8AE72B08E92}"/>
              </a:ext>
            </a:extLst>
          </p:cNvPr>
          <p:cNvSpPr>
            <a:spLocks noGrp="1" noChangeArrowheads="1"/>
          </p:cNvSpPr>
          <p:nvPr>
            <p:ph type="title"/>
          </p:nvPr>
        </p:nvSpPr>
        <p:spPr>
          <a:xfrm>
            <a:off x="457200" y="-100013"/>
            <a:ext cx="8229600" cy="936626"/>
          </a:xfrm>
        </p:spPr>
        <p:txBody>
          <a:bodyPr/>
          <a:lstStyle/>
          <a:p>
            <a:pPr eaLnBrk="1" hangingPunct="1"/>
            <a:r>
              <a:rPr lang="en-GB" altLang="en-US" b="1" u="sng">
                <a:latin typeface="SassoonPrimaryInfant" pitchFamily="2" charset="0"/>
              </a:rPr>
              <a:t>PDMU</a:t>
            </a:r>
            <a:endParaRPr lang="en-US" altLang="en-US" b="1" u="sng">
              <a:latin typeface="SassoonPrimaryInfant" pitchFamily="2" charset="0"/>
            </a:endParaRPr>
          </a:p>
        </p:txBody>
      </p:sp>
      <p:graphicFrame>
        <p:nvGraphicFramePr>
          <p:cNvPr id="25603" name="Group 3">
            <a:extLst>
              <a:ext uri="{FF2B5EF4-FFF2-40B4-BE49-F238E27FC236}">
                <a16:creationId xmlns:a16="http://schemas.microsoft.com/office/drawing/2014/main" id="{8A23A844-E70B-F97A-1CB8-141CA302FEE3}"/>
              </a:ext>
            </a:extLst>
          </p:cNvPr>
          <p:cNvGraphicFramePr>
            <a:graphicFrameLocks noGrp="1"/>
          </p:cNvGraphicFramePr>
          <p:nvPr>
            <p:ph type="tbl" idx="1"/>
          </p:nvPr>
        </p:nvGraphicFramePr>
        <p:xfrm>
          <a:off x="525463" y="627063"/>
          <a:ext cx="8229600" cy="262109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0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SassoonPrimaryInfant" pitchFamily="2" charset="0"/>
                        </a:rPr>
                        <a:t>Personal Development</a:t>
                      </a:r>
                      <a:endParaRPr kumimoji="0" lang="en-US" sz="2800" b="0" i="0" u="none" strike="noStrike" cap="none" normalizeH="0" baseline="0">
                        <a:ln>
                          <a:noFill/>
                        </a:ln>
                        <a:solidFill>
                          <a:schemeClr val="tx1"/>
                        </a:solidFill>
                        <a:effectLst/>
                        <a:latin typeface="SassoonPrimaryInfant" pitchFamily="2" charset="0"/>
                      </a:endParaRPr>
                    </a:p>
                  </a:txBody>
                  <a:tcPr marT="45674" marB="456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SassoonPrimaryInfant" pitchFamily="2" charset="0"/>
                        </a:rPr>
                        <a:t>Mutual Understanding</a:t>
                      </a:r>
                      <a:endParaRPr kumimoji="0" lang="en-US" sz="2800" b="0" i="0" u="none" strike="noStrike" cap="none" normalizeH="0" baseline="0" dirty="0">
                        <a:ln>
                          <a:noFill/>
                        </a:ln>
                        <a:solidFill>
                          <a:schemeClr val="tx1"/>
                        </a:solidFill>
                        <a:effectLst/>
                        <a:latin typeface="SassoonPrimaryInfant" pitchFamily="2" charset="0"/>
                      </a:endParaRPr>
                    </a:p>
                  </a:txBody>
                  <a:tcPr marT="45674" marB="456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0291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Self-esteem, self-confidence and development of personal attributes</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Management of emotions and responses to others’ emotions</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Health and well-being</a:t>
                      </a:r>
                    </a:p>
                    <a:p>
                      <a:pPr marL="0" marR="0" lvl="0" indent="0" algn="l" defTabSz="914400" rtl="0" eaLnBrk="1" fontAlgn="base" latinLnBrk="0" hangingPunct="1">
                        <a:lnSpc>
                          <a:spcPct val="100000"/>
                        </a:lnSpc>
                        <a:spcBef>
                          <a:spcPct val="5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txBody>
                  <a:tcPr marT="45674" marB="456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Relationships – friends and family</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Rights and responsibilities</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Valuing cultural diversity</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Learning to live as a member of society</a:t>
                      </a:r>
                      <a:endParaRPr kumimoji="0" lang="en-US" sz="18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a:ln>
                          <a:noFill/>
                        </a:ln>
                        <a:solidFill>
                          <a:schemeClr val="tx1"/>
                        </a:solidFill>
                        <a:effectLst/>
                        <a:latin typeface="SassoonPrimaryInfant" pitchFamily="2" charset="0"/>
                      </a:endParaRPr>
                    </a:p>
                  </a:txBody>
                  <a:tcPr marT="45674" marB="456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4590" name="TextBox 1">
            <a:extLst>
              <a:ext uri="{FF2B5EF4-FFF2-40B4-BE49-F238E27FC236}">
                <a16:creationId xmlns:a16="http://schemas.microsoft.com/office/drawing/2014/main" id="{BC16164C-9874-F6B1-D0D0-2EDDAB1338CE}"/>
              </a:ext>
            </a:extLst>
          </p:cNvPr>
          <p:cNvSpPr txBox="1">
            <a:spLocks noChangeArrowheads="1"/>
          </p:cNvSpPr>
          <p:nvPr/>
        </p:nvSpPr>
        <p:spPr bwMode="auto">
          <a:xfrm>
            <a:off x="696913" y="5229225"/>
            <a:ext cx="7788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1800" i="0" dirty="0" err="1">
                <a:latin typeface="SassoonPrimaryInfant" pitchFamily="2" charset="0"/>
              </a:rPr>
              <a:t>Maireachtáil</a:t>
            </a:r>
            <a:r>
              <a:rPr lang="en-GB" altLang="en-US" sz="1800" i="0" dirty="0">
                <a:latin typeface="SassoonPrimaryInfant" pitchFamily="2" charset="0"/>
              </a:rPr>
              <a:t>. </a:t>
            </a:r>
            <a:r>
              <a:rPr lang="en-GB" altLang="en-US" sz="1800" i="0" dirty="0" err="1">
                <a:latin typeface="SassoonPrimaryInfant" pitchFamily="2" charset="0"/>
              </a:rPr>
              <a:t>Foghlaim</a:t>
            </a:r>
            <a:r>
              <a:rPr lang="en-GB" altLang="en-US" sz="1800" i="0" dirty="0">
                <a:latin typeface="SassoonPrimaryInfant" pitchFamily="2" charset="0"/>
              </a:rPr>
              <a:t>. Le Chéile.</a:t>
            </a:r>
          </a:p>
          <a:p>
            <a:pPr>
              <a:spcBef>
                <a:spcPct val="0"/>
              </a:spcBef>
              <a:buFontTx/>
              <a:buNone/>
            </a:pPr>
            <a:r>
              <a:rPr lang="en-GB" altLang="en-US" sz="1800" i="0" dirty="0">
                <a:latin typeface="SassoonPrimaryInfant" pitchFamily="2" charset="0"/>
              </a:rPr>
              <a:t>NSPCC – Keeping Safe         Nurture in 5/CAN and High 5 lessons</a:t>
            </a:r>
          </a:p>
          <a:p>
            <a:pPr>
              <a:spcBef>
                <a:spcPct val="0"/>
              </a:spcBef>
              <a:buFontTx/>
              <a:buNone/>
            </a:pPr>
            <a:r>
              <a:rPr lang="en-GB" altLang="en-US" sz="1800" b="1" i="0" dirty="0">
                <a:solidFill>
                  <a:srgbClr val="0070C0"/>
                </a:solidFill>
                <a:latin typeface="SassoonPrimaryInfant" pitchFamily="2" charset="0"/>
              </a:rPr>
              <a:t>https://www.nspcc.org.uk/services-and-resources/working-with-schools/keeping-safe/</a:t>
            </a:r>
          </a:p>
        </p:txBody>
      </p:sp>
      <p:sp>
        <p:nvSpPr>
          <p:cNvPr id="24591" name="TextBox 5">
            <a:extLst>
              <a:ext uri="{FF2B5EF4-FFF2-40B4-BE49-F238E27FC236}">
                <a16:creationId xmlns:a16="http://schemas.microsoft.com/office/drawing/2014/main" id="{29750C6B-8636-4163-A978-4AE6DF3A0406}"/>
              </a:ext>
            </a:extLst>
          </p:cNvPr>
          <p:cNvSpPr txBox="1">
            <a:spLocks noChangeArrowheads="1"/>
          </p:cNvSpPr>
          <p:nvPr/>
        </p:nvSpPr>
        <p:spPr bwMode="auto">
          <a:xfrm>
            <a:off x="5464175" y="3778250"/>
            <a:ext cx="371475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pPr>
            <a:r>
              <a:rPr lang="en-GB" altLang="en-US" sz="1800" b="1" i="0">
                <a:latin typeface="SassoonPrimaryInfant" pitchFamily="2" charset="0"/>
              </a:rPr>
              <a:t>Healthy Relationships</a:t>
            </a:r>
          </a:p>
          <a:p>
            <a:pPr>
              <a:spcBef>
                <a:spcPct val="0"/>
              </a:spcBef>
            </a:pPr>
            <a:r>
              <a:rPr lang="en-GB" altLang="en-US" sz="1800" b="1" i="0">
                <a:latin typeface="SassoonPrimaryInfant" pitchFamily="2" charset="0"/>
              </a:rPr>
              <a:t>My Body</a:t>
            </a:r>
          </a:p>
          <a:p>
            <a:pPr>
              <a:spcBef>
                <a:spcPct val="0"/>
              </a:spcBef>
            </a:pPr>
            <a:r>
              <a:rPr lang="en-GB" altLang="en-US" sz="1800" b="1" i="0">
                <a:latin typeface="SassoonPrimaryInfant" pitchFamily="2" charset="0"/>
              </a:rPr>
              <a:t>Keeping Safe</a:t>
            </a:r>
          </a:p>
        </p:txBody>
      </p:sp>
      <p:sp>
        <p:nvSpPr>
          <p:cNvPr id="24592" name="TextBox 4">
            <a:extLst>
              <a:ext uri="{FF2B5EF4-FFF2-40B4-BE49-F238E27FC236}">
                <a16:creationId xmlns:a16="http://schemas.microsoft.com/office/drawing/2014/main" id="{17910D84-78F6-4696-6E4C-76452F6595AB}"/>
              </a:ext>
            </a:extLst>
          </p:cNvPr>
          <p:cNvSpPr txBox="1">
            <a:spLocks noChangeArrowheads="1"/>
          </p:cNvSpPr>
          <p:nvPr/>
        </p:nvSpPr>
        <p:spPr bwMode="auto">
          <a:xfrm>
            <a:off x="663575" y="3644900"/>
            <a:ext cx="42005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q"/>
            </a:pPr>
            <a:r>
              <a:rPr lang="en-GB" altLang="en-US" sz="1800" b="1" i="0" dirty="0">
                <a:latin typeface="SassoonPrimaryInfant" pitchFamily="2" charset="0"/>
              </a:rPr>
              <a:t>Wonderful Me</a:t>
            </a:r>
          </a:p>
          <a:p>
            <a:pPr>
              <a:spcBef>
                <a:spcPct val="0"/>
              </a:spcBef>
              <a:buFont typeface="Wingdings" panose="05000000000000000000" pitchFamily="2" charset="2"/>
              <a:buChar char="q"/>
            </a:pPr>
            <a:r>
              <a:rPr lang="en-GB" altLang="en-US" sz="1800" b="1" i="0" dirty="0">
                <a:latin typeface="SassoonPrimaryInfant" pitchFamily="2" charset="0"/>
              </a:rPr>
              <a:t>How do I Feel?</a:t>
            </a:r>
          </a:p>
          <a:p>
            <a:pPr>
              <a:spcBef>
                <a:spcPct val="0"/>
              </a:spcBef>
              <a:buFont typeface="Wingdings" panose="05000000000000000000" pitchFamily="2" charset="2"/>
              <a:buChar char="q"/>
            </a:pPr>
            <a:r>
              <a:rPr lang="en-GB" altLang="en-US" sz="1800" b="1" i="0" dirty="0">
                <a:latin typeface="SassoonPrimaryInfant" pitchFamily="2" charset="0"/>
              </a:rPr>
              <a:t>Keeping Healthy and Staying Safe</a:t>
            </a:r>
          </a:p>
          <a:p>
            <a:pPr>
              <a:spcBef>
                <a:spcPct val="0"/>
              </a:spcBef>
              <a:buFont typeface="Wingdings" panose="05000000000000000000" pitchFamily="2" charset="2"/>
              <a:buChar char="q"/>
            </a:pPr>
            <a:r>
              <a:rPr lang="en-GB" altLang="en-US" sz="1800" b="1" i="0" dirty="0">
                <a:latin typeface="SassoonPrimaryInfant" pitchFamily="2" charset="0"/>
              </a:rPr>
              <a:t>Getting Along with Others</a:t>
            </a:r>
          </a:p>
          <a:p>
            <a:pPr>
              <a:spcBef>
                <a:spcPct val="0"/>
              </a:spcBef>
              <a:buFont typeface="Wingdings" panose="05000000000000000000" pitchFamily="2" charset="2"/>
              <a:buChar char="q"/>
            </a:pPr>
            <a:r>
              <a:rPr lang="en-GB" altLang="en-US" sz="1800" b="1" i="0" dirty="0">
                <a:latin typeface="SassoonPrimaryInfant" pitchFamily="2" charset="0"/>
              </a:rPr>
              <a:t>I am Learning to…</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76BA8D44-7CDC-6F93-3C09-296545F3958D}"/>
              </a:ext>
            </a:extLst>
          </p:cNvPr>
          <p:cNvSpPr>
            <a:spLocks noGrp="1" noChangeArrowheads="1"/>
          </p:cNvSpPr>
          <p:nvPr>
            <p:ph type="title"/>
          </p:nvPr>
        </p:nvSpPr>
        <p:spPr>
          <a:xfrm>
            <a:off x="457200" y="-100013"/>
            <a:ext cx="8229600" cy="1143001"/>
          </a:xfrm>
        </p:spPr>
        <p:txBody>
          <a:bodyPr/>
          <a:lstStyle/>
          <a:p>
            <a:pPr eaLnBrk="1" hangingPunct="1"/>
            <a:r>
              <a:rPr lang="en-GB" altLang="en-US" b="1" u="sng">
                <a:latin typeface="SassoonPrimaryInfant" pitchFamily="2" charset="0"/>
              </a:rPr>
              <a:t>Physical Education</a:t>
            </a:r>
            <a:endParaRPr lang="en-US" altLang="en-US" b="1" u="sng">
              <a:latin typeface="SassoonPrimaryInfant" pitchFamily="2" charset="0"/>
            </a:endParaRPr>
          </a:p>
        </p:txBody>
      </p:sp>
      <p:graphicFrame>
        <p:nvGraphicFramePr>
          <p:cNvPr id="26643" name="Group 19">
            <a:extLst>
              <a:ext uri="{FF2B5EF4-FFF2-40B4-BE49-F238E27FC236}">
                <a16:creationId xmlns:a16="http://schemas.microsoft.com/office/drawing/2014/main" id="{9B997878-E30B-48ED-EDB3-14ED96CC54F4}"/>
              </a:ext>
            </a:extLst>
          </p:cNvPr>
          <p:cNvGraphicFramePr>
            <a:graphicFrameLocks noGrp="1"/>
          </p:cNvGraphicFramePr>
          <p:nvPr>
            <p:ph type="tbl" idx="1"/>
            <p:extLst>
              <p:ext uri="{D42A27DB-BD31-4B8C-83A1-F6EECF244321}">
                <p14:modId xmlns:p14="http://schemas.microsoft.com/office/powerpoint/2010/main" val="1910321941"/>
              </p:ext>
            </p:extLst>
          </p:nvPr>
        </p:nvGraphicFramePr>
        <p:xfrm>
          <a:off x="457200" y="1196975"/>
          <a:ext cx="8229600" cy="5242276"/>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79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Skills</a:t>
                      </a:r>
                      <a:endParaRPr kumimoji="0" lang="en-US" sz="2800" b="0" i="0" u="sng" strike="noStrike" cap="none" normalizeH="0" baseline="0" dirty="0">
                        <a:ln>
                          <a:noFill/>
                        </a:ln>
                        <a:solidFill>
                          <a:schemeClr val="tx1"/>
                        </a:solidFill>
                        <a:effectLst/>
                        <a:latin typeface="SassoonPrimaryInfant" pitchFamily="2" charset="0"/>
                      </a:endParaRPr>
                    </a:p>
                  </a:txBody>
                  <a:tcPr marT="45649" marB="456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T="45649" marB="4564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39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1" i="0" u="sng" strike="noStrike" cap="none" normalizeH="0" baseline="0" dirty="0">
                          <a:ln>
                            <a:noFill/>
                          </a:ln>
                          <a:solidFill>
                            <a:schemeClr val="tx1"/>
                          </a:solidFill>
                          <a:effectLst/>
                          <a:latin typeface="SassoonPrimaryInfant" pitchFamily="2" charset="0"/>
                        </a:rPr>
                        <a:t>Fundamental Movement P.E programme and UK Athletics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Co-ordination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Balance</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Self-control</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Body awareness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Handling equipment</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Spatial awareness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Co-operation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Instructions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Direction</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Speed / pacing</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GB" sz="2000" b="0" i="0" u="none" strike="noStrike" cap="none" normalizeH="0" baseline="0" dirty="0">
                          <a:ln>
                            <a:noFill/>
                          </a:ln>
                          <a:solidFill>
                            <a:schemeClr val="tx1"/>
                          </a:solidFill>
                          <a:effectLst/>
                          <a:latin typeface="SassoonPrimaryInfant" pitchFamily="2" charset="0"/>
                        </a:rPr>
                        <a:t>Accuracy</a:t>
                      </a:r>
                    </a:p>
                  </a:txBody>
                  <a:tcPr marT="45649" marB="4564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Warm-up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Running, jumping, hopping, skipping, etc.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Team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Competitive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Throwing, catching, kicking, etc.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Running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Invasion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Hurling</a:t>
                      </a:r>
                    </a:p>
                  </a:txBody>
                  <a:tcPr marT="45649" marB="4564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B95CCC9E-1087-7A44-2733-7AFD3E2FC8AA}"/>
              </a:ext>
            </a:extLst>
          </p:cNvPr>
          <p:cNvSpPr>
            <a:spLocks noGrp="1" noChangeArrowheads="1"/>
          </p:cNvSpPr>
          <p:nvPr>
            <p:ph type="title"/>
          </p:nvPr>
        </p:nvSpPr>
        <p:spPr>
          <a:xfrm>
            <a:off x="609599" y="609600"/>
            <a:ext cx="6347713" cy="1091208"/>
          </a:xfrm>
        </p:spPr>
        <p:txBody>
          <a:bodyPr/>
          <a:lstStyle/>
          <a:p>
            <a:r>
              <a:rPr lang="en-GB" altLang="en-US" sz="4800" b="1" u="sng" dirty="0">
                <a:latin typeface="SassoonPrimaryInfant" pitchFamily="2" charset="0"/>
              </a:rPr>
              <a:t>Assessment</a:t>
            </a:r>
          </a:p>
        </p:txBody>
      </p:sp>
      <p:sp>
        <p:nvSpPr>
          <p:cNvPr id="3" name="Content Placeholder 2">
            <a:extLst>
              <a:ext uri="{FF2B5EF4-FFF2-40B4-BE49-F238E27FC236}">
                <a16:creationId xmlns:a16="http://schemas.microsoft.com/office/drawing/2014/main" id="{3C65AFE4-5A30-C436-ED6F-02ECEFF40364}"/>
              </a:ext>
            </a:extLst>
          </p:cNvPr>
          <p:cNvSpPr>
            <a:spLocks noGrp="1"/>
          </p:cNvSpPr>
          <p:nvPr>
            <p:ph idx="1"/>
          </p:nvPr>
        </p:nvSpPr>
        <p:spPr/>
        <p:txBody>
          <a:bodyPr>
            <a:normAutofit fontScale="92500" lnSpcReduction="10000"/>
          </a:bodyPr>
          <a:lstStyle/>
          <a:p>
            <a:pPr marL="0" indent="0" algn="just" eaLnBrk="1" hangingPunct="1">
              <a:lnSpc>
                <a:spcPct val="80000"/>
              </a:lnSpc>
              <a:buFontTx/>
              <a:buNone/>
              <a:defRPr/>
            </a:pPr>
            <a:r>
              <a:rPr lang="en-GB" sz="1600" dirty="0">
                <a:latin typeface="SassoonPrimaryInfant" pitchFamily="2" charset="0"/>
              </a:rPr>
              <a:t>Whilst there is no formal assessment in Rang 1 and Rang 2, children are observed daily by both the class teacher and classroom assistants. The information gained from these observations is used to plan future lessons.</a:t>
            </a:r>
          </a:p>
          <a:p>
            <a:pPr marL="0" indent="0" algn="just" eaLnBrk="1" hangingPunct="1">
              <a:lnSpc>
                <a:spcPct val="80000"/>
              </a:lnSpc>
              <a:buFontTx/>
              <a:buNone/>
              <a:defRPr/>
            </a:pPr>
            <a:endParaRPr lang="en-GB" sz="1600" dirty="0">
              <a:latin typeface="SassoonPrimaryInfant" pitchFamily="2" charset="0"/>
            </a:endParaRPr>
          </a:p>
          <a:p>
            <a:pPr marL="0" indent="0" algn="just" eaLnBrk="1" hangingPunct="1">
              <a:lnSpc>
                <a:spcPct val="80000"/>
              </a:lnSpc>
              <a:buFontTx/>
              <a:buNone/>
              <a:defRPr/>
            </a:pPr>
            <a:r>
              <a:rPr lang="en-GB" sz="1600" dirty="0">
                <a:latin typeface="SassoonPrimaryInfant" pitchFamily="2" charset="0"/>
              </a:rPr>
              <a:t>‘During Years 1 and 2 ongoing assessment will be based mainly on teacher observation which will inform the learning programme for each child. Observations are a natural and essential part of good practice for teachers and classroom assistants. Well-planned, regular and skilful observations help teachers gain information about children's progress over time which ensures that all children's needs are being met.’ </a:t>
            </a:r>
          </a:p>
          <a:p>
            <a:pPr marL="0" indent="0" algn="just" eaLnBrk="1" hangingPunct="1">
              <a:lnSpc>
                <a:spcPct val="80000"/>
              </a:lnSpc>
              <a:buFontTx/>
              <a:buNone/>
              <a:defRPr/>
            </a:pPr>
            <a:endParaRPr lang="en-GB" sz="1600" dirty="0">
              <a:latin typeface="SassoonPrimaryInfant" pitchFamily="2" charset="0"/>
            </a:endParaRPr>
          </a:p>
          <a:p>
            <a:pPr marL="0" indent="0" algn="just" eaLnBrk="1" hangingPunct="1">
              <a:lnSpc>
                <a:spcPct val="80000"/>
              </a:lnSpc>
              <a:buFontTx/>
              <a:buNone/>
              <a:defRPr/>
            </a:pPr>
            <a:r>
              <a:rPr lang="en-GB" sz="1600" dirty="0">
                <a:latin typeface="SassoonPrimaryInfant" pitchFamily="2" charset="0"/>
                <a:hlinkClick r:id="rId2"/>
              </a:rPr>
              <a:t>http://ccea.org.uk/curriculum/foundation_stage/assessment</a:t>
            </a:r>
            <a:endParaRPr lang="en-GB" sz="1600" dirty="0">
              <a:latin typeface="SassoonPrimaryInfant" pitchFamily="2" charset="0"/>
            </a:endParaRPr>
          </a:p>
          <a:p>
            <a:pPr marL="0" indent="0" algn="just" eaLnBrk="1" hangingPunct="1">
              <a:lnSpc>
                <a:spcPct val="80000"/>
              </a:lnSpc>
              <a:buFontTx/>
              <a:buNone/>
              <a:defRPr/>
            </a:pPr>
            <a:endParaRPr lang="en-GB" sz="1600" dirty="0">
              <a:latin typeface="SassoonPrimaryInfant" pitchFamily="2" charset="0"/>
            </a:endParaRPr>
          </a:p>
          <a:p>
            <a:pPr marL="0" indent="0" algn="just" eaLnBrk="1" hangingPunct="1">
              <a:lnSpc>
                <a:spcPct val="80000"/>
              </a:lnSpc>
              <a:buFontTx/>
              <a:buNone/>
              <a:defRPr/>
            </a:pPr>
            <a:r>
              <a:rPr lang="en-GB" sz="1600" b="1" u="sng" dirty="0">
                <a:latin typeface="SassoonPrimaryInfant" pitchFamily="2" charset="0"/>
              </a:rPr>
              <a:t>Numeracy </a:t>
            </a:r>
          </a:p>
          <a:p>
            <a:pPr marL="0" indent="0" algn="just" eaLnBrk="1" hangingPunct="1">
              <a:lnSpc>
                <a:spcPct val="80000"/>
              </a:lnSpc>
              <a:buFontTx/>
              <a:buNone/>
              <a:defRPr/>
            </a:pPr>
            <a:r>
              <a:rPr lang="en-GB" sz="1600" dirty="0">
                <a:latin typeface="SassoonPrimaryInfant" pitchFamily="2" charset="0"/>
              </a:rPr>
              <a:t>We follow the Collins Numeracy Scheme- children will be assessed in the form of numeracy half termly tests. Parents will be informed of the results of these and advised of any areas to be developed/worked on at home with children.</a:t>
            </a:r>
          </a:p>
          <a:p>
            <a:pPr marL="0" indent="0" algn="just" eaLnBrk="1" hangingPunct="1">
              <a:lnSpc>
                <a:spcPct val="80000"/>
              </a:lnSpc>
              <a:buFontTx/>
              <a:buNone/>
              <a:defRPr/>
            </a:pPr>
            <a:endParaRPr lang="en-GB" sz="1400" i="1" dirty="0">
              <a:latin typeface="Comic Sans MS" pitchFamily="66" charset="0"/>
            </a:endParaRPr>
          </a:p>
          <a:p>
            <a:pPr>
              <a:defRPr/>
            </a:pPr>
            <a:endParaRPr lang="en-GB"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9EB25-5193-0FD8-4378-C07830EC9D58}"/>
              </a:ext>
            </a:extLst>
          </p:cNvPr>
          <p:cNvSpPr>
            <a:spLocks noGrp="1"/>
          </p:cNvSpPr>
          <p:nvPr>
            <p:ph type="title"/>
          </p:nvPr>
        </p:nvSpPr>
        <p:spPr>
          <a:xfrm>
            <a:off x="611561" y="39765"/>
            <a:ext cx="7704856" cy="717908"/>
          </a:xfrm>
        </p:spPr>
        <p:txBody>
          <a:bodyPr/>
          <a:lstStyle/>
          <a:p>
            <a:pPr algn="l"/>
            <a:r>
              <a:rPr lang="en-GB" b="1" u="sng" dirty="0"/>
              <a:t>Litriú i Rang 2/Spellings</a:t>
            </a:r>
          </a:p>
        </p:txBody>
      </p:sp>
      <p:sp>
        <p:nvSpPr>
          <p:cNvPr id="3" name="Text Placeholder 2">
            <a:extLst>
              <a:ext uri="{FF2B5EF4-FFF2-40B4-BE49-F238E27FC236}">
                <a16:creationId xmlns:a16="http://schemas.microsoft.com/office/drawing/2014/main" id="{85279EE6-9594-9C4D-6391-1B4E4FD781C6}"/>
              </a:ext>
            </a:extLst>
          </p:cNvPr>
          <p:cNvSpPr>
            <a:spLocks noGrp="1"/>
          </p:cNvSpPr>
          <p:nvPr>
            <p:ph type="body" idx="1"/>
          </p:nvPr>
        </p:nvSpPr>
        <p:spPr>
          <a:xfrm>
            <a:off x="311700" y="1340768"/>
            <a:ext cx="8520600" cy="5328591"/>
          </a:xfrm>
        </p:spPr>
        <p:txBody>
          <a:bodyPr/>
          <a:lstStyle/>
          <a:p>
            <a:r>
              <a:rPr lang="en-GB" sz="1550" dirty="0">
                <a:latin typeface="SassoonPrimaryInfant" pitchFamily="2" charset="0"/>
              </a:rPr>
              <a:t>In P2, our spelling programme is closely linked to our phonics lessons. We focus on teaching children to listen for the sounds in words and then write the letters that represent those sounds.</a:t>
            </a:r>
            <a:br>
              <a:rPr lang="en-GB" sz="1550" dirty="0">
                <a:latin typeface="SassoonPrimaryInfant" pitchFamily="2" charset="0"/>
              </a:rPr>
            </a:br>
            <a:r>
              <a:rPr lang="en-GB" sz="1550" dirty="0">
                <a:latin typeface="SassoonPrimaryInfant" pitchFamily="2" charset="0"/>
              </a:rPr>
              <a:t>Each week, we will focus on:</a:t>
            </a:r>
            <a:br>
              <a:rPr lang="en-GB" sz="1550" dirty="0">
                <a:latin typeface="SassoonPrimaryInfant" pitchFamily="2" charset="0"/>
              </a:rPr>
            </a:br>
            <a:r>
              <a:rPr lang="en-GB" sz="1550" b="1" dirty="0">
                <a:latin typeface="SassoonPrimaryInfant" pitchFamily="2" charset="0"/>
              </a:rPr>
              <a:t>Phonics Words:</a:t>
            </a:r>
            <a:r>
              <a:rPr lang="en-GB" sz="1550" dirty="0">
                <a:latin typeface="SassoonPrimaryInfant" pitchFamily="2" charset="0"/>
              </a:rPr>
              <a:t> A set of words based on the sound or spelling pattern we are learning that week </a:t>
            </a:r>
          </a:p>
          <a:p>
            <a:r>
              <a:rPr lang="en-GB" sz="1550" b="1" dirty="0">
                <a:latin typeface="SassoonPrimaryInfant" pitchFamily="2" charset="0"/>
              </a:rPr>
              <a:t>High Frequency Words:</a:t>
            </a:r>
            <a:r>
              <a:rPr lang="en-GB" sz="1550" dirty="0">
                <a:latin typeface="SassoonPrimaryInfant" pitchFamily="2" charset="0"/>
              </a:rPr>
              <a:t> Words that don't follow the usual phonics rules and need to be learned by sight, we cover 3-5 HFW per week in class.</a:t>
            </a:r>
            <a:br>
              <a:rPr lang="en-GB" sz="1550" dirty="0">
                <a:latin typeface="SassoonPrimaryInfant" pitchFamily="2" charset="0"/>
              </a:rPr>
            </a:br>
            <a:r>
              <a:rPr lang="en-GB" sz="1550" dirty="0">
                <a:latin typeface="SassoonPrimaryInfant" pitchFamily="2" charset="0"/>
              </a:rPr>
              <a:t>Your child's weekly words will be sent home on a Monday. We will practise them in class throughout the week, with an informal check-in on Friday.</a:t>
            </a:r>
            <a:br>
              <a:rPr lang="en-GB" sz="1550" dirty="0">
                <a:latin typeface="SassoonPrimaryInfant" pitchFamily="2" charset="0"/>
              </a:rPr>
            </a:br>
            <a:endParaRPr lang="en-GB" sz="1550" dirty="0">
              <a:latin typeface="SassoonPrimaryInfant" pitchFamily="2" charset="0"/>
            </a:endParaRPr>
          </a:p>
          <a:p>
            <a:r>
              <a:rPr lang="en-GB" sz="1550" b="1" dirty="0">
                <a:latin typeface="SassoonPrimaryInfant" pitchFamily="2" charset="0"/>
              </a:rPr>
              <a:t>Fun &amp; Effective Spelling Activities to Do at Home</a:t>
            </a:r>
            <a:br>
              <a:rPr lang="en-GB" sz="1550" b="1" dirty="0">
                <a:latin typeface="SassoonPrimaryInfant" pitchFamily="2" charset="0"/>
              </a:rPr>
            </a:br>
            <a:r>
              <a:rPr lang="en-GB" sz="1550" dirty="0">
                <a:latin typeface="SassoonPrimaryInfant" pitchFamily="2" charset="0"/>
              </a:rPr>
              <a:t>The key is to make practice short, fun, and frequent. Just 5-10 minutes each day is far more effective than a long session once a week. Try a different activity each night to keep it interesting!</a:t>
            </a:r>
            <a:br>
              <a:rPr lang="en-GB" sz="1550" dirty="0">
                <a:latin typeface="SassoonPrimaryInfant" pitchFamily="2" charset="0"/>
              </a:rPr>
            </a:br>
            <a:r>
              <a:rPr lang="en-GB" sz="1550" b="1" dirty="0">
                <a:latin typeface="SassoonPrimaryInfant" pitchFamily="2" charset="0"/>
              </a:rPr>
              <a:t>1. Look, Say, Cover, Write, Check</a:t>
            </a:r>
            <a:r>
              <a:rPr lang="en-GB" sz="1550" dirty="0">
                <a:latin typeface="SassoonPrimaryInfant" pitchFamily="2" charset="0"/>
              </a:rPr>
              <a:t> </a:t>
            </a:r>
            <a:br>
              <a:rPr lang="en-GB" sz="1550" dirty="0">
                <a:latin typeface="SassoonPrimaryInfant" pitchFamily="2" charset="0"/>
              </a:rPr>
            </a:br>
            <a:r>
              <a:rPr lang="en-GB" sz="1550" b="1" dirty="0">
                <a:latin typeface="SassoonPrimaryInfant" pitchFamily="2" charset="0"/>
              </a:rPr>
              <a:t>LOOK:</a:t>
            </a:r>
            <a:r>
              <a:rPr lang="en-GB" sz="1550" dirty="0">
                <a:latin typeface="SassoonPrimaryInfant" pitchFamily="2" charset="0"/>
              </a:rPr>
              <a:t> Look carefully at the word.</a:t>
            </a:r>
            <a:br>
              <a:rPr lang="en-GB" sz="1550" dirty="0">
                <a:latin typeface="SassoonPrimaryInfant" pitchFamily="2" charset="0"/>
              </a:rPr>
            </a:br>
            <a:r>
              <a:rPr lang="en-GB" sz="1550" b="1" dirty="0">
                <a:latin typeface="SassoonPrimaryInfant" pitchFamily="2" charset="0"/>
              </a:rPr>
              <a:t>SAY:</a:t>
            </a:r>
            <a:r>
              <a:rPr lang="en-GB" sz="1550" dirty="0">
                <a:latin typeface="SassoonPrimaryInfant" pitchFamily="2" charset="0"/>
              </a:rPr>
              <a:t> Say the word aloud, sounding it out.</a:t>
            </a:r>
            <a:br>
              <a:rPr lang="en-GB" sz="1550" dirty="0">
                <a:latin typeface="SassoonPrimaryInfant" pitchFamily="2" charset="0"/>
              </a:rPr>
            </a:br>
            <a:r>
              <a:rPr lang="en-GB" sz="1550" b="1" dirty="0">
                <a:latin typeface="SassoonPrimaryInfant" pitchFamily="2" charset="0"/>
              </a:rPr>
              <a:t>COVER:</a:t>
            </a:r>
            <a:r>
              <a:rPr lang="en-GB" sz="1550" dirty="0">
                <a:latin typeface="SassoonPrimaryInfant" pitchFamily="2" charset="0"/>
              </a:rPr>
              <a:t> Cover the word with a hand or piece of paper.</a:t>
            </a:r>
            <a:br>
              <a:rPr lang="en-GB" sz="1550" dirty="0">
                <a:latin typeface="SassoonPrimaryInfant" pitchFamily="2" charset="0"/>
              </a:rPr>
            </a:br>
            <a:r>
              <a:rPr lang="en-GB" sz="1550" b="1" dirty="0">
                <a:latin typeface="SassoonPrimaryInfant" pitchFamily="2" charset="0"/>
              </a:rPr>
              <a:t>WRITE:</a:t>
            </a:r>
            <a:r>
              <a:rPr lang="en-GB" sz="1550" dirty="0">
                <a:latin typeface="SassoonPrimaryInfant" pitchFamily="2" charset="0"/>
              </a:rPr>
              <a:t> Write the word from memory.</a:t>
            </a:r>
            <a:br>
              <a:rPr lang="en-GB" sz="1550" dirty="0">
                <a:latin typeface="SassoonPrimaryInfant" pitchFamily="2" charset="0"/>
              </a:rPr>
            </a:br>
            <a:r>
              <a:rPr lang="en-GB" sz="1550" b="1" dirty="0">
                <a:latin typeface="SassoonPrimaryInfant" pitchFamily="2" charset="0"/>
              </a:rPr>
              <a:t>CHECK:</a:t>
            </a:r>
            <a:r>
              <a:rPr lang="en-GB" sz="1550" dirty="0">
                <a:latin typeface="SassoonPrimaryInfant" pitchFamily="2" charset="0"/>
              </a:rPr>
              <a:t> Uncover the original word and check your spelling. Correct any mistakes</a:t>
            </a:r>
            <a:r>
              <a:rPr lang="en-GB" sz="1550" dirty="0"/>
              <a:t>.</a:t>
            </a:r>
            <a:br>
              <a:rPr lang="en-GB" sz="1500" dirty="0"/>
            </a:br>
            <a:endParaRPr lang="en-GB" sz="1500" dirty="0"/>
          </a:p>
        </p:txBody>
      </p:sp>
      <p:pic>
        <p:nvPicPr>
          <p:cNvPr id="1026" name="Picture 2" descr="40+ Spelling Bee Cartoon Stock ...">
            <a:extLst>
              <a:ext uri="{FF2B5EF4-FFF2-40B4-BE49-F238E27FC236}">
                <a16:creationId xmlns:a16="http://schemas.microsoft.com/office/drawing/2014/main" id="{E21DA112-F8CD-AF0B-D05A-4E63414E7A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6296" y="37776"/>
            <a:ext cx="1873855" cy="137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37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85DA-523D-D1D1-E9F2-1F597EB13029}"/>
              </a:ext>
            </a:extLst>
          </p:cNvPr>
          <p:cNvSpPr>
            <a:spLocks noGrp="1"/>
          </p:cNvSpPr>
          <p:nvPr>
            <p:ph type="title"/>
          </p:nvPr>
        </p:nvSpPr>
        <p:spPr/>
        <p:txBody>
          <a:bodyPr/>
          <a:lstStyle/>
          <a:p>
            <a:r>
              <a:rPr lang="en-GB" b="1" u="sng" dirty="0"/>
              <a:t>Litriú …continued </a:t>
            </a:r>
          </a:p>
        </p:txBody>
      </p:sp>
      <p:sp>
        <p:nvSpPr>
          <p:cNvPr id="3" name="Text Placeholder 2">
            <a:extLst>
              <a:ext uri="{FF2B5EF4-FFF2-40B4-BE49-F238E27FC236}">
                <a16:creationId xmlns:a16="http://schemas.microsoft.com/office/drawing/2014/main" id="{CE152AC7-0407-42C9-2E85-F34DC9C61273}"/>
              </a:ext>
            </a:extLst>
          </p:cNvPr>
          <p:cNvSpPr>
            <a:spLocks noGrp="1"/>
          </p:cNvSpPr>
          <p:nvPr>
            <p:ph type="body" idx="1"/>
          </p:nvPr>
        </p:nvSpPr>
        <p:spPr>
          <a:xfrm>
            <a:off x="311700" y="1536632"/>
            <a:ext cx="8520600" cy="5276743"/>
          </a:xfrm>
        </p:spPr>
        <p:txBody>
          <a:bodyPr/>
          <a:lstStyle/>
          <a:p>
            <a:r>
              <a:rPr lang="en-GB" sz="1400" b="1" dirty="0">
                <a:latin typeface="SassoonPrimaryInfant" pitchFamily="2" charset="0"/>
              </a:rPr>
              <a:t>2. Rainbow Writing</a:t>
            </a:r>
            <a:r>
              <a:rPr lang="en-GB" sz="1400" dirty="0">
                <a:latin typeface="SassoonPrimaryInfant" pitchFamily="2" charset="0"/>
              </a:rPr>
              <a:t> Write the spelling words out once. Then, trace over them two or three times using different coloured pencils or crayons. This is great for muscle memory.</a:t>
            </a:r>
            <a:br>
              <a:rPr lang="en-GB" sz="1400" dirty="0">
                <a:latin typeface="SassoonPrimaryInfant" pitchFamily="2" charset="0"/>
              </a:rPr>
            </a:br>
            <a:r>
              <a:rPr lang="en-GB" sz="1400" b="1" dirty="0">
                <a:latin typeface="SassoonPrimaryInfant" pitchFamily="2" charset="0"/>
              </a:rPr>
              <a:t>3. Magnetic Letters or Letter Tiles</a:t>
            </a:r>
            <a:r>
              <a:rPr lang="en-GB" sz="1400" dirty="0">
                <a:latin typeface="SassoonPrimaryInfant" pitchFamily="2" charset="0"/>
              </a:rPr>
              <a:t> Use letters on the fridge or letter tiles from a game (like Scrabble) to build the words. This hands-on approach helps children focus on each letter in the word.</a:t>
            </a:r>
            <a:br>
              <a:rPr lang="en-GB" sz="1400" dirty="0">
                <a:latin typeface="SassoonPrimaryInfant" pitchFamily="2" charset="0"/>
              </a:rPr>
            </a:br>
            <a:r>
              <a:rPr lang="en-GB" sz="1400" b="1" dirty="0">
                <a:latin typeface="SassoonPrimaryInfant" pitchFamily="2" charset="0"/>
              </a:rPr>
              <a:t>4. Sensory Writing</a:t>
            </a:r>
            <a:r>
              <a:rPr lang="en-GB" sz="1400" dirty="0">
                <a:latin typeface="SassoonPrimaryInfant" pitchFamily="2" charset="0"/>
              </a:rPr>
              <a:t> Get creative with different textures!</a:t>
            </a:r>
            <a:br>
              <a:rPr lang="en-GB" sz="1400" dirty="0">
                <a:latin typeface="SassoonPrimaryInfant" pitchFamily="2" charset="0"/>
              </a:rPr>
            </a:br>
            <a:r>
              <a:rPr lang="en-GB" sz="1400" b="1" dirty="0">
                <a:latin typeface="SassoonPrimaryInfant" pitchFamily="2" charset="0"/>
              </a:rPr>
              <a:t>Shaving Foam:</a:t>
            </a:r>
            <a:r>
              <a:rPr lang="en-GB" sz="1400" dirty="0">
                <a:latin typeface="SassoonPrimaryInfant" pitchFamily="2" charset="0"/>
              </a:rPr>
              <a:t> Spray a layer of shaving foam onto a tray and let your child write their words with their finger.</a:t>
            </a:r>
            <a:br>
              <a:rPr lang="en-GB" sz="1400" dirty="0">
                <a:latin typeface="SassoonPrimaryInfant" pitchFamily="2" charset="0"/>
              </a:rPr>
            </a:br>
            <a:r>
              <a:rPr lang="en-GB" sz="1400" b="1" dirty="0">
                <a:latin typeface="SassoonPrimaryInfant" pitchFamily="2" charset="0"/>
              </a:rPr>
              <a:t>Sand or Salt:</a:t>
            </a:r>
            <a:r>
              <a:rPr lang="en-GB" sz="1400" dirty="0">
                <a:latin typeface="SassoonPrimaryInfant" pitchFamily="2" charset="0"/>
              </a:rPr>
              <a:t> Pour a thin layer of sand or salt into a baking tray for tracing.</a:t>
            </a:r>
            <a:br>
              <a:rPr lang="en-GB" sz="1400" dirty="0">
                <a:latin typeface="SassoonPrimaryInfant" pitchFamily="2" charset="0"/>
              </a:rPr>
            </a:br>
            <a:r>
              <a:rPr lang="en-GB" sz="1400" b="1" dirty="0">
                <a:latin typeface="SassoonPrimaryInfant" pitchFamily="2" charset="0"/>
              </a:rPr>
              <a:t>5. Word Hunt</a:t>
            </a:r>
            <a:r>
              <a:rPr lang="en-GB" sz="1400" dirty="0">
                <a:latin typeface="SassoonPrimaryInfant" pitchFamily="2" charset="0"/>
              </a:rPr>
              <a:t> Give your child one of their spelling words and ask them to find it in a book, magazine, or newspaper at home. This helps them see the word in context.</a:t>
            </a:r>
            <a:br>
              <a:rPr lang="en-GB" sz="1400" dirty="0">
                <a:latin typeface="SassoonPrimaryInfant" pitchFamily="2" charset="0"/>
              </a:rPr>
            </a:br>
            <a:r>
              <a:rPr lang="en-GB" sz="1400" b="1" dirty="0">
                <a:latin typeface="SassoonPrimaryInfant" pitchFamily="2" charset="0"/>
              </a:rPr>
              <a:t>6. Outdoor Chalking</a:t>
            </a:r>
            <a:r>
              <a:rPr lang="en-GB" sz="1400" dirty="0">
                <a:latin typeface="SassoonPrimaryInfant" pitchFamily="2" charset="0"/>
              </a:rPr>
              <a:t> On a dry day, take some chalk outside and write the words in big letters on the pavement or a wall.</a:t>
            </a:r>
            <a:br>
              <a:rPr lang="en-GB" sz="1400" dirty="0">
                <a:latin typeface="SassoonPrimaryInfant" pitchFamily="2" charset="0"/>
              </a:rPr>
            </a:br>
            <a:r>
              <a:rPr lang="en-GB" sz="1400" b="1" dirty="0">
                <a:latin typeface="SassoonPrimaryInfant" pitchFamily="2" charset="0"/>
              </a:rPr>
              <a:t>7. Typing</a:t>
            </a:r>
            <a:r>
              <a:rPr lang="en-GB" sz="1400" dirty="0">
                <a:latin typeface="SassoonPrimaryInfant" pitchFamily="2" charset="0"/>
              </a:rPr>
              <a:t> Let your child type their words on a computer, tablet or old keyboard. This is a great way to practise and helps develop keyboard skills.</a:t>
            </a:r>
            <a:br>
              <a:rPr lang="en-GB" sz="1400" dirty="0">
                <a:latin typeface="SassoonPrimaryInfant" pitchFamily="2" charset="0"/>
              </a:rPr>
            </a:br>
            <a:r>
              <a:rPr lang="en-GB" sz="1400" b="1" dirty="0">
                <a:latin typeface="SassoonPrimaryInfant" pitchFamily="2" charset="0"/>
              </a:rPr>
              <a:t>Tips for Success</a:t>
            </a:r>
            <a:br>
              <a:rPr lang="en-GB" sz="1400" b="1" dirty="0">
                <a:latin typeface="SassoonPrimaryInfant" pitchFamily="2" charset="0"/>
              </a:rPr>
            </a:br>
            <a:r>
              <a:rPr lang="en-GB" sz="1400" b="1" dirty="0">
                <a:latin typeface="SassoonPrimaryInfant" pitchFamily="2" charset="0"/>
              </a:rPr>
              <a:t>Praise Effort, Not Perfection:</a:t>
            </a:r>
            <a:r>
              <a:rPr lang="en-GB" sz="1400" dirty="0">
                <a:latin typeface="SassoonPrimaryInfant" pitchFamily="2" charset="0"/>
              </a:rPr>
              <a:t> Celebrate their hard work and progress. If they make a mistake, gently point it out and help them fix it.</a:t>
            </a:r>
            <a:br>
              <a:rPr lang="en-GB" sz="1400" dirty="0">
                <a:latin typeface="SassoonPrimaryInfant" pitchFamily="2" charset="0"/>
              </a:rPr>
            </a:br>
            <a:r>
              <a:rPr lang="en-GB" sz="1400" b="1" dirty="0">
                <a:latin typeface="SassoonPrimaryInfant" pitchFamily="2" charset="0"/>
              </a:rPr>
              <a:t>Keep it Positive:</a:t>
            </a:r>
            <a:r>
              <a:rPr lang="en-GB" sz="1400" dirty="0">
                <a:latin typeface="SassoonPrimaryInfant" pitchFamily="2" charset="0"/>
              </a:rPr>
              <a:t> If your child is tired or frustrated, it’s okay to stop and try again later.</a:t>
            </a:r>
            <a:br>
              <a:rPr lang="en-GB" sz="1400" dirty="0">
                <a:latin typeface="SassoonPrimaryInfant" pitchFamily="2" charset="0"/>
              </a:rPr>
            </a:br>
            <a:r>
              <a:rPr lang="en-GB" sz="1400" b="1" dirty="0">
                <a:latin typeface="SassoonPrimaryInfant" pitchFamily="2" charset="0"/>
              </a:rPr>
              <a:t>Talk About Words:</a:t>
            </a:r>
            <a:r>
              <a:rPr lang="en-GB" sz="1400" dirty="0">
                <a:latin typeface="SassoonPrimaryInfant" pitchFamily="2" charset="0"/>
              </a:rPr>
              <a:t> Point out interesting words when you are out and about. Talk about the sounds you can hear in them.</a:t>
            </a:r>
            <a:br>
              <a:rPr lang="en-GB" sz="1400" dirty="0">
                <a:latin typeface="SassoonPrimaryInfant" pitchFamily="2" charset="0"/>
              </a:rPr>
            </a:br>
            <a:r>
              <a:rPr lang="en-GB" sz="1400" b="1" dirty="0">
                <a:latin typeface="SassoonPrimaryInfant" pitchFamily="2" charset="0"/>
              </a:rPr>
              <a:t>Read, Read, Read:</a:t>
            </a:r>
            <a:r>
              <a:rPr lang="en-GB" sz="1400" dirty="0">
                <a:latin typeface="SassoonPrimaryInfant" pitchFamily="2" charset="0"/>
              </a:rPr>
              <a:t> The more your child reads, the more they will see words spelled correctly, which helps them become a better speller.</a:t>
            </a:r>
            <a:br>
              <a:rPr lang="en-GB" sz="1400" dirty="0">
                <a:latin typeface="SassoonPrimaryInfant" pitchFamily="2" charset="0"/>
              </a:rPr>
            </a:br>
            <a:r>
              <a:rPr lang="en-GB" sz="1400" dirty="0">
                <a:latin typeface="SassoonPrimaryInfant" pitchFamily="2" charset="0"/>
              </a:rPr>
              <a:t>We hope this guide is helpful. By working together, we can help your child develop the skills and confidence they need to become a successful speller.</a:t>
            </a:r>
          </a:p>
        </p:txBody>
      </p:sp>
    </p:spTree>
    <p:extLst>
      <p:ext uri="{BB962C8B-B14F-4D97-AF65-F5344CB8AC3E}">
        <p14:creationId xmlns:p14="http://schemas.microsoft.com/office/powerpoint/2010/main" val="3826085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1" name="Google Shape;256;p20">
            <a:extLst>
              <a:ext uri="{FF2B5EF4-FFF2-40B4-BE49-F238E27FC236}">
                <a16:creationId xmlns:a16="http://schemas.microsoft.com/office/drawing/2014/main" id="{1BB96E60-C22E-1431-8C22-BC8C86E4A8F2}"/>
              </a:ext>
            </a:extLst>
          </p:cNvPr>
          <p:cNvSpPr>
            <a:spLocks noGrp="1" noChangeArrowheads="1"/>
          </p:cNvSpPr>
          <p:nvPr>
            <p:ph type="title"/>
          </p:nvPr>
        </p:nvSpPr>
        <p:spPr>
          <a:xfrm>
            <a:off x="457200" y="593725"/>
            <a:ext cx="8520113" cy="1179513"/>
          </a:xfrm>
        </p:spPr>
        <p:txBody>
          <a:bodyPr/>
          <a:lstStyle/>
          <a:p>
            <a:pPr>
              <a:spcBef>
                <a:spcPct val="0"/>
              </a:spcBef>
              <a:spcAft>
                <a:spcPct val="0"/>
              </a:spcAft>
            </a:pPr>
            <a:r>
              <a:rPr lang="en-GB" altLang="en-US" sz="4000" dirty="0" err="1">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Aip</a:t>
            </a:r>
            <a:r>
              <a:rPr lang="en-GB" altLang="en-US" sz="40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 Scoile</a:t>
            </a:r>
            <a:br>
              <a:rPr lang="en-US" altLang="en-US" sz="40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br>
            <a:r>
              <a:rPr lang="en-GB" altLang="en-US" sz="40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School App</a:t>
            </a:r>
            <a:endParaRPr lang="en-US" altLang="en-US" sz="40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endParaRPr>
          </a:p>
        </p:txBody>
      </p:sp>
      <p:sp>
        <p:nvSpPr>
          <p:cNvPr id="29698" name="Google Shape;253;p20">
            <a:extLst>
              <a:ext uri="{FF2B5EF4-FFF2-40B4-BE49-F238E27FC236}">
                <a16:creationId xmlns:a16="http://schemas.microsoft.com/office/drawing/2014/main" id="{3891EB7B-D581-51BD-38BB-F64A1EC4CE1B}"/>
              </a:ext>
            </a:extLst>
          </p:cNvPr>
          <p:cNvSpPr>
            <a:spLocks noGrp="1" noChangeArrowheads="1"/>
          </p:cNvSpPr>
          <p:nvPr>
            <p:ph type="body" idx="1"/>
          </p:nvPr>
        </p:nvSpPr>
        <p:spPr>
          <a:xfrm>
            <a:off x="311150" y="1825625"/>
            <a:ext cx="8521700" cy="4554538"/>
          </a:xfrm>
        </p:spPr>
        <p:txBody>
          <a:bodyPr/>
          <a:lstStyle/>
          <a:p>
            <a:pPr marL="0" indent="0" algn="ctr">
              <a:spcBef>
                <a:spcPts val="638"/>
              </a:spcBef>
              <a:spcAft>
                <a:spcPct val="0"/>
              </a:spcAft>
              <a:buFontTx/>
              <a:buNone/>
            </a:pPr>
            <a:r>
              <a:rPr lang="en-GB" altLang="en-US" sz="18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As we are an award-winning Eco School, we aim to use as little paper as possible. Therefore, we send out important messages and information via our Schools NI app. </a:t>
            </a:r>
            <a:endParaRPr lang="en-US" altLang="en-US" dirty="0"/>
          </a:p>
          <a:p>
            <a:pPr marL="0" indent="0" algn="ctr">
              <a:spcBef>
                <a:spcPts val="638"/>
              </a:spcBef>
              <a:spcAft>
                <a:spcPct val="0"/>
              </a:spcAft>
              <a:buFontTx/>
              <a:buNone/>
            </a:pPr>
            <a:endParaRPr lang="en-US" altLang="en-US" sz="18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endParaRPr>
          </a:p>
          <a:p>
            <a:pPr marL="0" indent="0" algn="ctr">
              <a:spcBef>
                <a:spcPts val="638"/>
              </a:spcBef>
              <a:spcAft>
                <a:spcPct val="0"/>
              </a:spcAft>
              <a:buFontTx/>
              <a:buNone/>
            </a:pPr>
            <a:r>
              <a:rPr lang="en-GB" altLang="en-US" sz="18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Parents are asked to download it ASAP, if you haven’t done so already. Please select Bunscoil Bheanna Boirche as your favourite school, and ensure that notifications are enabled and that you check the app regularly. We also ask parents to visit our website to keep up to date with what is happening in our school, for the school dinner menu etc...</a:t>
            </a:r>
            <a:endParaRPr lang="en-US" altLang="en-US" dirty="0"/>
          </a:p>
          <a:p>
            <a:pPr marL="0" indent="0" algn="ctr">
              <a:spcBef>
                <a:spcPts val="638"/>
              </a:spcBef>
              <a:spcAft>
                <a:spcPct val="0"/>
              </a:spcAft>
              <a:buFontTx/>
              <a:buNone/>
            </a:pPr>
            <a:endParaRPr lang="en-US" altLang="en-US" sz="18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endParaRPr>
          </a:p>
          <a:p>
            <a:pPr marL="0" indent="0" algn="ctr">
              <a:spcBef>
                <a:spcPts val="638"/>
              </a:spcBef>
              <a:spcAft>
                <a:spcPct val="0"/>
              </a:spcAft>
              <a:buFontTx/>
              <a:buNone/>
            </a:pPr>
            <a:r>
              <a:rPr lang="en-GB" altLang="en-US" sz="1800"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rPr>
              <a:t>Our app is available on both Android and Apple devices. Simply visit our school website where you will be prompted to download the app for free.   </a:t>
            </a:r>
            <a:r>
              <a:rPr lang="en-GB" altLang="en-US" sz="2100" u="sng" dirty="0">
                <a:solidFill>
                  <a:srgbClr val="000000"/>
                </a:solidFill>
                <a:latin typeface="Comic Sans MS" panose="030F0702030302020204" pitchFamily="66" charset="0"/>
                <a:ea typeface="Comic Sans MS" panose="030F0702030302020204" pitchFamily="66" charset="0"/>
                <a:cs typeface="Comic Sans MS" panose="030F0702030302020204" pitchFamily="66" charset="0"/>
                <a:sym typeface="Comic Sans MS" panose="030F0702030302020204" pitchFamily="66" charset="0"/>
                <a:hlinkClick r:id="rId3"/>
              </a:rPr>
              <a:t>www.bunscoilbb.com</a:t>
            </a:r>
            <a:r>
              <a:rPr lang="en-GB" altLang="en-US" sz="2100" dirty="0">
                <a:solidFill>
                  <a:srgbClr val="0B5394"/>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rPr>
              <a:t> </a:t>
            </a:r>
            <a:endParaRPr lang="en-US" altLang="en-US" sz="2100" dirty="0">
              <a:solidFill>
                <a:srgbClr val="0B5394"/>
              </a:solidFill>
              <a:latin typeface="Roboto" panose="02000000000000000000" pitchFamily="2" charset="0"/>
              <a:ea typeface="Roboto" panose="02000000000000000000" pitchFamily="2" charset="0"/>
              <a:cs typeface="Roboto" panose="02000000000000000000" pitchFamily="2" charset="0"/>
              <a:sym typeface="Roboto" panose="02000000000000000000" pitchFamily="2" charset="0"/>
            </a:endParaRPr>
          </a:p>
        </p:txBody>
      </p:sp>
      <p:pic>
        <p:nvPicPr>
          <p:cNvPr id="29699" name="Google Shape;254;p20">
            <a:extLst>
              <a:ext uri="{FF2B5EF4-FFF2-40B4-BE49-F238E27FC236}">
                <a16:creationId xmlns:a16="http://schemas.microsoft.com/office/drawing/2014/main" id="{90E46003-41A5-B380-6095-B0F47B7A8BDC}"/>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0838" y="5659438"/>
            <a:ext cx="938212"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Google Shape;255;p20">
            <a:extLst>
              <a:ext uri="{FF2B5EF4-FFF2-40B4-BE49-F238E27FC236}">
                <a16:creationId xmlns:a16="http://schemas.microsoft.com/office/drawing/2014/main" id="{694D6B61-4F1C-7B3D-567F-B6B1FF239111}"/>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13" y="239713"/>
            <a:ext cx="8640762" cy="158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Google Shape;257;p20">
            <a:extLst>
              <a:ext uri="{FF2B5EF4-FFF2-40B4-BE49-F238E27FC236}">
                <a16:creationId xmlns:a16="http://schemas.microsoft.com/office/drawing/2014/main" id="{F2DBF5EF-366F-B166-0076-680B2756B5A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350" y="5659438"/>
            <a:ext cx="998538"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8DBF9-C319-2C48-0299-23742F5E15BE}"/>
              </a:ext>
            </a:extLst>
          </p:cNvPr>
          <p:cNvSpPr>
            <a:spLocks noGrp="1"/>
          </p:cNvSpPr>
          <p:nvPr>
            <p:ph idx="1"/>
          </p:nvPr>
        </p:nvSpPr>
        <p:spPr>
          <a:xfrm>
            <a:off x="609598" y="2204864"/>
            <a:ext cx="6347714" cy="3880773"/>
          </a:xfrm>
        </p:spPr>
        <p:txBody>
          <a:bodyPr>
            <a:normAutofit fontScale="70000" lnSpcReduction="20000"/>
          </a:bodyPr>
          <a:lstStyle/>
          <a:p>
            <a:pPr marL="25400" indent="0">
              <a:buFontTx/>
              <a:buNone/>
              <a:defRPr/>
            </a:pPr>
            <a:r>
              <a:rPr lang="en-GB" sz="1800" dirty="0">
                <a:solidFill>
                  <a:srgbClr val="000000"/>
                </a:solidFill>
                <a:latin typeface="SassoonPrimaryInfant" pitchFamily="2" charset="0"/>
                <a:ea typeface="Calibri" panose="020F0502020204030204" pitchFamily="34" charset="0"/>
                <a:cs typeface="MrEavesXLModOT"/>
              </a:rPr>
              <a:t>We strongly recommend every family downloads the Safer Schools NI App, an online platform funded by DENI to support parents ensure internet use at home is safe.</a:t>
            </a:r>
          </a:p>
          <a:p>
            <a:pPr marL="25400" indent="0">
              <a:buFontTx/>
              <a:buNone/>
              <a:defRPr/>
            </a:pPr>
            <a:endParaRPr lang="en-GB" sz="1800" dirty="0">
              <a:solidFill>
                <a:srgbClr val="000000"/>
              </a:solidFill>
              <a:latin typeface="SassoonPrimaryInfant" pitchFamily="2" charset="0"/>
              <a:ea typeface="Calibri" panose="020F0502020204030204" pitchFamily="34" charset="0"/>
              <a:cs typeface="MrEavesXLModOT"/>
            </a:endParaRPr>
          </a:p>
          <a:p>
            <a:pPr>
              <a:defRPr/>
            </a:pPr>
            <a:r>
              <a:rPr lang="en-GB" sz="1800" dirty="0">
                <a:solidFill>
                  <a:srgbClr val="000000"/>
                </a:solidFill>
                <a:latin typeface="SassoonPrimaryInfant" pitchFamily="2" charset="0"/>
                <a:ea typeface="Calibri" panose="020F0502020204030204" pitchFamily="34" charset="0"/>
                <a:cs typeface="MrEavesXLModOT"/>
              </a:rPr>
              <a:t>Keeps you up to date with the current online trends, threats, and risks to your child. This information is sent directly to your device!  </a:t>
            </a:r>
            <a:endParaRPr lang="en-GB" sz="1800" dirty="0">
              <a:latin typeface="SassoonPrimaryInfant" pitchFamily="2" charset="0"/>
              <a:ea typeface="Calibri" panose="020F0502020204030204" pitchFamily="34" charset="0"/>
              <a:cs typeface="Times New Roman" panose="02020603050405020304" pitchFamily="18" charset="0"/>
            </a:endParaRPr>
          </a:p>
          <a:p>
            <a:pPr marL="482600" indent="0" fontAlgn="ctr">
              <a:lnSpc>
                <a:spcPct val="120000"/>
              </a:lnSpc>
              <a:buFontTx/>
              <a:buNone/>
              <a:defRPr/>
            </a:pPr>
            <a:r>
              <a:rPr lang="en-GB" sz="1800" dirty="0">
                <a:solidFill>
                  <a:srgbClr val="000000"/>
                </a:solidFill>
                <a:latin typeface="SassoonPrimaryInfant" pitchFamily="2" charset="0"/>
                <a:ea typeface="Calibri" panose="020F0502020204030204" pitchFamily="34" charset="0"/>
                <a:cs typeface="MrEavesXLModOT"/>
              </a:rPr>
              <a:t> </a:t>
            </a:r>
            <a:endParaRPr lang="en-GB" sz="1800" dirty="0">
              <a:latin typeface="SassoonPrimaryInfant" pitchFamily="2" charset="0"/>
              <a:ea typeface="Calibri" panose="020F0502020204030204" pitchFamily="34" charset="0"/>
              <a:cs typeface="Times New Roman" panose="02020603050405020304" pitchFamily="18" charset="0"/>
            </a:endParaRPr>
          </a:p>
          <a:p>
            <a:pPr>
              <a:defRPr/>
            </a:pPr>
            <a:r>
              <a:rPr lang="en-GB" sz="1800" dirty="0">
                <a:solidFill>
                  <a:srgbClr val="000000"/>
                </a:solidFill>
                <a:latin typeface="SassoonPrimaryInfant" pitchFamily="2" charset="0"/>
                <a:ea typeface="Calibri" panose="020F0502020204030204" pitchFamily="34" charset="0"/>
                <a:cs typeface="MrEavesXLModOT"/>
              </a:rPr>
              <a:t>Delivers the information you need to know on social media and gaming platforms, helping you understand the latest buzzwords and how to set privacy and parental settings on platforms like Among Us, Minecraft and TikTok.</a:t>
            </a:r>
            <a:endParaRPr lang="en-GB" sz="1800" dirty="0">
              <a:latin typeface="SassoonPrimaryInfant" pitchFamily="2" charset="0"/>
              <a:ea typeface="Calibri" panose="020F0502020204030204" pitchFamily="34" charset="0"/>
              <a:cs typeface="Times New Roman" panose="02020603050405020304" pitchFamily="18" charset="0"/>
            </a:endParaRPr>
          </a:p>
          <a:p>
            <a:pPr marL="482600" indent="0" fontAlgn="ctr">
              <a:lnSpc>
                <a:spcPct val="120000"/>
              </a:lnSpc>
              <a:buFontTx/>
              <a:buNone/>
              <a:defRPr/>
            </a:pPr>
            <a:r>
              <a:rPr lang="en-GB" sz="1800" dirty="0">
                <a:solidFill>
                  <a:srgbClr val="000000"/>
                </a:solidFill>
                <a:latin typeface="SassoonPrimaryInfant" pitchFamily="2" charset="0"/>
                <a:ea typeface="Calibri" panose="020F0502020204030204" pitchFamily="34" charset="0"/>
                <a:cs typeface="MrEavesXLModOT"/>
              </a:rPr>
              <a:t> </a:t>
            </a:r>
            <a:endParaRPr lang="en-GB" sz="1800" dirty="0">
              <a:latin typeface="SassoonPrimaryInfant" pitchFamily="2" charset="0"/>
              <a:ea typeface="Calibri" panose="020F0502020204030204" pitchFamily="34" charset="0"/>
              <a:cs typeface="Times New Roman" panose="02020603050405020304" pitchFamily="18" charset="0"/>
            </a:endParaRPr>
          </a:p>
          <a:p>
            <a:pPr>
              <a:defRPr/>
            </a:pPr>
            <a:r>
              <a:rPr lang="en-GB" sz="1800" dirty="0">
                <a:solidFill>
                  <a:srgbClr val="000000"/>
                </a:solidFill>
                <a:latin typeface="SassoonPrimaryInfant" pitchFamily="2" charset="0"/>
                <a:ea typeface="Calibri" panose="020F0502020204030204" pitchFamily="34" charset="0"/>
                <a:cs typeface="MrEavesXLModOT"/>
              </a:rPr>
              <a:t>Offers expert guidance to help you navigate important issues such as bullying, mental health and healthy relationships. Giving you practical tips on how to approach these conversations with your children. </a:t>
            </a:r>
            <a:endParaRPr lang="en-GB" sz="1800" dirty="0">
              <a:latin typeface="SassoonPrimaryInfant" pitchFamily="2" charset="0"/>
              <a:ea typeface="Calibri" panose="020F0502020204030204" pitchFamily="34" charset="0"/>
              <a:cs typeface="Times New Roman" panose="02020603050405020304" pitchFamily="18" charset="0"/>
            </a:endParaRPr>
          </a:p>
          <a:p>
            <a:pPr marL="25400" indent="0">
              <a:buFontTx/>
              <a:buNone/>
              <a:defRPr/>
            </a:pPr>
            <a:r>
              <a:rPr lang="en-GB" sz="1800" dirty="0">
                <a:solidFill>
                  <a:srgbClr val="000000"/>
                </a:solidFill>
                <a:latin typeface="SassoonPrimaryInfant" pitchFamily="2" charset="0"/>
                <a:ea typeface="Calibri" panose="020F0502020204030204" pitchFamily="34" charset="0"/>
                <a:cs typeface="MrEavesXLModOT"/>
              </a:rPr>
              <a:t> </a:t>
            </a:r>
            <a:endParaRPr lang="en-GB" sz="1800" dirty="0">
              <a:latin typeface="SassoonPrimaryInfant" pitchFamily="2" charset="0"/>
              <a:ea typeface="Calibri" panose="020F0502020204030204" pitchFamily="34" charset="0"/>
              <a:cs typeface="Times New Roman" panose="02020603050405020304" pitchFamily="18" charset="0"/>
            </a:endParaRPr>
          </a:p>
          <a:p>
            <a:pPr>
              <a:defRPr/>
            </a:pPr>
            <a:r>
              <a:rPr lang="en-GB" sz="1800" dirty="0">
                <a:solidFill>
                  <a:srgbClr val="000000"/>
                </a:solidFill>
                <a:latin typeface="SassoonPrimaryInfant" pitchFamily="2" charset="0"/>
                <a:ea typeface="Calibri" panose="020F0502020204030204" pitchFamily="34" charset="0"/>
                <a:cs typeface="MrEavesXLModOT"/>
              </a:rPr>
              <a:t>The Online Safety section will signpost you to help and support where you need it when you need it – it's in your pocket! </a:t>
            </a:r>
            <a:endParaRPr lang="en-GB" sz="1800" dirty="0">
              <a:latin typeface="SassoonPrimaryInfant" pitchFamily="2" charset="0"/>
              <a:ea typeface="Calibri" panose="020F0502020204030204" pitchFamily="34" charset="0"/>
              <a:cs typeface="Times New Roman" panose="02020603050405020304" pitchFamily="18" charset="0"/>
            </a:endParaRPr>
          </a:p>
          <a:p>
            <a:pPr>
              <a:defRPr/>
            </a:pPr>
            <a:endParaRPr lang="en-GB" dirty="0"/>
          </a:p>
        </p:txBody>
      </p:sp>
      <p:pic>
        <p:nvPicPr>
          <p:cNvPr id="31748" name="Picture 3" descr="A blue background with white text&#10;&#10;Description automatically generated">
            <a:extLst>
              <a:ext uri="{FF2B5EF4-FFF2-40B4-BE49-F238E27FC236}">
                <a16:creationId xmlns:a16="http://schemas.microsoft.com/office/drawing/2014/main" id="{2BE67FD0-8847-F507-9C54-3536659FAD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249" y="260648"/>
            <a:ext cx="482441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D158D338-99FC-2090-D512-820EE1E8874B}"/>
              </a:ext>
            </a:extLst>
          </p:cNvPr>
          <p:cNvSpPr>
            <a:spLocks noGrp="1" noChangeArrowheads="1"/>
          </p:cNvSpPr>
          <p:nvPr>
            <p:ph type="title"/>
          </p:nvPr>
        </p:nvSpPr>
        <p:spPr>
          <a:xfrm>
            <a:off x="609599" y="188640"/>
            <a:ext cx="6347713" cy="947192"/>
          </a:xfrm>
        </p:spPr>
        <p:txBody>
          <a:bodyPr>
            <a:normAutofit fontScale="90000"/>
          </a:bodyPr>
          <a:lstStyle/>
          <a:p>
            <a:pPr algn="ctr"/>
            <a:r>
              <a:rPr lang="en-GB" altLang="en-US" sz="4000" b="1" u="sng" dirty="0">
                <a:latin typeface="SassoonPrimaryType" pitchFamily="2" charset="0"/>
              </a:rPr>
              <a:t>Class rules, rewards and sanctions </a:t>
            </a:r>
          </a:p>
        </p:txBody>
      </p:sp>
      <p:sp>
        <p:nvSpPr>
          <p:cNvPr id="3" name="Content Placeholder 2">
            <a:extLst>
              <a:ext uri="{FF2B5EF4-FFF2-40B4-BE49-F238E27FC236}">
                <a16:creationId xmlns:a16="http://schemas.microsoft.com/office/drawing/2014/main" id="{44699AE3-0B0C-140F-7F03-EC23449178CC}"/>
              </a:ext>
            </a:extLst>
          </p:cNvPr>
          <p:cNvSpPr>
            <a:spLocks noGrp="1"/>
          </p:cNvSpPr>
          <p:nvPr>
            <p:ph idx="1"/>
          </p:nvPr>
        </p:nvSpPr>
        <p:spPr>
          <a:xfrm>
            <a:off x="590219" y="1628800"/>
            <a:ext cx="6347714" cy="1080119"/>
          </a:xfrm>
        </p:spPr>
        <p:txBody>
          <a:bodyPr>
            <a:normAutofit fontScale="92500" lnSpcReduction="10000"/>
          </a:bodyPr>
          <a:lstStyle/>
          <a:p>
            <a:pPr>
              <a:defRPr/>
            </a:pPr>
            <a:r>
              <a:rPr lang="en-GB" sz="1600" dirty="0">
                <a:latin typeface="SassoonPrimaryType" pitchFamily="2" charset="0"/>
              </a:rPr>
              <a:t>We adhere to our school’s positive behaviour policy- please refer to the school website for perusal.</a:t>
            </a:r>
          </a:p>
          <a:p>
            <a:pPr>
              <a:defRPr/>
            </a:pPr>
            <a:r>
              <a:rPr lang="en-GB" sz="1600" dirty="0">
                <a:latin typeface="SassoonPrimaryType" pitchFamily="2" charset="0"/>
              </a:rPr>
              <a:t>Our class contract is clearly displayed in the class, and we refer to it regularly during the school day.</a:t>
            </a:r>
          </a:p>
        </p:txBody>
      </p:sp>
      <p:graphicFrame>
        <p:nvGraphicFramePr>
          <p:cNvPr id="4" name="Table 3">
            <a:extLst>
              <a:ext uri="{FF2B5EF4-FFF2-40B4-BE49-F238E27FC236}">
                <a16:creationId xmlns:a16="http://schemas.microsoft.com/office/drawing/2014/main" id="{775A41B4-F6D1-4EA9-1AAE-8E7DA816EA1D}"/>
              </a:ext>
            </a:extLst>
          </p:cNvPr>
          <p:cNvGraphicFramePr>
            <a:graphicFrameLocks noGrp="1"/>
          </p:cNvGraphicFramePr>
          <p:nvPr>
            <p:extLst>
              <p:ext uri="{D42A27DB-BD31-4B8C-83A1-F6EECF244321}">
                <p14:modId xmlns:p14="http://schemas.microsoft.com/office/powerpoint/2010/main" val="1270989669"/>
              </p:ext>
            </p:extLst>
          </p:nvPr>
        </p:nvGraphicFramePr>
        <p:xfrm>
          <a:off x="395536" y="2996952"/>
          <a:ext cx="8496945" cy="3749044"/>
        </p:xfrm>
        <a:graphic>
          <a:graphicData uri="http://schemas.openxmlformats.org/drawingml/2006/table">
            <a:tbl>
              <a:tblPr firstRow="1" bandRow="1">
                <a:tableStyleId>{5C22544A-7EE6-4342-B048-85BDC9FD1C3A}</a:tableStyleId>
              </a:tblPr>
              <a:tblGrid>
                <a:gridCol w="2832315">
                  <a:extLst>
                    <a:ext uri="{9D8B030D-6E8A-4147-A177-3AD203B41FA5}">
                      <a16:colId xmlns:a16="http://schemas.microsoft.com/office/drawing/2014/main" val="20000"/>
                    </a:ext>
                  </a:extLst>
                </a:gridCol>
                <a:gridCol w="2832315">
                  <a:extLst>
                    <a:ext uri="{9D8B030D-6E8A-4147-A177-3AD203B41FA5}">
                      <a16:colId xmlns:a16="http://schemas.microsoft.com/office/drawing/2014/main" val="20001"/>
                    </a:ext>
                  </a:extLst>
                </a:gridCol>
                <a:gridCol w="2832315">
                  <a:extLst>
                    <a:ext uri="{9D8B030D-6E8A-4147-A177-3AD203B41FA5}">
                      <a16:colId xmlns:a16="http://schemas.microsoft.com/office/drawing/2014/main" val="20002"/>
                    </a:ext>
                  </a:extLst>
                </a:gridCol>
              </a:tblGrid>
              <a:tr h="310722">
                <a:tc>
                  <a:txBody>
                    <a:bodyPr/>
                    <a:lstStyle/>
                    <a:p>
                      <a:pPr algn="ctr"/>
                      <a:r>
                        <a:rPr lang="en-GB" sz="1800" u="sng" dirty="0">
                          <a:latin typeface="SassoonPrimaryType" pitchFamily="2" charset="0"/>
                        </a:rPr>
                        <a:t>Class rules</a:t>
                      </a:r>
                    </a:p>
                  </a:txBody>
                  <a:tcPr marL="91441" marR="91441" marT="45721" marB="45721"/>
                </a:tc>
                <a:tc>
                  <a:txBody>
                    <a:bodyPr/>
                    <a:lstStyle/>
                    <a:p>
                      <a:pPr algn="ctr"/>
                      <a:r>
                        <a:rPr lang="en-GB" sz="1800" u="sng" dirty="0">
                          <a:latin typeface="SassoonPrimaryType" pitchFamily="2" charset="0"/>
                        </a:rPr>
                        <a:t>Class</a:t>
                      </a:r>
                      <a:r>
                        <a:rPr lang="en-GB" sz="1800" u="sng" baseline="0" dirty="0">
                          <a:latin typeface="SassoonPrimaryType" pitchFamily="2" charset="0"/>
                        </a:rPr>
                        <a:t> rewards</a:t>
                      </a:r>
                      <a:endParaRPr lang="en-GB" sz="1800" u="sng" dirty="0">
                        <a:latin typeface="SassoonPrimaryType" pitchFamily="2" charset="0"/>
                      </a:endParaRPr>
                    </a:p>
                  </a:txBody>
                  <a:tcPr marL="91441" marR="91441" marT="45721" marB="45721"/>
                </a:tc>
                <a:tc>
                  <a:txBody>
                    <a:bodyPr/>
                    <a:lstStyle/>
                    <a:p>
                      <a:pPr algn="ctr"/>
                      <a:r>
                        <a:rPr lang="en-GB" sz="1800" u="sng" dirty="0">
                          <a:latin typeface="SassoonPrimaryType" pitchFamily="2" charset="0"/>
                        </a:rPr>
                        <a:t>Class sanctions</a:t>
                      </a:r>
                    </a:p>
                  </a:txBody>
                  <a:tcPr marL="91441" marR="91441" marT="45721" marB="45721"/>
                </a:tc>
                <a:extLst>
                  <a:ext uri="{0D108BD9-81ED-4DB2-BD59-A6C34878D82A}">
                    <a16:rowId xmlns:a16="http://schemas.microsoft.com/office/drawing/2014/main" val="10000"/>
                  </a:ext>
                </a:extLst>
              </a:tr>
              <a:tr h="2874169">
                <a:tc>
                  <a:txBody>
                    <a:bodyPr/>
                    <a:lstStyle/>
                    <a:p>
                      <a:r>
                        <a:rPr lang="en-GB" sz="1800" dirty="0">
                          <a:latin typeface="SassoonPrimaryType" pitchFamily="2" charset="0"/>
                        </a:rPr>
                        <a:t>Speak in Irish</a:t>
                      </a:r>
                      <a:r>
                        <a:rPr lang="en-GB" sz="1800" baseline="0" dirty="0">
                          <a:latin typeface="SassoonPrimaryType" pitchFamily="2" charset="0"/>
                        </a:rPr>
                        <a:t> </a:t>
                      </a:r>
                    </a:p>
                    <a:p>
                      <a:r>
                        <a:rPr lang="en-GB" sz="1800" baseline="0" dirty="0">
                          <a:latin typeface="SassoonPrimaryType" pitchFamily="2" charset="0"/>
                        </a:rPr>
                        <a:t>Show respect and kindness to each other and school staff</a:t>
                      </a:r>
                    </a:p>
                    <a:p>
                      <a:r>
                        <a:rPr lang="en-GB" sz="1800" baseline="0" dirty="0">
                          <a:latin typeface="SassoonPrimaryType" pitchFamily="2" charset="0"/>
                        </a:rPr>
                        <a:t>Respect all class and school equipment </a:t>
                      </a:r>
                    </a:p>
                    <a:p>
                      <a:r>
                        <a:rPr lang="en-GB" sz="1800" baseline="0" dirty="0">
                          <a:latin typeface="SassoonPrimaryType" pitchFamily="2" charset="0"/>
                        </a:rPr>
                        <a:t>Put hands up to speak in class</a:t>
                      </a:r>
                    </a:p>
                    <a:p>
                      <a:r>
                        <a:rPr lang="en-GB" sz="1800" baseline="0" dirty="0">
                          <a:latin typeface="SassoonPrimaryType" pitchFamily="2" charset="0"/>
                        </a:rPr>
                        <a:t>Always try your hardest and do your best work</a:t>
                      </a:r>
                    </a:p>
                    <a:p>
                      <a:endParaRPr lang="en-GB" sz="1800" baseline="0" dirty="0">
                        <a:latin typeface="SassoonPrimaryType" pitchFamily="2" charset="0"/>
                      </a:endParaRPr>
                    </a:p>
                    <a:p>
                      <a:endParaRPr lang="en-GB" sz="1800" dirty="0">
                        <a:latin typeface="SassoonPrimaryType" pitchFamily="2" charset="0"/>
                      </a:endParaRPr>
                    </a:p>
                  </a:txBody>
                  <a:tcPr marL="91441" marR="91441" marT="45721" marB="45721"/>
                </a:tc>
                <a:tc>
                  <a:txBody>
                    <a:bodyPr/>
                    <a:lstStyle/>
                    <a:p>
                      <a:r>
                        <a:rPr lang="en-GB" sz="1800" dirty="0">
                          <a:latin typeface="SassoonPrimaryType" pitchFamily="2" charset="0"/>
                        </a:rPr>
                        <a:t>Class dojo/reward</a:t>
                      </a:r>
                      <a:r>
                        <a:rPr lang="en-GB" sz="1800" baseline="0" dirty="0">
                          <a:latin typeface="SassoonPrimaryType" pitchFamily="2" charset="0"/>
                        </a:rPr>
                        <a:t> system</a:t>
                      </a:r>
                      <a:endParaRPr lang="en-GB" sz="1800" dirty="0">
                        <a:latin typeface="SassoonPrimaryType" pitchFamily="2" charset="0"/>
                      </a:endParaRPr>
                    </a:p>
                    <a:p>
                      <a:r>
                        <a:rPr lang="en-GB" sz="1800" dirty="0">
                          <a:latin typeface="SassoonPrimaryType" pitchFamily="2" charset="0"/>
                        </a:rPr>
                        <a:t>Extra</a:t>
                      </a:r>
                      <a:r>
                        <a:rPr lang="en-GB" sz="1800" baseline="0" dirty="0">
                          <a:latin typeface="SassoonPrimaryType" pitchFamily="2" charset="0"/>
                        </a:rPr>
                        <a:t> play time</a:t>
                      </a:r>
                    </a:p>
                    <a:p>
                      <a:r>
                        <a:rPr lang="en-GB" sz="1800" baseline="0" dirty="0">
                          <a:latin typeface="SassoonPrimaryType" pitchFamily="2" charset="0"/>
                        </a:rPr>
                        <a:t>Note home to say…</a:t>
                      </a:r>
                    </a:p>
                    <a:p>
                      <a:r>
                        <a:rPr lang="en-GB" sz="1800" baseline="0" dirty="0">
                          <a:latin typeface="SassoonPrimaryType" pitchFamily="2" charset="0"/>
                        </a:rPr>
                        <a:t>Praise/certificates at weekly assembly</a:t>
                      </a:r>
                    </a:p>
                    <a:p>
                      <a:r>
                        <a:rPr lang="en-GB" sz="1800" baseline="0" dirty="0">
                          <a:latin typeface="SassoonPrimaryType" pitchFamily="2" charset="0"/>
                        </a:rPr>
                        <a:t>Special praise form principal </a:t>
                      </a:r>
                    </a:p>
                    <a:p>
                      <a:r>
                        <a:rPr lang="en-GB" sz="1800" baseline="0" dirty="0">
                          <a:latin typeface="SassoonPrimaryType" pitchFamily="2" charset="0"/>
                        </a:rPr>
                        <a:t>Fun afternoon/play park </a:t>
                      </a:r>
                    </a:p>
                    <a:p>
                      <a:endParaRPr lang="en-GB" sz="1800" baseline="0" dirty="0">
                        <a:latin typeface="SassoonPrimaryType" pitchFamily="2" charset="0"/>
                      </a:endParaRPr>
                    </a:p>
                    <a:p>
                      <a:endParaRPr lang="en-GB" sz="1800" dirty="0">
                        <a:latin typeface="SassoonPrimaryType" pitchFamily="2" charset="0"/>
                      </a:endParaRPr>
                    </a:p>
                  </a:txBody>
                  <a:tcPr marL="91441" marR="91441" marT="45721" marB="45721"/>
                </a:tc>
                <a:tc>
                  <a:txBody>
                    <a:bodyPr/>
                    <a:lstStyle/>
                    <a:p>
                      <a:r>
                        <a:rPr lang="en-GB" sz="1800" baseline="0" dirty="0">
                          <a:latin typeface="SassoonPrimaryType" pitchFamily="2" charset="0"/>
                        </a:rPr>
                        <a:t>May result in a loss of dojos</a:t>
                      </a:r>
                    </a:p>
                    <a:p>
                      <a:r>
                        <a:rPr lang="en-GB" sz="1800" baseline="0" dirty="0">
                          <a:latin typeface="SassoonPrimaryType" pitchFamily="2" charset="0"/>
                        </a:rPr>
                        <a:t>Time taken away from Golden Time</a:t>
                      </a:r>
                    </a:p>
                    <a:p>
                      <a:r>
                        <a:rPr lang="en-GB" sz="1800" baseline="0" dirty="0">
                          <a:latin typeface="SassoonPrimaryType" pitchFamily="2" charset="0"/>
                        </a:rPr>
                        <a:t>Additional work assigned</a:t>
                      </a:r>
                    </a:p>
                    <a:p>
                      <a:r>
                        <a:rPr lang="en-GB" sz="1800" baseline="0" dirty="0">
                          <a:latin typeface="SassoonPrimaryType" pitchFamily="2" charset="0"/>
                        </a:rPr>
                        <a:t>Note sent home to parents</a:t>
                      </a:r>
                    </a:p>
                    <a:p>
                      <a:r>
                        <a:rPr lang="en-GB" sz="1800" baseline="0" dirty="0">
                          <a:latin typeface="SassoonPrimaryType" pitchFamily="2" charset="0"/>
                        </a:rPr>
                        <a:t>Sent to principal </a:t>
                      </a:r>
                    </a:p>
                    <a:p>
                      <a:r>
                        <a:rPr lang="en-GB" sz="1800" baseline="0" dirty="0">
                          <a:latin typeface="SassoonPrimaryType" pitchFamily="2" charset="0"/>
                        </a:rPr>
                        <a:t>Meeting with parents if behaviours are repeated </a:t>
                      </a:r>
                    </a:p>
                    <a:p>
                      <a:endParaRPr lang="en-GB" sz="1800" baseline="0" dirty="0">
                        <a:latin typeface="SassoonPrimaryType" pitchFamily="2" charset="0"/>
                      </a:endParaRPr>
                    </a:p>
                  </a:txBody>
                  <a:tcPr marL="91441" marR="91441" marT="45721" marB="45721"/>
                </a:tc>
                <a:extLst>
                  <a:ext uri="{0D108BD9-81ED-4DB2-BD59-A6C34878D82A}">
                    <a16:rowId xmlns:a16="http://schemas.microsoft.com/office/drawing/2014/main" val="1000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E2C78-5E8D-2C70-29E3-0C8F2A982449}"/>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839ECA5E-71D8-1165-6CCC-18EACD5F9582}"/>
              </a:ext>
            </a:extLst>
          </p:cNvPr>
          <p:cNvSpPr>
            <a:spLocks noGrp="1"/>
          </p:cNvSpPr>
          <p:nvPr>
            <p:ph type="subTitle" idx="1"/>
          </p:nvPr>
        </p:nvSpPr>
        <p:spPr/>
        <p:txBody>
          <a:bodyPr/>
          <a:lstStyle/>
          <a:p>
            <a:endParaRPr lang="en-GB"/>
          </a:p>
        </p:txBody>
      </p:sp>
      <p:pic>
        <p:nvPicPr>
          <p:cNvPr id="5" name="Picture 4" descr="A group of children in matching outfits&#10;&#10;AI-generated content may be incorrect.">
            <a:extLst>
              <a:ext uri="{FF2B5EF4-FFF2-40B4-BE49-F238E27FC236}">
                <a16:creationId xmlns:a16="http://schemas.microsoft.com/office/drawing/2014/main" id="{137D3241-25A2-B832-8D98-98B4DA2C0E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6734" y="0"/>
            <a:ext cx="9207246" cy="7029450"/>
          </a:xfrm>
          <a:prstGeom prst="rect">
            <a:avLst/>
          </a:prstGeom>
        </p:spPr>
      </p:pic>
    </p:spTree>
    <p:extLst>
      <p:ext uri="{BB962C8B-B14F-4D97-AF65-F5344CB8AC3E}">
        <p14:creationId xmlns:p14="http://schemas.microsoft.com/office/powerpoint/2010/main" val="657546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a:extLst>
              <a:ext uri="{FF2B5EF4-FFF2-40B4-BE49-F238E27FC236}">
                <a16:creationId xmlns:a16="http://schemas.microsoft.com/office/drawing/2014/main" id="{BF3DDC92-34E2-BC77-160D-6A3B0E4E002D}"/>
              </a:ext>
            </a:extLst>
          </p:cNvPr>
          <p:cNvSpPr>
            <a:spLocks noGrp="1" noChangeArrowheads="1"/>
          </p:cNvSpPr>
          <p:nvPr>
            <p:ph type="title"/>
          </p:nvPr>
        </p:nvSpPr>
        <p:spPr>
          <a:xfrm>
            <a:off x="468312" y="320754"/>
            <a:ext cx="8424862" cy="1143000"/>
          </a:xfrm>
        </p:spPr>
        <p:txBody>
          <a:bodyPr>
            <a:normAutofit fontScale="90000"/>
          </a:bodyPr>
          <a:lstStyle/>
          <a:p>
            <a:r>
              <a:rPr lang="en-GB" altLang="en-US" sz="4800" b="1" u="sng" dirty="0">
                <a:latin typeface="SassoonPrimaryInfant" pitchFamily="2" charset="0"/>
              </a:rPr>
              <a:t>An Lá Scoile/The School Day </a:t>
            </a:r>
            <a:br>
              <a:rPr lang="en-GB" altLang="en-US" sz="5400" b="1" dirty="0">
                <a:latin typeface="SassoonPrimaryInfant" pitchFamily="2" charset="0"/>
              </a:rPr>
            </a:br>
            <a:endParaRPr lang="en-GB" altLang="en-US" sz="5400" dirty="0">
              <a:latin typeface="SassoonPrimaryInfant" pitchFamily="2" charset="0"/>
            </a:endParaRPr>
          </a:p>
        </p:txBody>
      </p:sp>
      <p:sp>
        <p:nvSpPr>
          <p:cNvPr id="33795" name="TextBox 5">
            <a:extLst>
              <a:ext uri="{FF2B5EF4-FFF2-40B4-BE49-F238E27FC236}">
                <a16:creationId xmlns:a16="http://schemas.microsoft.com/office/drawing/2014/main" id="{8AF6EFE9-AD75-78AC-700B-1ADAA923B9A8}"/>
              </a:ext>
            </a:extLst>
          </p:cNvPr>
          <p:cNvSpPr txBox="1">
            <a:spLocks noChangeArrowheads="1"/>
          </p:cNvSpPr>
          <p:nvPr/>
        </p:nvSpPr>
        <p:spPr bwMode="auto">
          <a:xfrm>
            <a:off x="611188" y="1036638"/>
            <a:ext cx="80645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School day begins at 9 am. Children are supervised in the </a:t>
            </a:r>
            <a:r>
              <a:rPr lang="en-GB" altLang="en-US" sz="1600" i="0" dirty="0" err="1">
                <a:latin typeface="SassoonPrimaryInfant" pitchFamily="2" charset="0"/>
                <a:cs typeface="Times New Roman" panose="02020603050405020304" pitchFamily="18" charset="0"/>
              </a:rPr>
              <a:t>clós</a:t>
            </a:r>
            <a:r>
              <a:rPr lang="en-GB" altLang="en-US" sz="1600" i="0" dirty="0">
                <a:latin typeface="SassoonPrimaryInfant" pitchFamily="2" charset="0"/>
                <a:cs typeface="Times New Roman" panose="02020603050405020304" pitchFamily="18" charset="0"/>
              </a:rPr>
              <a:t> (yard) from 8.45 am   </a:t>
            </a:r>
          </a:p>
          <a:p>
            <a:pPr>
              <a:spcBef>
                <a:spcPct val="0"/>
              </a:spcBef>
              <a:buFontTx/>
              <a:buNone/>
            </a:pPr>
            <a:r>
              <a:rPr lang="en-GB" altLang="en-US" sz="1600" i="0" dirty="0">
                <a:latin typeface="SassoonPrimaryInfant" pitchFamily="2" charset="0"/>
              </a:rPr>
              <a:t>Children who are late will be marked late on the register. </a:t>
            </a:r>
          </a:p>
          <a:p>
            <a:pPr>
              <a:spcBef>
                <a:spcPct val="0"/>
              </a:spcBef>
              <a:buFontTx/>
              <a:buNone/>
            </a:pPr>
            <a:r>
              <a:rPr lang="en-GB" altLang="en-US" sz="1600" i="0" dirty="0">
                <a:latin typeface="SassoonPrimaryInfant" pitchFamily="2" charset="0"/>
              </a:rPr>
              <a:t>If your child is absent, you should contact the school via the office on the first day of the absence, then send a completed absence slip into school with your child on his/her return. If this does not happen, the absence goes down as “unexplained absence”.</a:t>
            </a:r>
          </a:p>
          <a:p>
            <a:pPr>
              <a:spcBef>
                <a:spcPct val="0"/>
              </a:spcBef>
              <a:buFontTx/>
              <a:buNone/>
            </a:pPr>
            <a:r>
              <a:rPr lang="en-GB" altLang="en-US" sz="1600" i="0" dirty="0">
                <a:latin typeface="SassoonPrimaryInfant" pitchFamily="2" charset="0"/>
              </a:rPr>
              <a:t>If you are collecting your child early, you must contact the office before coming to the classroom.</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 </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Break time is from 10.30-11.00am </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 </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Lunchtime is from 12-1.00pm</a:t>
            </a:r>
          </a:p>
          <a:p>
            <a:pPr algn="just" eaLnBrk="1" hangingPunct="1">
              <a:lnSpc>
                <a:spcPct val="80000"/>
              </a:lnSpc>
              <a:spcBef>
                <a:spcPct val="0"/>
              </a:spcBef>
              <a:buFontTx/>
              <a:buNone/>
            </a:pPr>
            <a:endParaRPr lang="en-GB" altLang="en-US" sz="1600" i="0" dirty="0">
              <a:latin typeface="SassoonPrimaryInfant" pitchFamily="2" charset="0"/>
              <a:cs typeface="Times New Roman" panose="02020603050405020304" pitchFamily="18" charset="0"/>
            </a:endParaRP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Home time is 2pm and 1.50pm on a Friday to ease traffic congestion</a:t>
            </a:r>
          </a:p>
          <a:p>
            <a:pPr algn="just" eaLnBrk="1" hangingPunct="1">
              <a:lnSpc>
                <a:spcPct val="80000"/>
              </a:lnSpc>
              <a:spcBef>
                <a:spcPct val="0"/>
              </a:spcBef>
              <a:buFontTx/>
              <a:buNone/>
            </a:pPr>
            <a:endParaRPr lang="en-GB" altLang="en-US" sz="1600" i="0" dirty="0">
              <a:latin typeface="SassoonPrimaryInfant" pitchFamily="2" charset="0"/>
            </a:endParaRP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At Bunscoil Bheanna Boirche, we pride ourselves on our healthy eating policy.  Our school dinners cost £2.60 daily and come from St. Malachy’s Primary School in Castlewellan and are of a high standard. We advise that you refer to the weekly dinner menu and advise your child of choices so they know what they will have when dinner roll is taken, daily. It is recommended that pupils eat fruit, a yoghurt or a small sandwich at break time.  Water is always available,  and pupils are welcome to bring bottled water to school. Sugary/fizzy drinks, crisps, chocolates and sweets are not allowed at break time as these can impact on the children’s behaviour.  We do not have any children with a nut allergy at present but we discourage bringing nuts to school and ask that treats/buns are not sent in for birthdays or other times in the year.</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Breakfast club is available Monday - Friday, £3 daily</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After school club is available Monday - Thursday £3 daily.</a:t>
            </a:r>
          </a:p>
          <a:p>
            <a:pPr algn="just" eaLnBrk="1" hangingPunct="1">
              <a:lnSpc>
                <a:spcPct val="80000"/>
              </a:lnSpc>
              <a:spcBef>
                <a:spcPct val="0"/>
              </a:spcBef>
              <a:buFontTx/>
              <a:buNone/>
            </a:pPr>
            <a:r>
              <a:rPr lang="en-GB" altLang="en-US" sz="1600" i="0" dirty="0">
                <a:latin typeface="SassoonPrimaryInfant" pitchFamily="2" charset="0"/>
                <a:cs typeface="Times New Roman" panose="02020603050405020304" pitchFamily="18" charset="0"/>
              </a:rPr>
              <a:t>No pre-booking is required for Breakfast Club or After-school Club.</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901D88E-8812-804D-6912-E7AAC3F2B8AB}"/>
              </a:ext>
            </a:extLst>
          </p:cNvPr>
          <p:cNvSpPr>
            <a:spLocks noGrp="1" noChangeArrowheads="1"/>
          </p:cNvSpPr>
          <p:nvPr>
            <p:ph type="title"/>
          </p:nvPr>
        </p:nvSpPr>
        <p:spPr>
          <a:xfrm>
            <a:off x="189856" y="123528"/>
            <a:ext cx="8229600" cy="850900"/>
          </a:xfrm>
        </p:spPr>
        <p:txBody>
          <a:bodyPr/>
          <a:lstStyle/>
          <a:p>
            <a:r>
              <a:rPr lang="en-GB" altLang="en-US" sz="2800" b="1" u="sng" dirty="0">
                <a:latin typeface="SassoonPrimaryInfant" pitchFamily="2" charset="0"/>
              </a:rPr>
              <a:t>Class timetable</a:t>
            </a:r>
          </a:p>
        </p:txBody>
      </p:sp>
      <p:graphicFrame>
        <p:nvGraphicFramePr>
          <p:cNvPr id="2" name="Content Placeholder 1">
            <a:extLst>
              <a:ext uri="{FF2B5EF4-FFF2-40B4-BE49-F238E27FC236}">
                <a16:creationId xmlns:a16="http://schemas.microsoft.com/office/drawing/2014/main" id="{8A782014-36F9-0662-E9D1-89FF0EFA813B}"/>
              </a:ext>
            </a:extLst>
          </p:cNvPr>
          <p:cNvGraphicFramePr>
            <a:graphicFrameLocks noGrp="1"/>
          </p:cNvGraphicFramePr>
          <p:nvPr>
            <p:ph idx="1"/>
            <p:extLst>
              <p:ext uri="{D42A27DB-BD31-4B8C-83A1-F6EECF244321}">
                <p14:modId xmlns:p14="http://schemas.microsoft.com/office/powerpoint/2010/main" val="3050400864"/>
              </p:ext>
            </p:extLst>
          </p:nvPr>
        </p:nvGraphicFramePr>
        <p:xfrm>
          <a:off x="189856" y="836712"/>
          <a:ext cx="8496944" cy="5897760"/>
        </p:xfrm>
        <a:graphic>
          <a:graphicData uri="http://schemas.openxmlformats.org/drawingml/2006/table">
            <a:tbl>
              <a:tblPr firstRow="1" bandRow="1">
                <a:tableStyleId>{5C22544A-7EE6-4342-B048-85BDC9FD1C3A}</a:tableStyleId>
              </a:tblPr>
              <a:tblGrid>
                <a:gridCol w="997768">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987561">
                  <a:extLst>
                    <a:ext uri="{9D8B030D-6E8A-4147-A177-3AD203B41FA5}">
                      <a16:colId xmlns:a16="http://schemas.microsoft.com/office/drawing/2014/main" val="20003"/>
                    </a:ext>
                  </a:extLst>
                </a:gridCol>
                <a:gridCol w="1427260">
                  <a:extLst>
                    <a:ext uri="{9D8B030D-6E8A-4147-A177-3AD203B41FA5}">
                      <a16:colId xmlns:a16="http://schemas.microsoft.com/office/drawing/2014/main" val="20004"/>
                    </a:ext>
                  </a:extLst>
                </a:gridCol>
                <a:gridCol w="1185625">
                  <a:extLst>
                    <a:ext uri="{9D8B030D-6E8A-4147-A177-3AD203B41FA5}">
                      <a16:colId xmlns:a16="http://schemas.microsoft.com/office/drawing/2014/main" val="20005"/>
                    </a:ext>
                  </a:extLst>
                </a:gridCol>
                <a:gridCol w="1306442">
                  <a:extLst>
                    <a:ext uri="{9D8B030D-6E8A-4147-A177-3AD203B41FA5}">
                      <a16:colId xmlns:a16="http://schemas.microsoft.com/office/drawing/2014/main" val="20006"/>
                    </a:ext>
                  </a:extLst>
                </a:gridCol>
              </a:tblGrid>
              <a:tr h="439902">
                <a:tc>
                  <a:txBody>
                    <a:bodyPr/>
                    <a:lstStyle/>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9.00-9.30am</a:t>
                      </a:r>
                    </a:p>
                  </a:txBody>
                  <a:tcPr marT="45710" marB="45710"/>
                </a:tc>
                <a:tc>
                  <a:txBody>
                    <a:bodyPr/>
                    <a:lstStyle/>
                    <a:p>
                      <a:r>
                        <a:rPr lang="en-GB" sz="1300" u="sng" dirty="0">
                          <a:latin typeface="SassoonPrimaryType" pitchFamily="2" charset="0"/>
                        </a:rPr>
                        <a:t>9.30-10.30am</a:t>
                      </a:r>
                    </a:p>
                  </a:txBody>
                  <a:tcPr marT="45710" marB="45710"/>
                </a:tc>
                <a:tc>
                  <a:txBody>
                    <a:bodyPr/>
                    <a:lstStyle/>
                    <a:p>
                      <a:r>
                        <a:rPr lang="en-GB" sz="1300" u="sng" dirty="0">
                          <a:latin typeface="SassoonPrimaryType" pitchFamily="2" charset="0"/>
                        </a:rPr>
                        <a:t>10.30-11am</a:t>
                      </a:r>
                    </a:p>
                  </a:txBody>
                  <a:tcPr marT="45710" marB="45710"/>
                </a:tc>
                <a:tc>
                  <a:txBody>
                    <a:bodyPr/>
                    <a:lstStyle/>
                    <a:p>
                      <a:r>
                        <a:rPr lang="en-GB" sz="1300" u="sng" dirty="0">
                          <a:latin typeface="SassoonPrimaryType" pitchFamily="2" charset="0"/>
                        </a:rPr>
                        <a:t>11-12pm</a:t>
                      </a:r>
                    </a:p>
                  </a:txBody>
                  <a:tcPr marT="45710" marB="45710"/>
                </a:tc>
                <a:tc>
                  <a:txBody>
                    <a:bodyPr/>
                    <a:lstStyle/>
                    <a:p>
                      <a:r>
                        <a:rPr lang="en-GB" sz="1300" u="sng" dirty="0">
                          <a:latin typeface="SassoonPrimaryType" pitchFamily="2" charset="0"/>
                        </a:rPr>
                        <a:t>1-1.45pm</a:t>
                      </a:r>
                    </a:p>
                  </a:txBody>
                  <a:tcPr marT="45710" marB="45710"/>
                </a:tc>
                <a:tc>
                  <a:txBody>
                    <a:bodyPr/>
                    <a:lstStyle/>
                    <a:p>
                      <a:r>
                        <a:rPr lang="en-GB" sz="1300" u="sng" dirty="0">
                          <a:latin typeface="SassoonPrimaryType" pitchFamily="2" charset="0"/>
                        </a:rPr>
                        <a:t>1.50-2pm</a:t>
                      </a:r>
                    </a:p>
                  </a:txBody>
                  <a:tcPr marT="45710" marB="45710"/>
                </a:tc>
                <a:extLst>
                  <a:ext uri="{0D108BD9-81ED-4DB2-BD59-A6C34878D82A}">
                    <a16:rowId xmlns:a16="http://schemas.microsoft.com/office/drawing/2014/main" val="10000"/>
                  </a:ext>
                </a:extLst>
              </a:tr>
              <a:tr h="805550">
                <a:tc>
                  <a:txBody>
                    <a:bodyPr/>
                    <a:lstStyle/>
                    <a:p>
                      <a:r>
                        <a:rPr lang="en-GB" sz="1300" u="sng" dirty="0">
                          <a:latin typeface="SassoonPrimaryType" pitchFamily="2" charset="0"/>
                        </a:rPr>
                        <a:t>Monday</a:t>
                      </a:r>
                      <a:r>
                        <a:rPr lang="en-GB" sz="1300" u="sng" baseline="0" dirty="0">
                          <a:latin typeface="SassoonPrimaryType" pitchFamily="2" charset="0"/>
                        </a:rPr>
                        <a:t> </a:t>
                      </a:r>
                      <a:endParaRPr lang="en-GB" sz="1300" u="sng" dirty="0">
                        <a:latin typeface="SassoonPrimaryType" pitchFamily="2" charset="0"/>
                      </a:endParaRPr>
                    </a:p>
                  </a:txBody>
                  <a:tcPr marT="45710" marB="45710"/>
                </a:tc>
                <a:tc>
                  <a:txBody>
                    <a:bodyPr/>
                    <a:lstStyle/>
                    <a:p>
                      <a:r>
                        <a:rPr lang="en-GB" sz="1300" u="sng" baseline="0" dirty="0">
                          <a:latin typeface="SassoonPrimaryType" pitchFamily="2" charset="0"/>
                        </a:rPr>
                        <a:t>Nurture in 5</a:t>
                      </a:r>
                    </a:p>
                  </a:txBody>
                  <a:tcPr marT="45710" marB="45710"/>
                </a:tc>
                <a:tc>
                  <a:txBody>
                    <a:bodyPr/>
                    <a:lstStyle/>
                    <a:p>
                      <a:r>
                        <a:rPr lang="en-GB" sz="1300" u="sng" dirty="0">
                          <a:latin typeface="SassoonPrimaryType" pitchFamily="2" charset="0"/>
                        </a:rPr>
                        <a:t>Literacy tasks</a:t>
                      </a:r>
                    </a:p>
                    <a:p>
                      <a:r>
                        <a:rPr lang="en-GB" sz="1300" u="sng" dirty="0" err="1">
                          <a:latin typeface="SassoonPrimaryType" pitchFamily="2" charset="0"/>
                        </a:rPr>
                        <a:t>Fónaic</a:t>
                      </a:r>
                      <a:r>
                        <a:rPr lang="en-GB" sz="1300" u="sng" baseline="0" dirty="0">
                          <a:latin typeface="SassoonPrimaryType" pitchFamily="2" charset="0"/>
                        </a:rPr>
                        <a:t> </a:t>
                      </a:r>
                      <a:r>
                        <a:rPr lang="en-GB" sz="1300" u="sng" baseline="0" dirty="0" err="1">
                          <a:latin typeface="SassoonPrimaryType" pitchFamily="2" charset="0"/>
                        </a:rPr>
                        <a:t>na</a:t>
                      </a:r>
                      <a:r>
                        <a:rPr lang="en-GB" sz="1300" u="sng" baseline="0" dirty="0">
                          <a:latin typeface="SassoonPrimaryType" pitchFamily="2" charset="0"/>
                        </a:rPr>
                        <a:t> </a:t>
                      </a:r>
                      <a:r>
                        <a:rPr lang="en-GB" sz="1300" u="sng" baseline="0" dirty="0" err="1">
                          <a:latin typeface="SassoonPrimaryType" pitchFamily="2" charset="0"/>
                        </a:rPr>
                        <a:t>Gaeilge</a:t>
                      </a:r>
                      <a:endParaRPr lang="en-GB" sz="1300" u="sng" baseline="0" dirty="0">
                        <a:latin typeface="SassoonPrimaryType" pitchFamily="2" charset="0"/>
                      </a:endParaRPr>
                    </a:p>
                    <a:p>
                      <a:r>
                        <a:rPr lang="en-GB" sz="1300" u="sng" baseline="0" dirty="0">
                          <a:latin typeface="SassoonPrimaryType" pitchFamily="2" charset="0"/>
                        </a:rPr>
                        <a:t>Reading &amp; writing</a:t>
                      </a:r>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Break &amp;</a:t>
                      </a:r>
                    </a:p>
                    <a:p>
                      <a:r>
                        <a:rPr lang="en-GB" sz="1300" u="sng" dirty="0">
                          <a:latin typeface="SassoonPrimaryType" pitchFamily="2" charset="0"/>
                        </a:rPr>
                        <a:t>yard</a:t>
                      </a:r>
                      <a:r>
                        <a:rPr lang="en-GB" sz="1300" u="sng" baseline="0" dirty="0">
                          <a:latin typeface="SassoonPrimaryType" pitchFamily="2" charset="0"/>
                        </a:rPr>
                        <a:t> play</a:t>
                      </a:r>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Numeracy </a:t>
                      </a:r>
                    </a:p>
                    <a:p>
                      <a:r>
                        <a:rPr lang="en-GB" sz="1300" u="sng" dirty="0">
                          <a:latin typeface="SassoonPrimaryType" pitchFamily="2" charset="0"/>
                        </a:rPr>
                        <a:t>Mental Maths</a:t>
                      </a:r>
                    </a:p>
                    <a:p>
                      <a:r>
                        <a:rPr lang="en-GB" sz="1300" u="sng" dirty="0">
                          <a:latin typeface="SassoonPrimaryType" pitchFamily="2" charset="0"/>
                        </a:rPr>
                        <a:t>Collins</a:t>
                      </a:r>
                      <a:r>
                        <a:rPr lang="en-GB" sz="1300" u="sng" baseline="0" dirty="0">
                          <a:latin typeface="SassoonPrimaryType" pitchFamily="2" charset="0"/>
                        </a:rPr>
                        <a:t> Maths activities/work-</a:t>
                      </a:r>
                    </a:p>
                    <a:p>
                      <a:r>
                        <a:rPr lang="en-GB" sz="1300" u="sng" baseline="0" dirty="0">
                          <a:latin typeface="SassoonPrimaryType" pitchFamily="2" charset="0"/>
                        </a:rPr>
                        <a:t>sheets</a:t>
                      </a:r>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Play based learning</a:t>
                      </a:r>
                      <a:endParaRPr lang="en-GB" sz="1300" u="sng" baseline="0" dirty="0">
                        <a:latin typeface="SassoonPrimaryType" pitchFamily="2" charset="0"/>
                      </a:endParaRPr>
                    </a:p>
                    <a:p>
                      <a:r>
                        <a:rPr lang="en-GB" sz="1300" u="sng" baseline="0" dirty="0">
                          <a:latin typeface="SassoonPrimaryType" pitchFamily="2" charset="0"/>
                        </a:rPr>
                        <a:t>(outdoor play)</a:t>
                      </a:r>
                    </a:p>
                  </a:txBody>
                  <a:tcPr marT="45710" marB="45710"/>
                </a:tc>
                <a:tc>
                  <a:txBody>
                    <a:bodyPr/>
                    <a:lstStyle/>
                    <a:p>
                      <a:r>
                        <a:rPr lang="en-GB" sz="1300" u="sng" dirty="0">
                          <a:latin typeface="SassoonPrimaryType" pitchFamily="2" charset="0"/>
                        </a:rPr>
                        <a:t>Quiet time and getting ready to go home</a:t>
                      </a:r>
                    </a:p>
                  </a:txBody>
                  <a:tcPr marT="45710" marB="45710"/>
                </a:tc>
                <a:extLst>
                  <a:ext uri="{0D108BD9-81ED-4DB2-BD59-A6C34878D82A}">
                    <a16:rowId xmlns:a16="http://schemas.microsoft.com/office/drawing/2014/main" val="10001"/>
                  </a:ext>
                </a:extLst>
              </a:tr>
              <a:tr h="953047">
                <a:tc>
                  <a:txBody>
                    <a:bodyPr/>
                    <a:lstStyle/>
                    <a:p>
                      <a:r>
                        <a:rPr lang="en-GB" sz="1300" u="sng" dirty="0">
                          <a:latin typeface="SassoonPrimaryType" pitchFamily="2" charset="0"/>
                        </a:rPr>
                        <a:t>Tuesday </a:t>
                      </a: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baseline="0" dirty="0">
                          <a:latin typeface="SassoonPrimaryType" pitchFamily="2" charset="0"/>
                        </a:rPr>
                        <a:t>Nurture in 5</a:t>
                      </a:r>
                    </a:p>
                    <a:p>
                      <a:endParaRPr lang="en-GB" sz="1300" u="sng" baseline="0" dirty="0">
                        <a:latin typeface="SassoonPrimaryType" pitchFamily="2" charset="0"/>
                      </a:endParaRPr>
                    </a:p>
                    <a:p>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Literacy tasks</a:t>
                      </a:r>
                    </a:p>
                    <a:p>
                      <a:r>
                        <a:rPr lang="en-GB" sz="1300" u="sng" dirty="0" err="1">
                          <a:latin typeface="SassoonPrimaryType" pitchFamily="2" charset="0"/>
                        </a:rPr>
                        <a:t>Fónaic</a:t>
                      </a:r>
                      <a:r>
                        <a:rPr lang="en-GB" sz="1300" u="sng" baseline="0" dirty="0">
                          <a:latin typeface="SassoonPrimaryType" pitchFamily="2" charset="0"/>
                        </a:rPr>
                        <a:t> </a:t>
                      </a:r>
                      <a:r>
                        <a:rPr lang="en-GB" sz="1300" u="sng" baseline="0" dirty="0" err="1">
                          <a:latin typeface="SassoonPrimaryType" pitchFamily="2" charset="0"/>
                        </a:rPr>
                        <a:t>na</a:t>
                      </a:r>
                      <a:r>
                        <a:rPr lang="en-GB" sz="1300" u="sng" baseline="0" dirty="0">
                          <a:latin typeface="SassoonPrimaryType" pitchFamily="2" charset="0"/>
                        </a:rPr>
                        <a:t> </a:t>
                      </a:r>
                      <a:r>
                        <a:rPr lang="en-GB" sz="1300" u="sng" baseline="0" dirty="0" err="1">
                          <a:latin typeface="SassoonPrimaryType" pitchFamily="2" charset="0"/>
                        </a:rPr>
                        <a:t>Gaeilge</a:t>
                      </a:r>
                      <a:endParaRPr lang="en-GB" sz="1300" u="sng" baseline="0" dirty="0">
                        <a:latin typeface="SassoonPrimaryType" pitchFamily="2" charset="0"/>
                      </a:endParaRPr>
                    </a:p>
                    <a:p>
                      <a:r>
                        <a:rPr lang="en-GB" sz="1300" u="sng" baseline="0" dirty="0">
                          <a:latin typeface="SassoonPrimaryType" pitchFamily="2" charset="0"/>
                        </a:rPr>
                        <a:t>Reading &amp; writing</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Break &amp;</a:t>
                      </a:r>
                    </a:p>
                    <a:p>
                      <a:r>
                        <a:rPr lang="en-GB" sz="1300" u="sng" dirty="0">
                          <a:latin typeface="SassoonPrimaryType" pitchFamily="2" charset="0"/>
                        </a:rPr>
                        <a:t>yard</a:t>
                      </a:r>
                      <a:r>
                        <a:rPr lang="en-GB" sz="1300" u="sng" baseline="0" dirty="0">
                          <a:latin typeface="SassoonPrimaryType" pitchFamily="2" charset="0"/>
                        </a:rPr>
                        <a:t> play</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Numeracy </a:t>
                      </a:r>
                    </a:p>
                    <a:p>
                      <a:r>
                        <a:rPr lang="en-GB" sz="1300" u="sng" dirty="0">
                          <a:latin typeface="SassoonPrimaryType" pitchFamily="2" charset="0"/>
                        </a:rPr>
                        <a:t>Mental Maths</a:t>
                      </a:r>
                    </a:p>
                    <a:p>
                      <a:r>
                        <a:rPr lang="en-GB" sz="1300" u="sng" dirty="0">
                          <a:latin typeface="SassoonPrimaryType" pitchFamily="2" charset="0"/>
                        </a:rPr>
                        <a:t>P.E</a:t>
                      </a: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Play based learning</a:t>
                      </a:r>
                      <a:endParaRPr lang="en-GB" sz="1300" u="sng" baseline="0" dirty="0">
                        <a:latin typeface="SassoonPrimaryType" pitchFamily="2" charset="0"/>
                      </a:endParaRPr>
                    </a:p>
                    <a:p>
                      <a:endParaRPr lang="en-GB" sz="1300" u="sng" dirty="0">
                        <a:latin typeface="SassoonPrimaryType" pitchFamily="2" charset="0"/>
                      </a:endParaRP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Quiet time and getting ready to go home</a:t>
                      </a:r>
                    </a:p>
                    <a:p>
                      <a:endParaRPr lang="en-GB" sz="1300" u="sng" dirty="0">
                        <a:latin typeface="SassoonPrimaryType" pitchFamily="2" charset="0"/>
                      </a:endParaRPr>
                    </a:p>
                  </a:txBody>
                  <a:tcPr marT="45710" marB="45710"/>
                </a:tc>
                <a:extLst>
                  <a:ext uri="{0D108BD9-81ED-4DB2-BD59-A6C34878D82A}">
                    <a16:rowId xmlns:a16="http://schemas.microsoft.com/office/drawing/2014/main" val="10002"/>
                  </a:ext>
                </a:extLst>
              </a:tr>
              <a:tr h="953047">
                <a:tc>
                  <a:txBody>
                    <a:bodyPr/>
                    <a:lstStyle/>
                    <a:p>
                      <a:r>
                        <a:rPr lang="en-GB" sz="1300" u="sng" dirty="0">
                          <a:latin typeface="SassoonPrimaryType" pitchFamily="2" charset="0"/>
                        </a:rPr>
                        <a:t>Wednesday</a:t>
                      </a: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baseline="0" dirty="0">
                          <a:latin typeface="SassoonPrimaryType" pitchFamily="2" charset="0"/>
                        </a:rPr>
                        <a:t>Nurture in 5</a:t>
                      </a: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Literacy tasks</a:t>
                      </a:r>
                    </a:p>
                    <a:p>
                      <a:r>
                        <a:rPr lang="en-GB" sz="1300" u="sng" dirty="0" err="1">
                          <a:latin typeface="SassoonPrimaryType" pitchFamily="2" charset="0"/>
                        </a:rPr>
                        <a:t>Fónaic</a:t>
                      </a:r>
                      <a:r>
                        <a:rPr lang="en-GB" sz="1300" u="sng" baseline="0" dirty="0">
                          <a:latin typeface="SassoonPrimaryType" pitchFamily="2" charset="0"/>
                        </a:rPr>
                        <a:t> </a:t>
                      </a:r>
                      <a:r>
                        <a:rPr lang="en-GB" sz="1300" u="sng" baseline="0" dirty="0" err="1">
                          <a:latin typeface="SassoonPrimaryType" pitchFamily="2" charset="0"/>
                        </a:rPr>
                        <a:t>na</a:t>
                      </a:r>
                      <a:r>
                        <a:rPr lang="en-GB" sz="1300" u="sng" baseline="0" dirty="0">
                          <a:latin typeface="SassoonPrimaryType" pitchFamily="2" charset="0"/>
                        </a:rPr>
                        <a:t> </a:t>
                      </a:r>
                      <a:r>
                        <a:rPr lang="en-GB" sz="1300" u="sng" baseline="0" dirty="0" err="1">
                          <a:latin typeface="SassoonPrimaryType" pitchFamily="2" charset="0"/>
                        </a:rPr>
                        <a:t>Gaeilge</a:t>
                      </a:r>
                      <a:endParaRPr lang="en-GB" sz="1300" u="sng" baseline="0" dirty="0">
                        <a:latin typeface="SassoonPrimaryType" pitchFamily="2" charset="0"/>
                      </a:endParaRPr>
                    </a:p>
                    <a:p>
                      <a:r>
                        <a:rPr lang="en-GB" sz="1300" u="sng" baseline="0" dirty="0">
                          <a:latin typeface="SassoonPrimaryType" pitchFamily="2" charset="0"/>
                        </a:rPr>
                        <a:t>Reading &amp; writing</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Break &amp;</a:t>
                      </a:r>
                    </a:p>
                    <a:p>
                      <a:r>
                        <a:rPr lang="en-GB" sz="1300" u="sng" dirty="0">
                          <a:latin typeface="SassoonPrimaryType" pitchFamily="2" charset="0"/>
                        </a:rPr>
                        <a:t>yard</a:t>
                      </a:r>
                      <a:r>
                        <a:rPr lang="en-GB" sz="1300" u="sng" baseline="0" dirty="0">
                          <a:latin typeface="SassoonPrimaryType" pitchFamily="2" charset="0"/>
                        </a:rPr>
                        <a:t> play</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Numeracy </a:t>
                      </a:r>
                    </a:p>
                    <a:p>
                      <a:r>
                        <a:rPr lang="en-GB" sz="1300" u="sng" dirty="0">
                          <a:latin typeface="SassoonPrimaryType" pitchFamily="2" charset="0"/>
                        </a:rPr>
                        <a:t>Mental Maths</a:t>
                      </a:r>
                    </a:p>
                    <a:p>
                      <a:r>
                        <a:rPr lang="en-GB" sz="1300" u="sng" dirty="0">
                          <a:latin typeface="SassoonPrimaryType" pitchFamily="2" charset="0"/>
                        </a:rPr>
                        <a:t>Collins</a:t>
                      </a:r>
                      <a:r>
                        <a:rPr lang="en-GB" sz="1300" u="sng" baseline="0" dirty="0">
                          <a:latin typeface="SassoonPrimaryType" pitchFamily="2" charset="0"/>
                        </a:rPr>
                        <a:t> Maths </a:t>
                      </a:r>
                      <a:endParaRPr lang="en-GB" sz="1300" u="sng" dirty="0">
                        <a:latin typeface="SassoonPrimaryType" pitchFamily="2" charset="0"/>
                      </a:endParaRPr>
                    </a:p>
                    <a:p>
                      <a:r>
                        <a:rPr lang="en-GB" sz="1300" u="sng" baseline="0" dirty="0">
                          <a:latin typeface="SassoonPrimaryType" pitchFamily="2" charset="0"/>
                        </a:rPr>
                        <a:t>activities/work-</a:t>
                      </a:r>
                    </a:p>
                    <a:p>
                      <a:r>
                        <a:rPr lang="en-GB" sz="1300" u="sng" baseline="0" dirty="0">
                          <a:latin typeface="SassoonPrimaryType" pitchFamily="2" charset="0"/>
                        </a:rPr>
                        <a:t>sheets</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Play based learning</a:t>
                      </a:r>
                      <a:endParaRPr lang="en-GB" sz="1300" u="sng" baseline="0" dirty="0">
                        <a:latin typeface="SassoonPrimaryType" pitchFamily="2" charset="0"/>
                      </a:endParaRPr>
                    </a:p>
                    <a:p>
                      <a:r>
                        <a:rPr lang="en-GB" sz="1300" u="sng" baseline="0" dirty="0">
                          <a:latin typeface="SassoonPrimaryType" pitchFamily="2" charset="0"/>
                        </a:rPr>
                        <a:t>(outdoor play)</a:t>
                      </a:r>
                    </a:p>
                    <a:p>
                      <a:endParaRPr lang="en-GB" sz="1300" u="sng" dirty="0">
                        <a:latin typeface="SassoonPrimaryType" pitchFamily="2" charset="0"/>
                      </a:endParaRP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Quiet time and getting ready to go home</a:t>
                      </a:r>
                    </a:p>
                    <a:p>
                      <a:endParaRPr lang="en-GB" sz="1300" u="sng" dirty="0">
                        <a:latin typeface="SassoonPrimaryType" pitchFamily="2" charset="0"/>
                      </a:endParaRPr>
                    </a:p>
                  </a:txBody>
                  <a:tcPr marT="45710" marB="45710"/>
                </a:tc>
                <a:extLst>
                  <a:ext uri="{0D108BD9-81ED-4DB2-BD59-A6C34878D82A}">
                    <a16:rowId xmlns:a16="http://schemas.microsoft.com/office/drawing/2014/main" val="10003"/>
                  </a:ext>
                </a:extLst>
              </a:tr>
              <a:tr h="658052">
                <a:tc>
                  <a:txBody>
                    <a:bodyPr/>
                    <a:lstStyle/>
                    <a:p>
                      <a:r>
                        <a:rPr lang="en-GB" sz="1300" u="sng" dirty="0">
                          <a:latin typeface="SassoonPrimaryType" pitchFamily="2" charset="0"/>
                        </a:rPr>
                        <a:t>Thursday</a:t>
                      </a: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baseline="0" dirty="0">
                          <a:latin typeface="SassoonPrimaryType" pitchFamily="2" charset="0"/>
                        </a:rPr>
                        <a:t>Nurture in 5</a:t>
                      </a: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Literacy tasks</a:t>
                      </a:r>
                    </a:p>
                    <a:p>
                      <a:r>
                        <a:rPr lang="en-GB" sz="1300" u="sng" dirty="0" err="1">
                          <a:latin typeface="SassoonPrimaryType" pitchFamily="2" charset="0"/>
                        </a:rPr>
                        <a:t>Fónaic</a:t>
                      </a:r>
                      <a:r>
                        <a:rPr lang="en-GB" sz="1300" u="sng" baseline="0" dirty="0">
                          <a:latin typeface="SassoonPrimaryType" pitchFamily="2" charset="0"/>
                        </a:rPr>
                        <a:t> </a:t>
                      </a:r>
                      <a:r>
                        <a:rPr lang="en-GB" sz="1300" u="sng" baseline="0" dirty="0" err="1">
                          <a:latin typeface="SassoonPrimaryType" pitchFamily="2" charset="0"/>
                        </a:rPr>
                        <a:t>na</a:t>
                      </a:r>
                      <a:r>
                        <a:rPr lang="en-GB" sz="1300" u="sng" baseline="0" dirty="0">
                          <a:latin typeface="SassoonPrimaryType" pitchFamily="2" charset="0"/>
                        </a:rPr>
                        <a:t> </a:t>
                      </a:r>
                      <a:r>
                        <a:rPr lang="en-GB" sz="1300" u="sng" baseline="0" dirty="0" err="1">
                          <a:latin typeface="SassoonPrimaryType" pitchFamily="2" charset="0"/>
                        </a:rPr>
                        <a:t>Gaeilge</a:t>
                      </a:r>
                      <a:endParaRPr lang="en-GB" sz="1300" u="sng" baseline="0" dirty="0">
                        <a:latin typeface="SassoonPrimaryType" pitchFamily="2" charset="0"/>
                      </a:endParaRPr>
                    </a:p>
                    <a:p>
                      <a:r>
                        <a:rPr lang="en-GB" sz="1300" u="sng" dirty="0">
                          <a:latin typeface="SassoonPrimaryType" pitchFamily="2" charset="0"/>
                        </a:rPr>
                        <a:t>WAU</a:t>
                      </a:r>
                    </a:p>
                  </a:txBody>
                  <a:tcPr marT="45710" marB="45710"/>
                </a:tc>
                <a:tc>
                  <a:txBody>
                    <a:bodyPr/>
                    <a:lstStyle/>
                    <a:p>
                      <a:r>
                        <a:rPr lang="en-GB" sz="1300" u="sng" dirty="0">
                          <a:latin typeface="SassoonPrimaryType" pitchFamily="2" charset="0"/>
                        </a:rPr>
                        <a:t>Break &amp;</a:t>
                      </a:r>
                    </a:p>
                    <a:p>
                      <a:r>
                        <a:rPr lang="en-GB" sz="1300" u="sng" dirty="0">
                          <a:latin typeface="SassoonPrimaryType" pitchFamily="2" charset="0"/>
                        </a:rPr>
                        <a:t>yard</a:t>
                      </a:r>
                      <a:r>
                        <a:rPr lang="en-GB" sz="1300" u="sng" baseline="0" dirty="0">
                          <a:latin typeface="SassoonPrimaryType" pitchFamily="2" charset="0"/>
                        </a:rPr>
                        <a:t> play</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CAN/NSPCC or </a:t>
                      </a:r>
                    </a:p>
                    <a:p>
                      <a:r>
                        <a:rPr lang="en-GB" sz="1300" u="sng" dirty="0">
                          <a:latin typeface="SassoonPrimaryType" pitchFamily="2" charset="0"/>
                        </a:rPr>
                        <a:t>Beo go Deo lesson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P.E</a:t>
                      </a:r>
                    </a:p>
                    <a:p>
                      <a:endParaRPr lang="en-GB" sz="1300" u="sng" dirty="0">
                        <a:latin typeface="SassoonPrimaryType" pitchFamily="2" charset="0"/>
                      </a:endParaRP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Play based learning</a:t>
                      </a:r>
                      <a:endParaRPr lang="en-GB" sz="1300" u="sng" baseline="0" dirty="0">
                        <a:latin typeface="SassoonPrimaryType" pitchFamily="2" charset="0"/>
                      </a:endParaRPr>
                    </a:p>
                    <a:p>
                      <a:endParaRPr lang="en-GB" sz="1300" u="sng" dirty="0">
                        <a:latin typeface="SassoonPrimaryType" pitchFamily="2" charset="0"/>
                      </a:endParaRP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Quiet time and getting ready to go home</a:t>
                      </a:r>
                    </a:p>
                    <a:p>
                      <a:endParaRPr lang="en-GB" sz="1300" u="sng" dirty="0">
                        <a:latin typeface="SassoonPrimaryType" pitchFamily="2" charset="0"/>
                      </a:endParaRPr>
                    </a:p>
                  </a:txBody>
                  <a:tcPr marT="45710" marB="45710"/>
                </a:tc>
                <a:extLst>
                  <a:ext uri="{0D108BD9-81ED-4DB2-BD59-A6C34878D82A}">
                    <a16:rowId xmlns:a16="http://schemas.microsoft.com/office/drawing/2014/main" val="10004"/>
                  </a:ext>
                </a:extLst>
              </a:tr>
              <a:tr h="1016010">
                <a:tc>
                  <a:txBody>
                    <a:bodyPr/>
                    <a:lstStyle/>
                    <a:p>
                      <a:r>
                        <a:rPr lang="en-GB" sz="1300" u="sng" dirty="0">
                          <a:latin typeface="SassoonPrimaryType" pitchFamily="2" charset="0"/>
                        </a:rPr>
                        <a:t>Friday</a:t>
                      </a: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300" u="sng" baseline="0"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Assembly</a:t>
                      </a:r>
                      <a:r>
                        <a:rPr lang="en-GB" sz="1300" u="sng" baseline="0" dirty="0">
                          <a:latin typeface="SassoonPrimaryType" pitchFamily="2" charset="0"/>
                        </a:rPr>
                        <a:t> </a:t>
                      </a:r>
                    </a:p>
                    <a:p>
                      <a:r>
                        <a:rPr lang="en-GB" sz="1300" u="sng" baseline="0" dirty="0">
                          <a:latin typeface="SassoonPrimaryType" pitchFamily="2" charset="0"/>
                        </a:rPr>
                        <a:t>Class dictation </a:t>
                      </a:r>
                    </a:p>
                    <a:p>
                      <a:r>
                        <a:rPr lang="en-GB" sz="1300" u="sng" baseline="0" dirty="0">
                          <a:latin typeface="SassoonPrimaryType" pitchFamily="2" charset="0"/>
                        </a:rPr>
                        <a:t>Art</a:t>
                      </a:r>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Break &amp;</a:t>
                      </a:r>
                    </a:p>
                    <a:p>
                      <a:r>
                        <a:rPr lang="en-GB" sz="1300" u="sng" dirty="0">
                          <a:latin typeface="SassoonPrimaryType" pitchFamily="2" charset="0"/>
                        </a:rPr>
                        <a:t>yard</a:t>
                      </a:r>
                      <a:r>
                        <a:rPr lang="en-GB" sz="1300" u="sng" baseline="0" dirty="0">
                          <a:latin typeface="SassoonPrimaryType" pitchFamily="2" charset="0"/>
                        </a:rPr>
                        <a:t> play</a:t>
                      </a:r>
                      <a:endParaRPr lang="en-GB" sz="1300" u="sng"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Numeracy </a:t>
                      </a:r>
                    </a:p>
                    <a:p>
                      <a:r>
                        <a:rPr lang="en-GB" sz="1300" u="sng" dirty="0">
                          <a:latin typeface="SassoonPrimaryType" pitchFamily="2" charset="0"/>
                        </a:rPr>
                        <a:t>Mental Maths</a:t>
                      </a:r>
                    </a:p>
                    <a:p>
                      <a:r>
                        <a:rPr lang="en-GB" sz="1300" u="sng" dirty="0">
                          <a:latin typeface="SassoonPrimaryType" pitchFamily="2" charset="0"/>
                        </a:rPr>
                        <a:t>Collins</a:t>
                      </a:r>
                      <a:r>
                        <a:rPr lang="en-GB" sz="1300" u="sng" baseline="0" dirty="0">
                          <a:latin typeface="SassoonPrimaryType" pitchFamily="2" charset="0"/>
                        </a:rPr>
                        <a:t> Maths</a:t>
                      </a:r>
                    </a:p>
                    <a:p>
                      <a:r>
                        <a:rPr lang="en-GB" sz="1300" u="sng" baseline="0" dirty="0">
                          <a:latin typeface="SassoonPrimaryType" pitchFamily="2" charset="0"/>
                        </a:rPr>
                        <a:t>activities/work-</a:t>
                      </a:r>
                    </a:p>
                    <a:p>
                      <a:r>
                        <a:rPr lang="en-GB" sz="1300" u="sng" baseline="0" dirty="0">
                          <a:latin typeface="SassoonPrimaryType" pitchFamily="2" charset="0"/>
                        </a:rPr>
                        <a:t>sheets</a:t>
                      </a:r>
                      <a:endParaRPr lang="en-GB" sz="1300" u="sng" dirty="0">
                        <a:latin typeface="SassoonPrimaryType" pitchFamily="2" charset="0"/>
                      </a:endParaRPr>
                    </a:p>
                  </a:txBody>
                  <a:tcPr marT="45710" marB="4571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300" u="sng" dirty="0">
                          <a:latin typeface="SassoonPrimaryType" pitchFamily="2" charset="0"/>
                        </a:rPr>
                        <a:t>Play based learning</a:t>
                      </a:r>
                      <a:endParaRPr lang="en-GB" sz="1300" u="sng" baseline="0" dirty="0">
                        <a:latin typeface="SassoonPrimaryType" pitchFamily="2" charset="0"/>
                      </a:endParaRPr>
                    </a:p>
                    <a:p>
                      <a:endParaRPr lang="en-GB" sz="1300" u="sng" dirty="0">
                        <a:latin typeface="SassoonPrimaryType" pitchFamily="2" charset="0"/>
                      </a:endParaRPr>
                    </a:p>
                  </a:txBody>
                  <a:tcPr marT="45710" marB="45710"/>
                </a:tc>
                <a:tc>
                  <a:txBody>
                    <a:bodyPr/>
                    <a:lstStyle/>
                    <a:p>
                      <a:r>
                        <a:rPr lang="en-GB" sz="1300" u="sng" dirty="0">
                          <a:latin typeface="SassoonPrimaryType" pitchFamily="2" charset="0"/>
                        </a:rPr>
                        <a:t>School finishes at 1.50pm</a:t>
                      </a:r>
                    </a:p>
                  </a:txBody>
                  <a:tcPr marT="45710" marB="45710"/>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675FC6AB-2A2E-1592-7374-19CCF233E701}"/>
              </a:ext>
            </a:extLst>
          </p:cNvPr>
          <p:cNvSpPr>
            <a:spLocks noGrp="1" noChangeArrowheads="1"/>
          </p:cNvSpPr>
          <p:nvPr>
            <p:ph type="title"/>
          </p:nvPr>
        </p:nvSpPr>
        <p:spPr>
          <a:xfrm>
            <a:off x="1043608" y="260648"/>
            <a:ext cx="2746648" cy="1143000"/>
          </a:xfrm>
        </p:spPr>
        <p:txBody>
          <a:bodyPr>
            <a:normAutofit/>
          </a:bodyPr>
          <a:lstStyle/>
          <a:p>
            <a:pPr eaLnBrk="1" hangingPunct="1"/>
            <a:r>
              <a:rPr lang="en-GB" altLang="en-US" sz="4000" b="1" u="sng" dirty="0">
                <a:latin typeface="SassoonPrimaryInfant" pitchFamily="2" charset="0"/>
              </a:rPr>
              <a:t>Homework </a:t>
            </a:r>
          </a:p>
        </p:txBody>
      </p:sp>
      <p:sp>
        <p:nvSpPr>
          <p:cNvPr id="30723" name="TextBox 5">
            <a:extLst>
              <a:ext uri="{FF2B5EF4-FFF2-40B4-BE49-F238E27FC236}">
                <a16:creationId xmlns:a16="http://schemas.microsoft.com/office/drawing/2014/main" id="{14875D44-6F6B-863A-2389-A4FE368433BC}"/>
              </a:ext>
            </a:extLst>
          </p:cNvPr>
          <p:cNvSpPr txBox="1">
            <a:spLocks noChangeArrowheads="1"/>
          </p:cNvSpPr>
          <p:nvPr/>
        </p:nvSpPr>
        <p:spPr bwMode="auto">
          <a:xfrm>
            <a:off x="539750" y="1438275"/>
            <a:ext cx="7848600" cy="5386090"/>
          </a:xfrm>
          <a:prstGeom prst="rect">
            <a:avLst/>
          </a:prstGeom>
          <a:noFill/>
          <a:ln>
            <a:noFill/>
          </a:ln>
        </p:spPr>
        <p:txBody>
          <a:bodyPr>
            <a:spAutoFit/>
          </a:bodyPr>
          <a:lstStyle>
            <a:lvl1pPr marL="457200"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defRPr/>
            </a:pPr>
            <a:r>
              <a:rPr lang="en-GB" altLang="en-US" sz="1600" i="0" dirty="0">
                <a:latin typeface="SassoonPrimaryInfant" pitchFamily="2" charset="0"/>
              </a:rPr>
              <a:t>Increased emphasis on more learning/practical based homework with fewer written pieces of work per week. There will be more emphasis on more interactive and language immersive homework, these homework tasks will vary weekly, and it is therefore essential that all parents are logged onto and follow homework instructions on Google Classroom.</a:t>
            </a:r>
          </a:p>
          <a:p>
            <a:pPr algn="just">
              <a:spcBef>
                <a:spcPct val="0"/>
              </a:spcBef>
              <a:defRPr/>
            </a:pPr>
            <a:r>
              <a:rPr lang="en-GB" altLang="en-US" sz="1600" b="1" u="sng" dirty="0">
                <a:latin typeface="SassoonPrimaryInfant" pitchFamily="2" charset="0"/>
              </a:rPr>
              <a:t>N.B Please note on days when NSPCC </a:t>
            </a:r>
            <a:r>
              <a:rPr lang="en-GB" altLang="en-US" sz="1600" b="1" u="sng" dirty="0" err="1">
                <a:latin typeface="SassoonPrimaryInfant" pitchFamily="2" charset="0"/>
              </a:rPr>
              <a:t>homeworks</a:t>
            </a:r>
            <a:r>
              <a:rPr lang="en-GB" altLang="en-US" sz="1600" b="1" u="sng" dirty="0">
                <a:latin typeface="SassoonPrimaryInfant" pitchFamily="2" charset="0"/>
              </a:rPr>
              <a:t> are assigned we ask that these worksheets are not completed until Thursday evenings as these lessons are always taught on Thursday mornings.</a:t>
            </a:r>
            <a:endParaRPr lang="en-GB" altLang="en-US" sz="1600" b="1" i="0" u="sng" dirty="0">
              <a:latin typeface="SassoonPrimaryInfant" pitchFamily="2" charset="0"/>
            </a:endParaRPr>
          </a:p>
          <a:p>
            <a:pPr algn="just">
              <a:spcBef>
                <a:spcPct val="0"/>
              </a:spcBef>
              <a:defRPr/>
            </a:pPr>
            <a:r>
              <a:rPr lang="en-GB" altLang="en-US" sz="1600" i="0" dirty="0">
                <a:latin typeface="SassoonPrimaryInfant" pitchFamily="2" charset="0"/>
              </a:rPr>
              <a:t>Homework folders go home every Monday and are to be returned </a:t>
            </a:r>
            <a:r>
              <a:rPr lang="en-GB" altLang="en-US" sz="1600" b="1" i="0" u="sng" dirty="0">
                <a:latin typeface="SassoonPrimaryInfant" pitchFamily="2" charset="0"/>
              </a:rPr>
              <a:t>every Friday morning to allow us time to</a:t>
            </a:r>
            <a:r>
              <a:rPr lang="en-GB" altLang="en-US" sz="1600" i="0" dirty="0">
                <a:latin typeface="SassoonPrimaryInfant" pitchFamily="2" charset="0"/>
              </a:rPr>
              <a:t> get homework folders/books etc. organised in time for the following week. Please return any written completed homework every Friday in the blue homework folder. Children may take a page in their red homework books to practise their weekly spellings, if they wish. Spellings are to be learnt during the week in preparation for our weekly class dictation on a Friday morning. Learning tasks such as songs/poems will be inserted into these books also and pupils will be prompted to learn them as per instruction on Google Classroom.</a:t>
            </a:r>
          </a:p>
          <a:p>
            <a:pPr marL="0" indent="0" algn="just">
              <a:spcBef>
                <a:spcPct val="0"/>
              </a:spcBef>
              <a:buFontTx/>
              <a:buNone/>
              <a:defRPr/>
            </a:pPr>
            <a:r>
              <a:rPr lang="en-GB" altLang="en-US" sz="1600" i="0" dirty="0">
                <a:latin typeface="SassoonPrimaryInfant" pitchFamily="2" charset="0"/>
              </a:rPr>
              <a:t>       </a:t>
            </a:r>
            <a:r>
              <a:rPr lang="en-GB" altLang="en-US" sz="1600" dirty="0" err="1">
                <a:latin typeface="SassoonPrimaryInfant" pitchFamily="2" charset="0"/>
              </a:rPr>
              <a:t>Léitheoireacht</a:t>
            </a:r>
            <a:r>
              <a:rPr lang="en-GB" altLang="en-US" sz="1600" dirty="0">
                <a:latin typeface="SassoonPrimaryInfant" pitchFamily="2" charset="0"/>
              </a:rPr>
              <a:t>-Reading as follows:</a:t>
            </a:r>
          </a:p>
          <a:p>
            <a:pPr algn="just">
              <a:spcBef>
                <a:spcPct val="0"/>
              </a:spcBef>
              <a:defRPr/>
            </a:pPr>
            <a:r>
              <a:rPr lang="en-GB" altLang="en-US" sz="1800" i="0" dirty="0" err="1">
                <a:latin typeface="SassoonPrimaryInfant" pitchFamily="2" charset="0"/>
              </a:rPr>
              <a:t>Dé</a:t>
            </a:r>
            <a:r>
              <a:rPr lang="en-GB" altLang="en-US" sz="1800" i="0" dirty="0">
                <a:latin typeface="SassoonPrimaryInfant" pitchFamily="2" charset="0"/>
              </a:rPr>
              <a:t> </a:t>
            </a:r>
            <a:r>
              <a:rPr lang="en-GB" altLang="en-US" sz="1800" i="0" dirty="0" err="1">
                <a:latin typeface="SassoonPrimaryInfant" pitchFamily="2" charset="0"/>
              </a:rPr>
              <a:t>Luain</a:t>
            </a:r>
            <a:r>
              <a:rPr lang="en-GB" altLang="en-US" sz="1800" i="0" dirty="0">
                <a:latin typeface="SassoonPrimaryInfant" pitchFamily="2" charset="0"/>
              </a:rPr>
              <a:t>/Monday- previously read book </a:t>
            </a:r>
          </a:p>
          <a:p>
            <a:pPr>
              <a:spcBef>
                <a:spcPct val="0"/>
              </a:spcBef>
              <a:defRPr/>
            </a:pPr>
            <a:r>
              <a:rPr lang="en-GB" altLang="en-US" sz="1800" i="0" dirty="0" err="1">
                <a:latin typeface="SassoonPrimaryInfant" pitchFamily="2" charset="0"/>
              </a:rPr>
              <a:t>Dé</a:t>
            </a:r>
            <a:r>
              <a:rPr lang="en-GB" altLang="en-US" sz="1800" i="0" dirty="0">
                <a:latin typeface="SassoonPrimaryInfant" pitchFamily="2" charset="0"/>
              </a:rPr>
              <a:t> </a:t>
            </a:r>
            <a:r>
              <a:rPr lang="en-GB" altLang="en-US" sz="1800" i="0" dirty="0" err="1">
                <a:latin typeface="SassoonPrimaryInfant" pitchFamily="2" charset="0"/>
              </a:rPr>
              <a:t>Máirt</a:t>
            </a:r>
            <a:r>
              <a:rPr lang="en-GB" altLang="en-US" sz="1800" i="0" dirty="0">
                <a:latin typeface="SassoonPrimaryInfant" pitchFamily="2" charset="0"/>
              </a:rPr>
              <a:t>/Tuesday- class reading book</a:t>
            </a:r>
          </a:p>
          <a:p>
            <a:pPr>
              <a:spcBef>
                <a:spcPct val="0"/>
              </a:spcBef>
              <a:defRPr/>
            </a:pPr>
            <a:r>
              <a:rPr lang="en-GB" altLang="en-US" sz="1800" i="0" dirty="0" err="1">
                <a:latin typeface="SassoonPrimaryInfant" pitchFamily="2" charset="0"/>
              </a:rPr>
              <a:t>Dé</a:t>
            </a:r>
            <a:r>
              <a:rPr lang="en-GB" altLang="en-US" sz="1800" i="0" dirty="0">
                <a:latin typeface="SassoonPrimaryInfant" pitchFamily="2" charset="0"/>
              </a:rPr>
              <a:t> </a:t>
            </a:r>
            <a:r>
              <a:rPr lang="en-GB" altLang="en-US" sz="1800" i="0" dirty="0" err="1">
                <a:latin typeface="SassoonPrimaryInfant" pitchFamily="2" charset="0"/>
              </a:rPr>
              <a:t>Céadaoin</a:t>
            </a:r>
            <a:r>
              <a:rPr lang="en-GB" altLang="en-US" sz="1800" i="0" dirty="0">
                <a:latin typeface="SassoonPrimaryInfant" pitchFamily="2" charset="0"/>
              </a:rPr>
              <a:t>/Wednesday- we encourage children to listen to English reading/start reading easy starter books/texts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AFDC8-A367-4597-70BF-3B24AAB8DDE8}"/>
              </a:ext>
            </a:extLst>
          </p:cNvPr>
          <p:cNvSpPr>
            <a:spLocks noGrp="1"/>
          </p:cNvSpPr>
          <p:nvPr>
            <p:ph type="title"/>
          </p:nvPr>
        </p:nvSpPr>
        <p:spPr>
          <a:xfrm>
            <a:off x="457200" y="274638"/>
            <a:ext cx="8229600" cy="1210146"/>
          </a:xfrm>
        </p:spPr>
        <p:txBody>
          <a:bodyPr>
            <a:normAutofit fontScale="90000"/>
          </a:bodyPr>
          <a:lstStyle/>
          <a:p>
            <a:pPr lvl="0" algn="ctr">
              <a:spcBef>
                <a:spcPts val="320"/>
              </a:spcBef>
              <a:spcAft>
                <a:spcPts val="0"/>
              </a:spcAft>
              <a:buClr>
                <a:srgbClr val="000000"/>
              </a:buClr>
              <a:buSzPts val="1600"/>
            </a:pPr>
            <a:r>
              <a:rPr lang="en-GB" b="1" u="sng" dirty="0">
                <a:latin typeface="SassoonPrimaryInfant" pitchFamily="2" charset="0"/>
              </a:rPr>
              <a:t>Ag </a:t>
            </a:r>
            <a:r>
              <a:rPr lang="en-GB" b="1" u="sng" dirty="0" err="1">
                <a:latin typeface="SassoonPrimaryInfant" pitchFamily="2" charset="0"/>
              </a:rPr>
              <a:t>tacú</a:t>
            </a:r>
            <a:r>
              <a:rPr lang="en-GB" b="1" u="sng" dirty="0">
                <a:latin typeface="SassoonPrimaryInfant" pitchFamily="2" charset="0"/>
              </a:rPr>
              <a:t> le do pháiste/supporting your child</a:t>
            </a:r>
            <a:br>
              <a:rPr lang="en-GB" dirty="0">
                <a:latin typeface="SassoonPrimaryInfant" pitchFamily="2" charset="0"/>
              </a:rPr>
            </a:br>
            <a:br>
              <a:rPr lang="en-GB" dirty="0">
                <a:latin typeface="SassoonPrimaryInfant" pitchFamily="2" charset="0"/>
              </a:rPr>
            </a:br>
            <a:r>
              <a:rPr lang="en-GB" sz="1800" dirty="0">
                <a:solidFill>
                  <a:srgbClr val="000000"/>
                </a:solidFill>
                <a:latin typeface="SassoonPrimaryInfant" pitchFamily="2" charset="0"/>
                <a:ea typeface="Comic Sans MS"/>
                <a:cs typeface="Comic Sans MS"/>
                <a:sym typeface="Comic Sans MS"/>
              </a:rPr>
              <a:t>Whilst having Irish in the home is not a prerequisite to attend </a:t>
            </a:r>
            <a:r>
              <a:rPr lang="en-GB" sz="1800" dirty="0" err="1">
                <a:solidFill>
                  <a:srgbClr val="000000"/>
                </a:solidFill>
                <a:latin typeface="SassoonPrimaryInfant" pitchFamily="2" charset="0"/>
                <a:ea typeface="Comic Sans MS"/>
                <a:cs typeface="Comic Sans MS"/>
                <a:sym typeface="Comic Sans MS"/>
              </a:rPr>
              <a:t>Naíscoil</a:t>
            </a:r>
            <a:r>
              <a:rPr lang="en-GB" sz="1800" dirty="0">
                <a:solidFill>
                  <a:srgbClr val="000000"/>
                </a:solidFill>
                <a:latin typeface="SassoonPrimaryInfant" pitchFamily="2" charset="0"/>
                <a:ea typeface="Comic Sans MS"/>
                <a:cs typeface="Comic Sans MS"/>
                <a:sym typeface="Comic Sans MS"/>
              </a:rPr>
              <a:t> </a:t>
            </a:r>
            <a:r>
              <a:rPr lang="en-GB" sz="1800" dirty="0" err="1">
                <a:solidFill>
                  <a:srgbClr val="000000"/>
                </a:solidFill>
                <a:latin typeface="SassoonPrimaryInfant" pitchFamily="2" charset="0"/>
                <a:ea typeface="Comic Sans MS"/>
                <a:cs typeface="Comic Sans MS"/>
                <a:sym typeface="Comic Sans MS"/>
              </a:rPr>
              <a:t>agus</a:t>
            </a:r>
            <a:r>
              <a:rPr lang="en-GB" sz="1800" dirty="0">
                <a:solidFill>
                  <a:srgbClr val="000000"/>
                </a:solidFill>
                <a:latin typeface="SassoonPrimaryInfant" pitchFamily="2" charset="0"/>
                <a:ea typeface="Comic Sans MS"/>
                <a:cs typeface="Comic Sans MS"/>
                <a:sym typeface="Comic Sans MS"/>
              </a:rPr>
              <a:t> Bunscoil Bheanna Boirche, parents are strongly encouraged to avail of the many great Irish Language classes and intensive courses that are available in the area in order to be able to support their child’s learning.  Follow </a:t>
            </a:r>
            <a:r>
              <a:rPr lang="en-GB" sz="1800" dirty="0" err="1">
                <a:solidFill>
                  <a:srgbClr val="000000"/>
                </a:solidFill>
                <a:latin typeface="SassoonPrimaryInfant" pitchFamily="2" charset="0"/>
                <a:ea typeface="Comic Sans MS"/>
                <a:cs typeface="Comic Sans MS"/>
                <a:sym typeface="Comic Sans MS"/>
              </a:rPr>
              <a:t>Glór</a:t>
            </a:r>
            <a:r>
              <a:rPr lang="en-GB" sz="1800" dirty="0">
                <a:solidFill>
                  <a:srgbClr val="000000"/>
                </a:solidFill>
                <a:latin typeface="SassoonPrimaryInfant" pitchFamily="2" charset="0"/>
                <a:ea typeface="Comic Sans MS"/>
                <a:cs typeface="Comic Sans MS"/>
                <a:sym typeface="Comic Sans MS"/>
              </a:rPr>
              <a:t> </a:t>
            </a:r>
            <a:r>
              <a:rPr lang="en-GB" sz="1800" dirty="0" err="1">
                <a:solidFill>
                  <a:srgbClr val="000000"/>
                </a:solidFill>
                <a:latin typeface="SassoonPrimaryInfant" pitchFamily="2" charset="0"/>
                <a:ea typeface="Comic Sans MS"/>
                <a:cs typeface="Comic Sans MS"/>
                <a:sym typeface="Comic Sans MS"/>
              </a:rPr>
              <a:t>Uachtar</a:t>
            </a:r>
            <a:r>
              <a:rPr lang="en-GB" sz="1800" dirty="0">
                <a:solidFill>
                  <a:srgbClr val="000000"/>
                </a:solidFill>
                <a:latin typeface="SassoonPrimaryInfant" pitchFamily="2" charset="0"/>
                <a:ea typeface="Comic Sans MS"/>
                <a:cs typeface="Comic Sans MS"/>
                <a:sym typeface="Comic Sans MS"/>
              </a:rPr>
              <a:t> </a:t>
            </a:r>
            <a:r>
              <a:rPr lang="en-GB" sz="1800" dirty="0" err="1">
                <a:solidFill>
                  <a:srgbClr val="000000"/>
                </a:solidFill>
                <a:latin typeface="SassoonPrimaryInfant" pitchFamily="2" charset="0"/>
                <a:ea typeface="Comic Sans MS"/>
                <a:cs typeface="Comic Sans MS"/>
                <a:sym typeface="Comic Sans MS"/>
              </a:rPr>
              <a:t>Tíre</a:t>
            </a:r>
            <a:r>
              <a:rPr lang="en-GB" sz="1800" dirty="0">
                <a:solidFill>
                  <a:srgbClr val="000000"/>
                </a:solidFill>
                <a:latin typeface="SassoonPrimaryInfant" pitchFamily="2" charset="0"/>
                <a:ea typeface="Comic Sans MS"/>
                <a:cs typeface="Comic Sans MS"/>
                <a:sym typeface="Comic Sans MS"/>
              </a:rPr>
              <a:t> on Facebook, Instagram, or visit their website for information on upcoming lessons and events.</a:t>
            </a:r>
            <a:br>
              <a:rPr lang="en-GB" sz="1800" dirty="0">
                <a:latin typeface="SassoonPrimaryInfant" pitchFamily="2" charset="0"/>
              </a:rPr>
            </a:br>
            <a:br>
              <a:rPr lang="en-GB" sz="1800" dirty="0">
                <a:solidFill>
                  <a:srgbClr val="000000"/>
                </a:solidFill>
                <a:latin typeface="SassoonPrimaryInfant" pitchFamily="2" charset="0"/>
                <a:ea typeface="Comic Sans MS"/>
                <a:cs typeface="Comic Sans MS"/>
                <a:sym typeface="Comic Sans MS"/>
              </a:rPr>
            </a:br>
            <a:r>
              <a:rPr lang="en-GB" sz="1800" dirty="0">
                <a:solidFill>
                  <a:srgbClr val="000000"/>
                </a:solidFill>
                <a:latin typeface="SassoonPrimaryInfant" pitchFamily="2" charset="0"/>
                <a:ea typeface="Comic Sans MS"/>
                <a:cs typeface="Comic Sans MS"/>
                <a:sym typeface="Comic Sans MS"/>
              </a:rPr>
              <a:t>In addition, </a:t>
            </a:r>
            <a:r>
              <a:rPr lang="en-GB" sz="1800" dirty="0" err="1">
                <a:solidFill>
                  <a:srgbClr val="000000"/>
                </a:solidFill>
                <a:latin typeface="SassoonPrimaryInfant" pitchFamily="2" charset="0"/>
                <a:ea typeface="Comic Sans MS"/>
                <a:cs typeface="Comic Sans MS"/>
                <a:sym typeface="Comic Sans MS"/>
              </a:rPr>
              <a:t>homeworks</a:t>
            </a:r>
            <a:r>
              <a:rPr lang="en-GB" sz="1800" dirty="0">
                <a:solidFill>
                  <a:srgbClr val="000000"/>
                </a:solidFill>
                <a:latin typeface="SassoonPrimaryInfant" pitchFamily="2" charset="0"/>
                <a:ea typeface="Comic Sans MS"/>
                <a:cs typeface="Comic Sans MS"/>
                <a:sym typeface="Comic Sans MS"/>
              </a:rPr>
              <a:t> are always supplemented with support materials for parents to use to help with pronunciation and meaning. </a:t>
            </a:r>
            <a:r>
              <a:rPr lang="en-GB" sz="1800" dirty="0">
                <a:latin typeface="SassoonPrimaryInfant" pitchFamily="2" charset="0"/>
              </a:rPr>
              <a:t> </a:t>
            </a:r>
            <a:r>
              <a:rPr lang="en-GB" sz="1800" dirty="0">
                <a:solidFill>
                  <a:srgbClr val="000000"/>
                </a:solidFill>
                <a:latin typeface="SassoonPrimaryInfant" pitchFamily="2" charset="0"/>
                <a:ea typeface="Comic Sans MS"/>
                <a:cs typeface="Comic Sans MS"/>
                <a:sym typeface="Comic Sans MS"/>
              </a:rPr>
              <a:t>Remember,  homework is a REVISION of work/topics covered in class,  so pupils will be able to tell you what they are meant to do, and will take great joy in doing so! The overview sheets and verbal instructions on Google Classroom will also be of help to you.</a:t>
            </a:r>
            <a:br>
              <a:rPr lang="en-GB" sz="1800" dirty="0">
                <a:latin typeface="SassoonPrimaryInfant" pitchFamily="2" charset="0"/>
              </a:rPr>
            </a:br>
            <a:br>
              <a:rPr lang="en-GB" sz="1800" dirty="0">
                <a:solidFill>
                  <a:srgbClr val="000000"/>
                </a:solidFill>
                <a:latin typeface="SassoonPrimaryInfant" pitchFamily="2" charset="0"/>
                <a:ea typeface="Comic Sans MS"/>
                <a:cs typeface="Comic Sans MS"/>
                <a:sym typeface="Comic Sans MS"/>
              </a:rPr>
            </a:br>
            <a:r>
              <a:rPr lang="en-GB" sz="1800" dirty="0">
                <a:solidFill>
                  <a:srgbClr val="000000"/>
                </a:solidFill>
                <a:latin typeface="SassoonPrimaryInfant" pitchFamily="2" charset="0"/>
                <a:ea typeface="Comic Sans MS"/>
                <a:cs typeface="Comic Sans MS"/>
                <a:sym typeface="Comic Sans MS"/>
              </a:rPr>
              <a:t>There are also some fantastic websites to assist parents with Irish and support their child,  such as:</a:t>
            </a:r>
            <a:br>
              <a:rPr lang="en-GB" sz="1800" dirty="0">
                <a:latin typeface="SassoonPrimaryInfant" pitchFamily="2" charset="0"/>
              </a:rPr>
            </a:br>
            <a:r>
              <a:rPr lang="en-GB" sz="1800" u="sng" dirty="0">
                <a:solidFill>
                  <a:schemeClr val="hlink"/>
                </a:solidFill>
                <a:latin typeface="SassoonPrimaryInfant" pitchFamily="2" charset="0"/>
                <a:ea typeface="Comic Sans MS"/>
                <a:cs typeface="Comic Sans MS"/>
                <a:sym typeface="Comic Sans MS"/>
                <a:hlinkClick r:id="rId2"/>
              </a:rPr>
              <a:t>www.abair.ie</a:t>
            </a:r>
            <a:r>
              <a:rPr lang="en-GB" sz="1800" dirty="0">
                <a:solidFill>
                  <a:srgbClr val="000000"/>
                </a:solidFill>
                <a:latin typeface="SassoonPrimaryInfant" pitchFamily="2" charset="0"/>
                <a:ea typeface="Comic Sans MS"/>
                <a:cs typeface="Comic Sans MS"/>
                <a:sym typeface="Comic Sans MS"/>
              </a:rPr>
              <a:t>            </a:t>
            </a:r>
            <a:r>
              <a:rPr lang="en-GB" sz="1800" u="sng" dirty="0">
                <a:solidFill>
                  <a:schemeClr val="hlink"/>
                </a:solidFill>
                <a:latin typeface="SassoonPrimaryInfant" pitchFamily="2" charset="0"/>
                <a:ea typeface="Comic Sans MS"/>
                <a:cs typeface="Comic Sans MS"/>
                <a:sym typeface="Comic Sans MS"/>
                <a:hlinkClick r:id="rId3"/>
              </a:rPr>
              <a:t>www.tearma.ie</a:t>
            </a:r>
            <a:r>
              <a:rPr lang="en-GB" sz="1800" dirty="0">
                <a:solidFill>
                  <a:srgbClr val="000000"/>
                </a:solidFill>
                <a:latin typeface="SassoonPrimaryInfant" pitchFamily="2" charset="0"/>
                <a:ea typeface="Comic Sans MS"/>
                <a:cs typeface="Comic Sans MS"/>
                <a:sym typeface="Comic Sans MS"/>
              </a:rPr>
              <a:t>       </a:t>
            </a:r>
            <a:r>
              <a:rPr lang="en-GB" sz="1800" u="sng" dirty="0">
                <a:solidFill>
                  <a:schemeClr val="hlink"/>
                </a:solidFill>
                <a:latin typeface="SassoonPrimaryInfant" pitchFamily="2" charset="0"/>
                <a:ea typeface="Comic Sans MS"/>
                <a:cs typeface="Comic Sans MS"/>
                <a:sym typeface="Comic Sans MS"/>
                <a:hlinkClick r:id="rId4"/>
              </a:rPr>
              <a:t>www.foclóir.ie</a:t>
            </a:r>
            <a:r>
              <a:rPr lang="en-GB" sz="1800" dirty="0">
                <a:solidFill>
                  <a:srgbClr val="000000"/>
                </a:solidFill>
                <a:latin typeface="SassoonPrimaryInfant" pitchFamily="2" charset="0"/>
                <a:ea typeface="Comic Sans MS"/>
                <a:cs typeface="Comic Sans MS"/>
                <a:sym typeface="Comic Sans MS"/>
              </a:rPr>
              <a:t>     </a:t>
            </a:r>
            <a:br>
              <a:rPr lang="en-GB" sz="1800" dirty="0">
                <a:latin typeface="SassoonPrimaryInfant" pitchFamily="2" charset="0"/>
              </a:rPr>
            </a:br>
            <a:r>
              <a:rPr lang="en-GB" sz="1800" u="sng" dirty="0">
                <a:solidFill>
                  <a:schemeClr val="hlink"/>
                </a:solidFill>
                <a:latin typeface="SassoonPrimaryInfant" pitchFamily="2" charset="0"/>
                <a:ea typeface="Comic Sans MS"/>
                <a:cs typeface="Comic Sans MS"/>
                <a:sym typeface="Comic Sans MS"/>
                <a:hlinkClick r:id="rId5"/>
              </a:rPr>
              <a:t>www.bbc.co.uk/northernireland/irish/blas</a:t>
            </a:r>
            <a:r>
              <a:rPr lang="en-GB" sz="1800" dirty="0">
                <a:solidFill>
                  <a:srgbClr val="000000"/>
                </a:solidFill>
                <a:latin typeface="SassoonPrimaryInfant" pitchFamily="2" charset="0"/>
                <a:ea typeface="Comic Sans MS"/>
                <a:cs typeface="Comic Sans MS"/>
                <a:sym typeface="Comic Sans MS"/>
              </a:rPr>
              <a:t>  </a:t>
            </a:r>
            <a:r>
              <a:rPr lang="en-GB" sz="1800" u="sng" dirty="0">
                <a:solidFill>
                  <a:schemeClr val="hlink"/>
                </a:solidFill>
                <a:latin typeface="SassoonPrimaryInfant" pitchFamily="2" charset="0"/>
                <a:ea typeface="Comic Sans MS"/>
                <a:cs typeface="Comic Sans MS"/>
                <a:sym typeface="Comic Sans MS"/>
                <a:hlinkClick r:id="rId6"/>
              </a:rPr>
              <a:t>www.irishforparents.ie</a:t>
            </a:r>
            <a:r>
              <a:rPr lang="en-GB" sz="1800" dirty="0">
                <a:solidFill>
                  <a:srgbClr val="000000"/>
                </a:solidFill>
                <a:latin typeface="SassoonPrimaryInfant" pitchFamily="2" charset="0"/>
                <a:ea typeface="Comic Sans MS"/>
                <a:cs typeface="Comic Sans MS"/>
                <a:sym typeface="Comic Sans MS"/>
              </a:rPr>
              <a:t> </a:t>
            </a:r>
            <a:br>
              <a:rPr lang="en-GB" sz="1800" dirty="0">
                <a:solidFill>
                  <a:srgbClr val="000000"/>
                </a:solidFill>
                <a:latin typeface="SassoonPrimaryInfant" pitchFamily="2" charset="0"/>
                <a:ea typeface="Comic Sans MS"/>
                <a:cs typeface="Comic Sans MS"/>
                <a:sym typeface="Comic Sans MS"/>
              </a:rPr>
            </a:br>
            <a:r>
              <a:rPr lang="en-GB" sz="1800" u="sng" dirty="0">
                <a:solidFill>
                  <a:schemeClr val="hlink"/>
                </a:solidFill>
                <a:latin typeface="SassoonPrimaryInfant" pitchFamily="2" charset="0"/>
                <a:ea typeface="Comic Sans MS"/>
                <a:cs typeface="Comic Sans MS"/>
                <a:sym typeface="Comic Sans MS"/>
                <a:hlinkClick r:id="rId4"/>
              </a:rPr>
              <a:t>www.cúla4.com</a:t>
            </a:r>
            <a:r>
              <a:rPr lang="en-GB" sz="1800" dirty="0">
                <a:solidFill>
                  <a:srgbClr val="000000"/>
                </a:solidFill>
                <a:latin typeface="SassoonPrimaryInfant" pitchFamily="2" charset="0"/>
                <a:ea typeface="Comic Sans MS"/>
                <a:cs typeface="Comic Sans MS"/>
                <a:sym typeface="Comic Sans MS"/>
              </a:rPr>
              <a:t>      </a:t>
            </a:r>
            <a:r>
              <a:rPr lang="en-GB" sz="1800" u="sng" dirty="0">
                <a:solidFill>
                  <a:schemeClr val="hlink"/>
                </a:solidFill>
                <a:latin typeface="SassoonPrimaryInfant" pitchFamily="2" charset="0"/>
                <a:ea typeface="Comic Sans MS"/>
                <a:cs typeface="Comic Sans MS"/>
                <a:sym typeface="Comic Sans MS"/>
                <a:hlinkClick r:id="rId7"/>
              </a:rPr>
              <a:t>www.foghlaim.tg4.ie</a:t>
            </a:r>
            <a:r>
              <a:rPr lang="en-GB" sz="1800" dirty="0">
                <a:solidFill>
                  <a:srgbClr val="000000"/>
                </a:solidFill>
                <a:latin typeface="SassoonPrimaryInfant" pitchFamily="2" charset="0"/>
                <a:ea typeface="Comic Sans MS"/>
                <a:cs typeface="Comic Sans MS"/>
                <a:sym typeface="Comic Sans MS"/>
              </a:rPr>
              <a:t> </a:t>
            </a:r>
            <a:br>
              <a:rPr lang="en-GB" sz="1800" dirty="0">
                <a:solidFill>
                  <a:srgbClr val="000000"/>
                </a:solidFill>
                <a:latin typeface="SassoonPrimaryInfant" pitchFamily="2" charset="0"/>
                <a:ea typeface="Comic Sans MS"/>
                <a:cs typeface="Comic Sans MS"/>
                <a:sym typeface="Comic Sans MS"/>
              </a:rPr>
            </a:br>
            <a:r>
              <a:rPr lang="en-GB" sz="1800" dirty="0">
                <a:solidFill>
                  <a:srgbClr val="000000"/>
                </a:solidFill>
                <a:latin typeface="SassoonPrimaryInfant" pitchFamily="2" charset="0"/>
                <a:ea typeface="Comic Sans MS"/>
                <a:cs typeface="Comic Sans MS"/>
                <a:sym typeface="Comic Sans MS"/>
              </a:rPr>
              <a:t>We also recommend using the following apps if you have a tablet device at home:</a:t>
            </a:r>
            <a:br>
              <a:rPr lang="en-GB" sz="1800" dirty="0">
                <a:latin typeface="SassoonPrimaryInfant" pitchFamily="2" charset="0"/>
              </a:rPr>
            </a:br>
            <a:r>
              <a:rPr lang="en-GB" sz="1800" b="1" dirty="0" err="1">
                <a:solidFill>
                  <a:srgbClr val="FF0000"/>
                </a:solidFill>
                <a:latin typeface="SassoonPrimaryInfant" pitchFamily="2" charset="0"/>
                <a:ea typeface="Comic Sans MS"/>
                <a:cs typeface="Comic Sans MS"/>
                <a:sym typeface="Comic Sans MS"/>
              </a:rPr>
              <a:t>Cód</a:t>
            </a:r>
            <a:r>
              <a:rPr lang="en-GB" sz="1800" b="1" dirty="0">
                <a:solidFill>
                  <a:srgbClr val="FF0000"/>
                </a:solidFill>
                <a:latin typeface="SassoonPrimaryInfant" pitchFamily="2" charset="0"/>
                <a:ea typeface="Comic Sans MS"/>
                <a:cs typeface="Comic Sans MS"/>
                <a:sym typeface="Comic Sans MS"/>
              </a:rPr>
              <a:t> na </a:t>
            </a:r>
            <a:r>
              <a:rPr lang="en-GB" sz="1800" b="1" dirty="0" err="1">
                <a:solidFill>
                  <a:srgbClr val="FF0000"/>
                </a:solidFill>
                <a:latin typeface="SassoonPrimaryInfant" pitchFamily="2" charset="0"/>
                <a:ea typeface="Comic Sans MS"/>
                <a:cs typeface="Comic Sans MS"/>
                <a:sym typeface="Comic Sans MS"/>
              </a:rPr>
              <a:t>Gaeilge</a:t>
            </a:r>
            <a:r>
              <a:rPr lang="en-GB" sz="1800" b="1" dirty="0">
                <a:solidFill>
                  <a:srgbClr val="FF0000"/>
                </a:solidFill>
                <a:latin typeface="SassoonPrimaryInfant" pitchFamily="2" charset="0"/>
                <a:ea typeface="Comic Sans MS"/>
                <a:cs typeface="Comic Sans MS"/>
                <a:sym typeface="Comic Sans MS"/>
              </a:rPr>
              <a:t>,</a:t>
            </a:r>
            <a:r>
              <a:rPr lang="en-GB" sz="1800" b="1" dirty="0">
                <a:solidFill>
                  <a:srgbClr val="92D050"/>
                </a:solidFill>
                <a:latin typeface="SassoonPrimaryInfant" pitchFamily="2" charset="0"/>
                <a:ea typeface="Comic Sans MS"/>
                <a:cs typeface="Comic Sans MS"/>
                <a:sym typeface="Comic Sans MS"/>
              </a:rPr>
              <a:t>  </a:t>
            </a:r>
            <a:r>
              <a:rPr lang="en-GB" sz="1800" b="1" dirty="0" err="1">
                <a:solidFill>
                  <a:srgbClr val="00FF00"/>
                </a:solidFill>
                <a:latin typeface="SassoonPrimaryInfant" pitchFamily="2" charset="0"/>
                <a:ea typeface="Comic Sans MS"/>
                <a:cs typeface="Comic Sans MS"/>
                <a:sym typeface="Comic Sans MS"/>
              </a:rPr>
              <a:t>Cúla</a:t>
            </a:r>
            <a:r>
              <a:rPr lang="en-GB" sz="1800" b="1" dirty="0">
                <a:solidFill>
                  <a:srgbClr val="00FF00"/>
                </a:solidFill>
                <a:latin typeface="SassoonPrimaryInfant" pitchFamily="2" charset="0"/>
                <a:ea typeface="Comic Sans MS"/>
                <a:cs typeface="Comic Sans MS"/>
                <a:sym typeface="Comic Sans MS"/>
              </a:rPr>
              <a:t> 4,  </a:t>
            </a:r>
            <a:r>
              <a:rPr lang="en-GB" sz="1800" b="1" dirty="0" err="1">
                <a:solidFill>
                  <a:srgbClr val="FF3399"/>
                </a:solidFill>
                <a:latin typeface="SassoonPrimaryInfant" pitchFamily="2" charset="0"/>
                <a:ea typeface="Comic Sans MS"/>
                <a:cs typeface="Comic Sans MS"/>
                <a:sym typeface="Comic Sans MS"/>
              </a:rPr>
              <a:t>Fuaim</a:t>
            </a:r>
            <a:r>
              <a:rPr lang="en-GB" sz="1800" b="1" dirty="0">
                <a:solidFill>
                  <a:srgbClr val="FF3399"/>
                </a:solidFill>
                <a:latin typeface="SassoonPrimaryInfant" pitchFamily="2" charset="0"/>
                <a:ea typeface="Comic Sans MS"/>
                <a:cs typeface="Comic Sans MS"/>
                <a:sym typeface="Comic Sans MS"/>
              </a:rPr>
              <a:t> Ú</a:t>
            </a:r>
            <a:br>
              <a:rPr lang="en-GB" sz="1800" b="1" dirty="0">
                <a:solidFill>
                  <a:srgbClr val="FF3399"/>
                </a:solidFill>
                <a:latin typeface="SassoonPrimaryInfant" pitchFamily="2" charset="0"/>
                <a:ea typeface="Comic Sans MS"/>
                <a:cs typeface="Comic Sans MS"/>
                <a:sym typeface="Comic Sans MS"/>
              </a:rPr>
            </a:br>
            <a:endParaRPr lang="en-GB" sz="1800" dirty="0">
              <a:latin typeface="SassoonPrimaryInfant" pitchFamily="2" charset="0"/>
            </a:endParaRPr>
          </a:p>
        </p:txBody>
      </p:sp>
    </p:spTree>
    <p:extLst>
      <p:ext uri="{BB962C8B-B14F-4D97-AF65-F5344CB8AC3E}">
        <p14:creationId xmlns:p14="http://schemas.microsoft.com/office/powerpoint/2010/main" val="1273999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B1276BCA-0896-28B4-BD5A-5550ED355073}"/>
              </a:ext>
            </a:extLst>
          </p:cNvPr>
          <p:cNvSpPr>
            <a:spLocks noGrp="1" noChangeArrowheads="1"/>
          </p:cNvSpPr>
          <p:nvPr>
            <p:ph type="title"/>
          </p:nvPr>
        </p:nvSpPr>
        <p:spPr>
          <a:xfrm>
            <a:off x="457200" y="333375"/>
            <a:ext cx="8229600" cy="1143000"/>
          </a:xfrm>
        </p:spPr>
        <p:txBody>
          <a:bodyPr/>
          <a:lstStyle/>
          <a:p>
            <a:pPr eaLnBrk="1" hangingPunct="1"/>
            <a:r>
              <a:rPr lang="en-GB" altLang="en-US" sz="4800" b="1" u="sng">
                <a:latin typeface="SassoonPrimaryInfant" pitchFamily="2" charset="0"/>
              </a:rPr>
              <a:t>Uniform</a:t>
            </a:r>
            <a:endParaRPr lang="en-GB" altLang="en-US" sz="900" b="1" u="sng">
              <a:latin typeface="SassoonPrimaryInfant" pitchFamily="2" charset="0"/>
            </a:endParaRPr>
          </a:p>
        </p:txBody>
      </p:sp>
      <p:sp>
        <p:nvSpPr>
          <p:cNvPr id="36867" name="TextBox 5">
            <a:extLst>
              <a:ext uri="{FF2B5EF4-FFF2-40B4-BE49-F238E27FC236}">
                <a16:creationId xmlns:a16="http://schemas.microsoft.com/office/drawing/2014/main" id="{5CE7A08D-ADC8-63F7-D935-E6AF646E9CF4}"/>
              </a:ext>
            </a:extLst>
          </p:cNvPr>
          <p:cNvSpPr txBox="1">
            <a:spLocks noChangeArrowheads="1"/>
          </p:cNvSpPr>
          <p:nvPr/>
        </p:nvSpPr>
        <p:spPr bwMode="auto">
          <a:xfrm>
            <a:off x="449263" y="1196975"/>
            <a:ext cx="7138987"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400" b="1" i="0" dirty="0">
                <a:solidFill>
                  <a:srgbClr val="000000"/>
                </a:solidFill>
                <a:latin typeface="SassoonPrimaryInfant" pitchFamily="2" charset="0"/>
                <a:cs typeface="Times New Roman" panose="02020603050405020304" pitchFamily="18" charset="0"/>
              </a:rPr>
              <a:t>Our school uniform:</a:t>
            </a:r>
            <a:endParaRPr lang="en-GB" altLang="en-US" sz="2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Navy sweatshirt embroidered with the school logo and motto (available from McKenny’s Castlewellan, Co. Down);</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Grey trousers, skirt or shorts;</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Green polo shirt embroidered with the school logo and motto;</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Navy school coat (optional);</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Black shoes;</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Girls may wear navy knee socks, navy tights or white ankle socks;</a:t>
            </a:r>
            <a:endParaRPr lang="en-GB" altLang="en-US" sz="14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400" i="0" dirty="0">
                <a:solidFill>
                  <a:srgbClr val="000000"/>
                </a:solidFill>
                <a:latin typeface="SassoonPrimaryInfant" pitchFamily="2" charset="0"/>
                <a:cs typeface="Times New Roman" panose="02020603050405020304" pitchFamily="18" charset="0"/>
              </a:rPr>
              <a:t>Girls may wear navy or green gingham dresses in the summer time;</a:t>
            </a:r>
            <a:endParaRPr lang="en-GB" altLang="en-US" sz="1400" i="0" dirty="0">
              <a:latin typeface="SassoonPrimaryInfant" pitchFamily="2" charset="0"/>
              <a:cs typeface="Times New Roman" panose="02020603050405020304" pitchFamily="18" charset="0"/>
            </a:endParaRPr>
          </a:p>
          <a:p>
            <a:pPr eaLnBrk="1" hangingPunct="1">
              <a:spcBef>
                <a:spcPct val="0"/>
              </a:spcBef>
              <a:buFontTx/>
              <a:buNone/>
            </a:pPr>
            <a:endParaRPr lang="en-GB" altLang="en-US" sz="2400" b="1" i="0" dirty="0">
              <a:solidFill>
                <a:srgbClr val="000000"/>
              </a:solidFill>
              <a:latin typeface="SassoonPrimaryInfant" pitchFamily="2" charset="0"/>
              <a:cs typeface="Times New Roman" panose="02020603050405020304" pitchFamily="18" charset="0"/>
            </a:endParaRPr>
          </a:p>
          <a:p>
            <a:pPr eaLnBrk="1" hangingPunct="1">
              <a:spcBef>
                <a:spcPct val="0"/>
              </a:spcBef>
              <a:buFontTx/>
              <a:buNone/>
            </a:pPr>
            <a:r>
              <a:rPr lang="en-GB" altLang="en-US" sz="1600" b="1" i="0" dirty="0">
                <a:solidFill>
                  <a:srgbClr val="000000"/>
                </a:solidFill>
                <a:latin typeface="SassoonPrimaryInfant" pitchFamily="2" charset="0"/>
                <a:cs typeface="Times New Roman" panose="02020603050405020304" pitchFamily="18" charset="0"/>
              </a:rPr>
              <a:t>P.E. uniform consists of:</a:t>
            </a:r>
            <a:endParaRPr lang="en-GB" altLang="en-US" sz="16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600" i="0" dirty="0">
                <a:solidFill>
                  <a:srgbClr val="000000"/>
                </a:solidFill>
                <a:latin typeface="SassoonPrimaryInfant" pitchFamily="2" charset="0"/>
                <a:cs typeface="Times New Roman" panose="02020603050405020304" pitchFamily="18" charset="0"/>
              </a:rPr>
              <a:t>Grey/ navy track bottoms, or grey/navy shorts;</a:t>
            </a:r>
            <a:endParaRPr lang="en-GB" altLang="en-US" sz="16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600" i="0" dirty="0">
                <a:solidFill>
                  <a:srgbClr val="000000"/>
                </a:solidFill>
                <a:latin typeface="SassoonPrimaryInfant" pitchFamily="2" charset="0"/>
                <a:cs typeface="Times New Roman" panose="02020603050405020304" pitchFamily="18" charset="0"/>
              </a:rPr>
              <a:t>Suitable trainers</a:t>
            </a:r>
          </a:p>
          <a:p>
            <a:pPr eaLnBrk="1" hangingPunct="1">
              <a:spcBef>
                <a:spcPct val="0"/>
              </a:spcBef>
              <a:buFont typeface="Symbol" panose="05050102010706020507" pitchFamily="18" charset="2"/>
              <a:buChar char=""/>
            </a:pPr>
            <a:r>
              <a:rPr lang="en-GB" altLang="en-US" sz="1600" i="0" dirty="0">
                <a:solidFill>
                  <a:srgbClr val="000000"/>
                </a:solidFill>
                <a:latin typeface="SassoonPrimaryInfant" pitchFamily="2" charset="0"/>
                <a:cs typeface="Times New Roman" panose="02020603050405020304" pitchFamily="18" charset="0"/>
              </a:rPr>
              <a:t>Green polo shirt embroidered with school logo and motto </a:t>
            </a:r>
            <a:endParaRPr lang="en-GB" altLang="en-US" sz="1600" i="0" dirty="0">
              <a:latin typeface="SassoonPrimaryInfant" pitchFamily="2" charset="0"/>
              <a:cs typeface="Times New Roman" panose="02020603050405020304" pitchFamily="18" charset="0"/>
            </a:endParaRPr>
          </a:p>
          <a:p>
            <a:pPr eaLnBrk="1" hangingPunct="1">
              <a:spcBef>
                <a:spcPct val="0"/>
              </a:spcBef>
              <a:buFont typeface="Symbol" panose="05050102010706020507" pitchFamily="18" charset="2"/>
              <a:buChar char=""/>
            </a:pPr>
            <a:r>
              <a:rPr lang="en-GB" altLang="en-US" sz="1600" i="0" dirty="0">
                <a:solidFill>
                  <a:srgbClr val="000000"/>
                </a:solidFill>
                <a:latin typeface="SassoonPrimaryInfant" pitchFamily="2" charset="0"/>
                <a:cs typeface="Times New Roman" panose="02020603050405020304" pitchFamily="18" charset="0"/>
              </a:rPr>
              <a:t>School football jersey and quarter zips are optional and available to order on the </a:t>
            </a:r>
            <a:r>
              <a:rPr lang="en-GB" altLang="en-US" sz="1600" i="0" dirty="0" err="1">
                <a:solidFill>
                  <a:srgbClr val="000000"/>
                </a:solidFill>
                <a:latin typeface="SassoonPrimaryInfant" pitchFamily="2" charset="0"/>
                <a:cs typeface="Times New Roman" panose="02020603050405020304" pitchFamily="18" charset="0"/>
              </a:rPr>
              <a:t>O’Neills</a:t>
            </a:r>
            <a:r>
              <a:rPr lang="en-GB" altLang="en-US" sz="1600" i="0" dirty="0">
                <a:solidFill>
                  <a:srgbClr val="000000"/>
                </a:solidFill>
                <a:latin typeface="SassoonPrimaryInfant" pitchFamily="2" charset="0"/>
                <a:cs typeface="Times New Roman" panose="02020603050405020304" pitchFamily="18" charset="0"/>
              </a:rPr>
              <a:t> website </a:t>
            </a:r>
          </a:p>
          <a:p>
            <a:pPr>
              <a:spcBef>
                <a:spcPct val="0"/>
              </a:spcBef>
              <a:buFont typeface="Symbol" panose="05050102010706020507" pitchFamily="18" charset="2"/>
              <a:buChar char=""/>
            </a:pPr>
            <a:r>
              <a:rPr lang="en-GB" altLang="en-US" sz="1600" i="0" dirty="0">
                <a:solidFill>
                  <a:srgbClr val="000000"/>
                </a:solidFill>
                <a:latin typeface="SassoonPrimaryInfant" pitchFamily="2" charset="0"/>
                <a:cs typeface="Times New Roman" panose="02020603050405020304" pitchFamily="18" charset="0"/>
              </a:rPr>
              <a:t>No football jerseys or branded hoodies</a:t>
            </a:r>
          </a:p>
          <a:p>
            <a:pPr>
              <a:spcBef>
                <a:spcPct val="0"/>
              </a:spcBef>
              <a:buFontTx/>
              <a:buNone/>
            </a:pPr>
            <a:endParaRPr lang="en-GB" altLang="en-US" sz="1600" i="0" dirty="0">
              <a:solidFill>
                <a:srgbClr val="000000"/>
              </a:solidFill>
              <a:latin typeface="SassoonPrimaryInfant" pitchFamily="2" charset="0"/>
            </a:endParaRPr>
          </a:p>
          <a:p>
            <a:pPr>
              <a:spcBef>
                <a:spcPct val="0"/>
              </a:spcBef>
              <a:buFontTx/>
              <a:buNone/>
            </a:pPr>
            <a:r>
              <a:rPr lang="en-GB" altLang="en-US" sz="1600" i="0" dirty="0">
                <a:solidFill>
                  <a:srgbClr val="000000"/>
                </a:solidFill>
                <a:latin typeface="SassoonPrimaryInfant" pitchFamily="2" charset="0"/>
              </a:rPr>
              <a:t>**</a:t>
            </a:r>
            <a:r>
              <a:rPr lang="en-GB" altLang="en-US" sz="2000" b="1" i="0" dirty="0">
                <a:solidFill>
                  <a:srgbClr val="000000"/>
                </a:solidFill>
                <a:latin typeface="SassoonPrimaryInfant" pitchFamily="2" charset="0"/>
              </a:rPr>
              <a:t>PLEASE ENSURE ALL ITEMS OF CLOTHING ARE LABELLED CLEARLY!**</a:t>
            </a:r>
            <a:endParaRPr lang="en-GB" altLang="en-US" sz="2000" b="1" i="0" dirty="0">
              <a:latin typeface="SassoonPrimaryInfant"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4CFAEF32-0C71-237D-AE84-B8A033B4A8D7}"/>
              </a:ext>
            </a:extLst>
          </p:cNvPr>
          <p:cNvSpPr>
            <a:spLocks noGrp="1" noChangeArrowheads="1"/>
          </p:cNvSpPr>
          <p:nvPr>
            <p:ph type="title"/>
          </p:nvPr>
        </p:nvSpPr>
        <p:spPr>
          <a:xfrm>
            <a:off x="467544" y="274638"/>
            <a:ext cx="8219255" cy="1143000"/>
          </a:xfrm>
        </p:spPr>
        <p:txBody>
          <a:bodyPr/>
          <a:lstStyle/>
          <a:p>
            <a:pPr eaLnBrk="1" hangingPunct="1"/>
            <a:r>
              <a:rPr lang="en-GB" altLang="en-US" b="1" dirty="0">
                <a:latin typeface="SassoonPrimaryInfant" pitchFamily="2" charset="0"/>
              </a:rPr>
              <a:t>     </a:t>
            </a:r>
            <a:r>
              <a:rPr lang="en-GB" altLang="en-US" b="1" u="sng" dirty="0">
                <a:latin typeface="SassoonPrimaryInfant" pitchFamily="2" charset="0"/>
              </a:rPr>
              <a:t>Summary</a:t>
            </a:r>
            <a:endParaRPr lang="en-US" altLang="en-US" b="1" u="sng" dirty="0">
              <a:latin typeface="SassoonPrimaryInfant" pitchFamily="2" charset="0"/>
            </a:endParaRPr>
          </a:p>
        </p:txBody>
      </p:sp>
      <p:grpSp>
        <p:nvGrpSpPr>
          <p:cNvPr id="37891" name="Group 29">
            <a:extLst>
              <a:ext uri="{FF2B5EF4-FFF2-40B4-BE49-F238E27FC236}">
                <a16:creationId xmlns:a16="http://schemas.microsoft.com/office/drawing/2014/main" id="{38E67989-7BE5-48FD-5EE5-A84003999111}"/>
              </a:ext>
            </a:extLst>
          </p:cNvPr>
          <p:cNvGrpSpPr>
            <a:grpSpLocks/>
          </p:cNvGrpSpPr>
          <p:nvPr/>
        </p:nvGrpSpPr>
        <p:grpSpPr bwMode="auto">
          <a:xfrm>
            <a:off x="1290638" y="1196975"/>
            <a:ext cx="6311900" cy="5256213"/>
            <a:chOff x="282" y="799"/>
            <a:chExt cx="3959" cy="3131"/>
          </a:xfrm>
        </p:grpSpPr>
        <p:sp>
          <p:nvSpPr>
            <p:cNvPr id="37892" name="Rectangle 6">
              <a:extLst>
                <a:ext uri="{FF2B5EF4-FFF2-40B4-BE49-F238E27FC236}">
                  <a16:creationId xmlns:a16="http://schemas.microsoft.com/office/drawing/2014/main" id="{DA1B708A-9E12-0E86-E217-0BBC47C542C3}"/>
                </a:ext>
              </a:extLst>
            </p:cNvPr>
            <p:cNvSpPr>
              <a:spLocks noChangeArrowheads="1"/>
            </p:cNvSpPr>
            <p:nvPr/>
          </p:nvSpPr>
          <p:spPr bwMode="auto">
            <a:xfrm>
              <a:off x="282" y="800"/>
              <a:ext cx="3774" cy="3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en-US" sz="1600" i="0" dirty="0">
                  <a:latin typeface="SassoonPrimaryInfant" pitchFamily="2" charset="0"/>
                </a:rPr>
                <a:t>Punctuality and attendance</a:t>
              </a:r>
            </a:p>
            <a:p>
              <a:pPr eaLnBrk="1" hangingPunct="1">
                <a:buFontTx/>
                <a:buNone/>
              </a:pPr>
              <a:r>
                <a:rPr lang="en-GB" altLang="en-US" sz="1600" i="0" dirty="0">
                  <a:latin typeface="SassoonPrimaryInfant" pitchFamily="2" charset="0"/>
                </a:rPr>
                <a:t>Visiting or early collection via office </a:t>
              </a:r>
            </a:p>
            <a:p>
              <a:pPr eaLnBrk="1" hangingPunct="1">
                <a:buFontTx/>
                <a:buNone/>
              </a:pPr>
              <a:r>
                <a:rPr lang="en-GB" altLang="en-US" sz="1600" i="0" dirty="0">
                  <a:latin typeface="SassoonPrimaryInfant" pitchFamily="2" charset="0"/>
                </a:rPr>
                <a:t>Messages can be sent to class teacher on Google Classroom and will be answered from 8.30am-4.30pm</a:t>
              </a:r>
            </a:p>
            <a:p>
              <a:pPr eaLnBrk="1" hangingPunct="1">
                <a:buFontTx/>
                <a:buNone/>
              </a:pPr>
              <a:r>
                <a:rPr lang="en-GB" altLang="en-US" sz="1600" i="0" dirty="0">
                  <a:latin typeface="SassoonPrimaryInfant" pitchFamily="2" charset="0"/>
                </a:rPr>
                <a:t>Homework –details posted on Google Classroom  </a:t>
              </a:r>
            </a:p>
            <a:p>
              <a:pPr eaLnBrk="1" hangingPunct="1">
                <a:buFontTx/>
                <a:buNone/>
              </a:pPr>
              <a:r>
                <a:rPr lang="en-GB" altLang="en-US" sz="1600" i="0" dirty="0">
                  <a:latin typeface="SassoonPrimaryInfant" pitchFamily="2" charset="0"/>
                </a:rPr>
                <a:t>Reading – Monday - Wednesday, spellings - each night</a:t>
              </a:r>
            </a:p>
            <a:p>
              <a:pPr eaLnBrk="1" hangingPunct="1">
                <a:buFontTx/>
                <a:buNone/>
              </a:pPr>
              <a:r>
                <a:rPr lang="en-GB" altLang="en-US" sz="1600" i="0" dirty="0">
                  <a:latin typeface="SassoonPrimaryInfant" pitchFamily="2" charset="0"/>
                </a:rPr>
                <a:t>Name on clothing</a:t>
              </a:r>
            </a:p>
            <a:p>
              <a:pPr eaLnBrk="1" hangingPunct="1">
                <a:buFontTx/>
                <a:buNone/>
              </a:pPr>
              <a:r>
                <a:rPr lang="en-GB" altLang="en-US" sz="1600" i="0" dirty="0">
                  <a:latin typeface="SassoonPrimaryInfant" pitchFamily="2" charset="0"/>
                </a:rPr>
                <a:t>School uniform</a:t>
              </a:r>
            </a:p>
            <a:p>
              <a:pPr eaLnBrk="1" hangingPunct="1">
                <a:buFontTx/>
                <a:buNone/>
              </a:pPr>
              <a:r>
                <a:rPr lang="en-GB" altLang="en-US" sz="1600" i="0" dirty="0">
                  <a:latin typeface="SassoonPrimaryInfant" pitchFamily="2" charset="0"/>
                </a:rPr>
                <a:t>Healthy break and please let your child know if they are eating lunch/dinner daily and if attending after school clubs and activities</a:t>
              </a:r>
            </a:p>
            <a:p>
              <a:pPr eaLnBrk="1" hangingPunct="1">
                <a:buFontTx/>
                <a:buNone/>
              </a:pPr>
              <a:r>
                <a:rPr lang="en-GB" altLang="en-US" sz="1600" i="0" dirty="0">
                  <a:latin typeface="SassoonPrimaryInfant" pitchFamily="2" charset="0"/>
                </a:rPr>
                <a:t>PE clothes on PE days Tuesday and Thursdays – plain t-shirt and shorts / track bottoms or school jersey</a:t>
              </a:r>
            </a:p>
            <a:p>
              <a:pPr eaLnBrk="1" hangingPunct="1">
                <a:buFontTx/>
                <a:buNone/>
              </a:pPr>
              <a:r>
                <a:rPr lang="en-GB" altLang="en-US" sz="1600" i="0" dirty="0">
                  <a:latin typeface="SassoonPrimaryInfant" pitchFamily="2" charset="0"/>
                </a:rPr>
                <a:t>Please let school know of any illnesses or infections in the home </a:t>
              </a:r>
            </a:p>
            <a:p>
              <a:pPr eaLnBrk="1" hangingPunct="1">
                <a:buFontTx/>
                <a:buNone/>
              </a:pPr>
              <a:r>
                <a:rPr lang="en-GB" altLang="en-US" sz="1600" i="0" dirty="0">
                  <a:latin typeface="SassoonPrimaryInfant" pitchFamily="2" charset="0"/>
                </a:rPr>
                <a:t>School website and app</a:t>
              </a:r>
            </a:p>
            <a:p>
              <a:pPr eaLnBrk="1" hangingPunct="1">
                <a:buFontTx/>
                <a:buNone/>
              </a:pPr>
              <a:r>
                <a:rPr lang="en-GB" altLang="en-US" sz="1600" i="0" dirty="0">
                  <a:latin typeface="SassoonPrimaryInfant" pitchFamily="2" charset="0"/>
                </a:rPr>
                <a:t>Safer Schools App</a:t>
              </a:r>
            </a:p>
            <a:p>
              <a:pPr eaLnBrk="1" hangingPunct="1">
                <a:buFontTx/>
                <a:buNone/>
              </a:pPr>
              <a:r>
                <a:rPr lang="en-GB" altLang="en-US" sz="1600" i="0" dirty="0">
                  <a:latin typeface="SassoonPrimaryInfant" pitchFamily="2" charset="0"/>
                  <a:hlinkClick r:id="rId2"/>
                </a:rPr>
                <a:t>www.bunscoilbb.com</a:t>
              </a:r>
              <a:endParaRPr lang="en-GB" altLang="en-US" sz="1600" b="1" i="0" dirty="0">
                <a:latin typeface="SassoonPrimaryInfant" pitchFamily="2" charset="0"/>
              </a:endParaRPr>
            </a:p>
          </p:txBody>
        </p:sp>
        <p:sp>
          <p:nvSpPr>
            <p:cNvPr id="37893" name="Line 10">
              <a:extLst>
                <a:ext uri="{FF2B5EF4-FFF2-40B4-BE49-F238E27FC236}">
                  <a16:creationId xmlns:a16="http://schemas.microsoft.com/office/drawing/2014/main" id="{8ECA7482-8042-78A4-356F-9AD3055E6630}"/>
                </a:ext>
              </a:extLst>
            </p:cNvPr>
            <p:cNvSpPr>
              <a:spLocks noChangeShapeType="1"/>
            </p:cNvSpPr>
            <p:nvPr/>
          </p:nvSpPr>
          <p:spPr bwMode="auto">
            <a:xfrm>
              <a:off x="288" y="799"/>
              <a:ext cx="3953"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4" name="Line 11">
              <a:extLst>
                <a:ext uri="{FF2B5EF4-FFF2-40B4-BE49-F238E27FC236}">
                  <a16:creationId xmlns:a16="http://schemas.microsoft.com/office/drawing/2014/main" id="{85015F26-D223-C6C7-7A47-513174F20F25}"/>
                </a:ext>
              </a:extLst>
            </p:cNvPr>
            <p:cNvSpPr>
              <a:spLocks noChangeShapeType="1"/>
            </p:cNvSpPr>
            <p:nvPr/>
          </p:nvSpPr>
          <p:spPr bwMode="auto">
            <a:xfrm>
              <a:off x="288" y="3862"/>
              <a:ext cx="3953" cy="0"/>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5" name="Line 12">
              <a:extLst>
                <a:ext uri="{FF2B5EF4-FFF2-40B4-BE49-F238E27FC236}">
                  <a16:creationId xmlns:a16="http://schemas.microsoft.com/office/drawing/2014/main" id="{85217269-AF59-5A94-99C4-74E618383B79}"/>
                </a:ext>
              </a:extLst>
            </p:cNvPr>
            <p:cNvSpPr>
              <a:spLocks noChangeShapeType="1"/>
            </p:cNvSpPr>
            <p:nvPr/>
          </p:nvSpPr>
          <p:spPr bwMode="auto">
            <a:xfrm>
              <a:off x="288" y="799"/>
              <a:ext cx="0" cy="306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896" name="Line 14">
              <a:extLst>
                <a:ext uri="{FF2B5EF4-FFF2-40B4-BE49-F238E27FC236}">
                  <a16:creationId xmlns:a16="http://schemas.microsoft.com/office/drawing/2014/main" id="{3CA14820-66E9-D12C-AE30-117F1EDF6BB6}"/>
                </a:ext>
              </a:extLst>
            </p:cNvPr>
            <p:cNvSpPr>
              <a:spLocks noChangeShapeType="1"/>
            </p:cNvSpPr>
            <p:nvPr/>
          </p:nvSpPr>
          <p:spPr bwMode="auto">
            <a:xfrm>
              <a:off x="4241" y="799"/>
              <a:ext cx="0" cy="3063"/>
            </a:xfrm>
            <a:prstGeom prst="line">
              <a:avLst/>
            </a:prstGeom>
            <a:noFill/>
            <a:ln w="28575" cap="sq">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9DDB-82ED-2FF2-1AD4-E0B307AE1D20}"/>
              </a:ext>
            </a:extLst>
          </p:cNvPr>
          <p:cNvSpPr>
            <a:spLocks noGrp="1"/>
          </p:cNvSpPr>
          <p:nvPr>
            <p:ph type="title"/>
          </p:nvPr>
        </p:nvSpPr>
        <p:spPr>
          <a:xfrm>
            <a:off x="457200" y="274638"/>
            <a:ext cx="8229600" cy="6394722"/>
          </a:xfrm>
        </p:spPr>
        <p:txBody>
          <a:bodyPr>
            <a:normAutofit fontScale="90000"/>
          </a:bodyPr>
          <a:lstStyle/>
          <a:p>
            <a:pPr algn="ctr"/>
            <a:r>
              <a:rPr lang="en-GB" b="1" u="sng" dirty="0">
                <a:latin typeface="SassoonPrimaryInfant" pitchFamily="2" charset="0"/>
              </a:rPr>
              <a:t>Illness/sickness at school and in the home</a:t>
            </a:r>
            <a:br>
              <a:rPr lang="en-GB" sz="1600" dirty="0">
                <a:latin typeface="SassoonPrimaryInfant" pitchFamily="2" charset="0"/>
              </a:rPr>
            </a:br>
            <a:br>
              <a:rPr lang="en-GB" sz="1700" dirty="0">
                <a:latin typeface="SassoonPrimaryInfant" pitchFamily="2" charset="0"/>
              </a:rPr>
            </a:br>
            <a:r>
              <a:rPr lang="en-GB" sz="1900" dirty="0">
                <a:solidFill>
                  <a:schemeClr val="tx1"/>
                </a:solidFill>
                <a:latin typeface="SassoonPrimaryInfant" pitchFamily="2" charset="0"/>
              </a:rPr>
              <a:t>Please inform staff if your child has any food allergies, asthma etc… that we are not already aware of. If your child becomes ill while at school, we will contact the number you have provided on your data collection form. Please make sure to let us know of any changes to contact information throughout the year.</a:t>
            </a:r>
            <a:br>
              <a:rPr lang="en-GB" sz="1900" dirty="0">
                <a:solidFill>
                  <a:schemeClr val="tx1"/>
                </a:solidFill>
                <a:latin typeface="SassoonPrimaryInfant" pitchFamily="2" charset="0"/>
              </a:rPr>
            </a:br>
            <a:br>
              <a:rPr lang="en-GB" sz="1900" dirty="0">
                <a:solidFill>
                  <a:schemeClr val="tx1"/>
                </a:solidFill>
                <a:latin typeface="SassoonPrimaryInfant" pitchFamily="2" charset="0"/>
              </a:rPr>
            </a:br>
            <a:r>
              <a:rPr lang="en-GB" sz="1900" dirty="0">
                <a:solidFill>
                  <a:schemeClr val="tx1"/>
                </a:solidFill>
                <a:latin typeface="SassoonPrimaryInfant" pitchFamily="2" charset="0"/>
              </a:rPr>
              <a:t>As we have previously communicated, we have children in the school who are immunocompromised, one of whom is in our class. To help protect these vulnerable children, we kindly ask that you notify us immediately if your child is ill or if there is sickness in the home, as immunocompromised children may need to receive preventative treatment within a short timeframe after exposure. </a:t>
            </a:r>
            <a:br>
              <a:rPr lang="en-GB" sz="1900" dirty="0">
                <a:solidFill>
                  <a:schemeClr val="tx1"/>
                </a:solidFill>
                <a:latin typeface="SassoonPrimaryInfant" pitchFamily="2" charset="0"/>
              </a:rPr>
            </a:br>
            <a:br>
              <a:rPr lang="en-GB" sz="1900" dirty="0">
                <a:solidFill>
                  <a:schemeClr val="tx1"/>
                </a:solidFill>
                <a:latin typeface="SassoonPrimaryInfant" pitchFamily="2" charset="0"/>
              </a:rPr>
            </a:br>
            <a:r>
              <a:rPr lang="en-GB" sz="1900" dirty="0">
                <a:solidFill>
                  <a:schemeClr val="tx1"/>
                </a:solidFill>
                <a:latin typeface="SassoonPrimaryInfant" pitchFamily="2" charset="0"/>
              </a:rPr>
              <a:t> The health and well-being of our immunocompromised pupils depends on the cooperation of all parents. Your support is greatly appreciated in helping us keep every child safe.</a:t>
            </a:r>
            <a:br>
              <a:rPr lang="en-GB" sz="1900" dirty="0">
                <a:solidFill>
                  <a:schemeClr val="tx1"/>
                </a:solidFill>
                <a:latin typeface="SassoonPrimaryInfant" pitchFamily="2" charset="0"/>
              </a:rPr>
            </a:br>
            <a:br>
              <a:rPr lang="en-GB" sz="1900" dirty="0">
                <a:solidFill>
                  <a:schemeClr val="tx1"/>
                </a:solidFill>
                <a:latin typeface="SassoonPrimaryInfant" pitchFamily="2" charset="0"/>
              </a:rPr>
            </a:br>
            <a:r>
              <a:rPr lang="en-GB" sz="1900" dirty="0">
                <a:solidFill>
                  <a:schemeClr val="tx1"/>
                </a:solidFill>
                <a:latin typeface="SassoonPrimaryInfant" pitchFamily="2" charset="0"/>
              </a:rPr>
              <a:t>We have been teaching the R2 class good hand hygiene and reinforcing the cover your coughs message and will be sanitising and washing hands on a much more regular basis. Please take the opportunity to reinforce these messages at home.</a:t>
            </a:r>
            <a:br>
              <a:rPr lang="en-GB" sz="1900" dirty="0">
                <a:solidFill>
                  <a:schemeClr val="tx1"/>
                </a:solidFill>
                <a:latin typeface="SassoonPrimaryInfant" pitchFamily="2" charset="0"/>
              </a:rPr>
            </a:br>
            <a:r>
              <a:rPr lang="en-GB" sz="1900" dirty="0">
                <a:solidFill>
                  <a:schemeClr val="tx1"/>
                </a:solidFill>
                <a:latin typeface="SassoonPrimaryInfant" pitchFamily="2" charset="0"/>
              </a:rPr>
              <a:t>Go </a:t>
            </a:r>
            <a:r>
              <a:rPr lang="en-GB" sz="1900" dirty="0" err="1">
                <a:solidFill>
                  <a:schemeClr val="tx1"/>
                </a:solidFill>
                <a:latin typeface="SassoonPrimaryInfant" pitchFamily="2" charset="0"/>
              </a:rPr>
              <a:t>raibh</a:t>
            </a:r>
            <a:r>
              <a:rPr lang="en-GB" sz="1900" dirty="0">
                <a:solidFill>
                  <a:schemeClr val="tx1"/>
                </a:solidFill>
                <a:latin typeface="SassoonPrimaryInfant" pitchFamily="2" charset="0"/>
              </a:rPr>
              <a:t> </a:t>
            </a:r>
            <a:r>
              <a:rPr lang="en-GB" sz="1900" dirty="0" err="1">
                <a:solidFill>
                  <a:schemeClr val="tx1"/>
                </a:solidFill>
                <a:latin typeface="SassoonPrimaryInfant" pitchFamily="2" charset="0"/>
              </a:rPr>
              <a:t>maith</a:t>
            </a:r>
            <a:r>
              <a:rPr lang="en-GB" sz="1900" dirty="0">
                <a:solidFill>
                  <a:schemeClr val="tx1"/>
                </a:solidFill>
                <a:latin typeface="SassoonPrimaryInfant" pitchFamily="2" charset="0"/>
              </a:rPr>
              <a:t> </a:t>
            </a:r>
            <a:r>
              <a:rPr lang="en-GB" sz="1900" dirty="0" err="1">
                <a:solidFill>
                  <a:schemeClr val="tx1"/>
                </a:solidFill>
                <a:latin typeface="SassoonPrimaryInfant" pitchFamily="2" charset="0"/>
              </a:rPr>
              <a:t>agaibh</a:t>
            </a:r>
            <a:r>
              <a:rPr lang="en-GB" sz="1900" dirty="0">
                <a:solidFill>
                  <a:schemeClr val="tx1"/>
                </a:solidFill>
                <a:latin typeface="SassoonPrimaryInfant" pitchFamily="2" charset="0"/>
              </a:rPr>
              <a:t>.</a:t>
            </a:r>
            <a:br>
              <a:rPr lang="en-GB" sz="1900" dirty="0">
                <a:solidFill>
                  <a:schemeClr val="tx1"/>
                </a:solidFill>
                <a:latin typeface="SassoonPrimaryInfant" pitchFamily="2" charset="0"/>
              </a:rPr>
            </a:br>
            <a:br>
              <a:rPr lang="en-GB" sz="1800" dirty="0">
                <a:solidFill>
                  <a:schemeClr val="tx1"/>
                </a:solidFill>
                <a:latin typeface="SassoonPrimaryInfant" pitchFamily="2" charset="0"/>
              </a:rPr>
            </a:br>
            <a:br>
              <a:rPr lang="en-GB" sz="1800" dirty="0">
                <a:solidFill>
                  <a:schemeClr val="tx1"/>
                </a:solidFill>
                <a:latin typeface="SassoonPrimaryInfant" pitchFamily="2" charset="0"/>
              </a:rPr>
            </a:br>
            <a:br>
              <a:rPr lang="en-GB" sz="1600" dirty="0">
                <a:latin typeface="SassoonPrimaryInfant" pitchFamily="2" charset="0"/>
              </a:rPr>
            </a:br>
            <a:br>
              <a:rPr lang="en-GB" sz="1600" dirty="0">
                <a:latin typeface="SassoonPrimaryInfant" pitchFamily="2" charset="0"/>
              </a:rPr>
            </a:br>
            <a:endParaRPr lang="en-GB" sz="1600" dirty="0">
              <a:latin typeface="SassoonPrimaryInfant" pitchFamily="2" charset="0"/>
            </a:endParaRPr>
          </a:p>
        </p:txBody>
      </p:sp>
    </p:spTree>
    <p:extLst>
      <p:ext uri="{BB962C8B-B14F-4D97-AF65-F5344CB8AC3E}">
        <p14:creationId xmlns:p14="http://schemas.microsoft.com/office/powerpoint/2010/main" val="50753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E092A-F397-C015-AA22-F3CCCCCA8CDE}"/>
              </a:ext>
            </a:extLst>
          </p:cNvPr>
          <p:cNvSpPr>
            <a:spLocks noGrp="1"/>
          </p:cNvSpPr>
          <p:nvPr>
            <p:ph type="title"/>
          </p:nvPr>
        </p:nvSpPr>
        <p:spPr/>
        <p:txBody>
          <a:bodyPr/>
          <a:lstStyle/>
          <a:p>
            <a:r>
              <a:rPr lang="en-GB" b="1" u="sng" dirty="0">
                <a:latin typeface="SassoonPrimaryInfant" pitchFamily="2" charset="0"/>
              </a:rPr>
              <a:t>Continued…</a:t>
            </a:r>
          </a:p>
        </p:txBody>
      </p:sp>
      <p:sp>
        <p:nvSpPr>
          <p:cNvPr id="5" name="Text Placeholder 4">
            <a:extLst>
              <a:ext uri="{FF2B5EF4-FFF2-40B4-BE49-F238E27FC236}">
                <a16:creationId xmlns:a16="http://schemas.microsoft.com/office/drawing/2014/main" id="{9073027F-DF92-E800-1DBD-B7D3217143D5}"/>
              </a:ext>
            </a:extLst>
          </p:cNvPr>
          <p:cNvSpPr>
            <a:spLocks noGrp="1"/>
          </p:cNvSpPr>
          <p:nvPr>
            <p:ph type="body" idx="1"/>
          </p:nvPr>
        </p:nvSpPr>
        <p:spPr>
          <a:xfrm>
            <a:off x="311700" y="1536632"/>
            <a:ext cx="8520600" cy="4916703"/>
          </a:xfrm>
        </p:spPr>
        <p:txBody>
          <a:bodyPr/>
          <a:lstStyle/>
          <a:p>
            <a:r>
              <a:rPr lang="en-GB" sz="2400" dirty="0">
                <a:latin typeface="SassoonPrimaryInfant" pitchFamily="2" charset="0"/>
              </a:rPr>
              <a:t>Please see the NHS guidance on safe incubation periods for common illnesses.</a:t>
            </a:r>
          </a:p>
          <a:p>
            <a:r>
              <a:rPr lang="en-GB" sz="2400" u="sng" dirty="0">
                <a:latin typeface="SassoonPrimaryInfant" pitchFamily="2" charset="0"/>
                <a:ea typeface="Comic Sans MS"/>
                <a:cs typeface="Comic Sans MS"/>
                <a:sym typeface="Comic Sans MS"/>
                <a:hlinkClick r:id="rId2"/>
              </a:rPr>
              <a:t>https://www.publichealth.hscni.net/sites/default/files/Guidance_on_infection_control_in%20schools_poster.pd</a:t>
            </a:r>
            <a:r>
              <a:rPr lang="en-GB" sz="2400" u="sng" dirty="0">
                <a:latin typeface="SassoonPrimaryInfant" pitchFamily="2" charset="0"/>
                <a:ea typeface="Comic Sans MS"/>
                <a:cs typeface="Comic Sans MS"/>
                <a:sym typeface="Comic Sans MS"/>
                <a:hlinkClick r:id="rId3"/>
              </a:rPr>
              <a:t>f</a:t>
            </a:r>
            <a:endParaRPr lang="en-GB" sz="2400" dirty="0">
              <a:latin typeface="SassoonPrimaryInfant" pitchFamily="2" charset="0"/>
            </a:endParaRPr>
          </a:p>
          <a:p>
            <a:endParaRPr lang="en-GB" sz="2400" dirty="0">
              <a:latin typeface="SassoonPrimaryInfant" pitchFamily="2" charset="0"/>
              <a:ea typeface="Comic Sans MS"/>
              <a:cs typeface="Comic Sans MS"/>
              <a:sym typeface="Comic Sans MS"/>
            </a:endParaRPr>
          </a:p>
          <a:p>
            <a:r>
              <a:rPr lang="en-GB" sz="2400" dirty="0">
                <a:latin typeface="SassoonPrimaryInfant" pitchFamily="2" charset="0"/>
                <a:ea typeface="Comic Sans MS"/>
                <a:cs typeface="Comic Sans MS"/>
                <a:sym typeface="Comic Sans MS"/>
              </a:rPr>
              <a:t>All school policies are available for your perusal on the school website </a:t>
            </a:r>
            <a:r>
              <a:rPr lang="en-GB" sz="2400" u="sng" dirty="0">
                <a:solidFill>
                  <a:schemeClr val="hlink"/>
                </a:solidFill>
                <a:latin typeface="SassoonPrimaryInfant" pitchFamily="2" charset="0"/>
                <a:ea typeface="Comic Sans MS"/>
                <a:cs typeface="Comic Sans MS"/>
                <a:sym typeface="Comic Sans MS"/>
                <a:hlinkClick r:id="rId4"/>
              </a:rPr>
              <a:t>www.bunscoilbb.com</a:t>
            </a:r>
            <a:r>
              <a:rPr lang="en-GB" sz="2400" dirty="0">
                <a:latin typeface="SassoonPrimaryInfant" pitchFamily="2" charset="0"/>
                <a:ea typeface="Comic Sans MS"/>
                <a:cs typeface="Comic Sans MS"/>
                <a:sym typeface="Comic Sans MS"/>
              </a:rPr>
              <a:t> or from the school office by appointment with the principal.</a:t>
            </a:r>
          </a:p>
          <a:p>
            <a:r>
              <a:rPr lang="en-GB" sz="2400" dirty="0">
                <a:latin typeface="SassoonPrimaryInfant" pitchFamily="2" charset="0"/>
              </a:rPr>
              <a:t>Please do not hesitate to contact me via Google Classroom/or the school office to make an appointment to speak to me about any concerns you may have.</a:t>
            </a:r>
          </a:p>
          <a:p>
            <a:pPr marL="25400" indent="0" algn="ctr">
              <a:buNone/>
            </a:pPr>
            <a:r>
              <a:rPr lang="en-GB" sz="2400" dirty="0">
                <a:latin typeface="SassoonPrimaryInfant" pitchFamily="2" charset="0"/>
              </a:rPr>
              <a:t>Go </a:t>
            </a:r>
            <a:r>
              <a:rPr lang="en-GB" sz="2400" dirty="0" err="1">
                <a:latin typeface="SassoonPrimaryInfant" pitchFamily="2" charset="0"/>
              </a:rPr>
              <a:t>raibh</a:t>
            </a:r>
            <a:r>
              <a:rPr lang="en-GB" sz="2400" dirty="0">
                <a:latin typeface="SassoonPrimaryInfant" pitchFamily="2" charset="0"/>
              </a:rPr>
              <a:t> </a:t>
            </a:r>
            <a:r>
              <a:rPr lang="en-GB" sz="2400" dirty="0" err="1">
                <a:latin typeface="SassoonPrimaryInfant" pitchFamily="2" charset="0"/>
              </a:rPr>
              <a:t>maith</a:t>
            </a:r>
            <a:r>
              <a:rPr lang="en-GB" sz="2400" dirty="0">
                <a:latin typeface="SassoonPrimaryInfant" pitchFamily="2" charset="0"/>
              </a:rPr>
              <a:t> </a:t>
            </a:r>
            <a:r>
              <a:rPr lang="en-GB" sz="2400" dirty="0" err="1">
                <a:latin typeface="SassoonPrimaryInfant" pitchFamily="2" charset="0"/>
              </a:rPr>
              <a:t>agaibh</a:t>
            </a:r>
            <a:endParaRPr lang="en-GB" sz="2400" dirty="0">
              <a:latin typeface="SassoonPrimaryInfant" pitchFamily="2" charset="0"/>
            </a:endParaRPr>
          </a:p>
          <a:p>
            <a:endParaRPr lang="en-GB" sz="2400" dirty="0">
              <a:solidFill>
                <a:srgbClr val="000000"/>
              </a:solidFill>
              <a:latin typeface="SassoonPrimaryInfant" pitchFamily="2" charset="0"/>
              <a:ea typeface="Comic Sans MS"/>
              <a:cs typeface="Comic Sans MS"/>
              <a:sym typeface="Comic Sans MS"/>
            </a:endParaRPr>
          </a:p>
        </p:txBody>
      </p:sp>
    </p:spTree>
    <p:extLst>
      <p:ext uri="{BB962C8B-B14F-4D97-AF65-F5344CB8AC3E}">
        <p14:creationId xmlns:p14="http://schemas.microsoft.com/office/powerpoint/2010/main" val="3724166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group of children sitting on a bench outside&#10;&#10;AI-generated content may be incorrect.">
            <a:extLst>
              <a:ext uri="{FF2B5EF4-FFF2-40B4-BE49-F238E27FC236}">
                <a16:creationId xmlns:a16="http://schemas.microsoft.com/office/drawing/2014/main" id="{277E9848-3667-D55D-5398-1390494A8BF8}"/>
              </a:ext>
            </a:extLst>
          </p:cNvPr>
          <p:cNvPicPr>
            <a:picLocks noChangeAspect="1"/>
          </p:cNvPicPr>
          <p:nvPr/>
        </p:nvPicPr>
        <p:blipFill>
          <a:blip r:embed="rId2">
            <a:extLst>
              <a:ext uri="{28A0092B-C50C-407E-A947-70E740481C1C}">
                <a14:useLocalDpi xmlns:a14="http://schemas.microsoft.com/office/drawing/2010/main" val="0"/>
              </a:ext>
            </a:extLst>
          </a:blip>
          <a:srcRect t="9865" b="4812"/>
          <a:stretch>
            <a:fillRect/>
          </a:stretch>
        </p:blipFill>
        <p:spPr>
          <a:xfrm rot="10800000">
            <a:off x="304140" y="402909"/>
            <a:ext cx="3882135" cy="2484266"/>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26" name="Picture 25">
            <a:extLst>
              <a:ext uri="{FF2B5EF4-FFF2-40B4-BE49-F238E27FC236}">
                <a16:creationId xmlns:a16="http://schemas.microsoft.com/office/drawing/2014/main" id="{FCA11B2F-D6AD-AC00-5748-FA8A2B461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53" y="369764"/>
            <a:ext cx="3356547" cy="2517411"/>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3" name="Picture 12" descr="A group of children in matching outfits&#10;&#10;AI-generated content may be incorrect.">
            <a:extLst>
              <a:ext uri="{FF2B5EF4-FFF2-40B4-BE49-F238E27FC236}">
                <a16:creationId xmlns:a16="http://schemas.microsoft.com/office/drawing/2014/main" id="{A8FCFE89-42F6-943C-2578-E5A64B32AAE7}"/>
              </a:ext>
            </a:extLst>
          </p:cNvPr>
          <p:cNvPicPr>
            <a:picLocks noChangeAspect="1"/>
          </p:cNvPicPr>
          <p:nvPr/>
        </p:nvPicPr>
        <p:blipFill>
          <a:blip r:embed="rId4">
            <a:extLst>
              <a:ext uri="{28A0092B-C50C-407E-A947-70E740481C1C}">
                <a14:useLocalDpi xmlns:a14="http://schemas.microsoft.com/office/drawing/2010/main" val="0"/>
              </a:ext>
            </a:extLst>
          </a:blip>
          <a:srcRect l="9357" r="42626" b="-3"/>
          <a:stretch>
            <a:fillRect/>
          </a:stretch>
        </p:blipFill>
        <p:spPr>
          <a:xfrm rot="5400000">
            <a:off x="544992" y="3886899"/>
            <a:ext cx="1556914" cy="2431890"/>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10" descr="A group of children sitting on the floor&#10;&#10;AI-generated content may be incorrect.">
            <a:extLst>
              <a:ext uri="{FF2B5EF4-FFF2-40B4-BE49-F238E27FC236}">
                <a16:creationId xmlns:a16="http://schemas.microsoft.com/office/drawing/2014/main" id="{B9CE00B5-B10A-60A3-7B42-69FB267BF43D}"/>
              </a:ext>
            </a:extLst>
          </p:cNvPr>
          <p:cNvPicPr>
            <a:picLocks noChangeAspect="1"/>
          </p:cNvPicPr>
          <p:nvPr/>
        </p:nvPicPr>
        <p:blipFill>
          <a:blip r:embed="rId5">
            <a:extLst>
              <a:ext uri="{28A0092B-C50C-407E-A947-70E740481C1C}">
                <a14:useLocalDpi xmlns:a14="http://schemas.microsoft.com/office/drawing/2010/main" val="0"/>
              </a:ext>
            </a:extLst>
          </a:blip>
          <a:srcRect t="5722" b="8672"/>
          <a:stretch>
            <a:fillRect/>
          </a:stretch>
        </p:blipFill>
        <p:spPr>
          <a:xfrm rot="10800000">
            <a:off x="2863445" y="3715114"/>
            <a:ext cx="3373889" cy="216618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7" name="Picture 16" descr="A group of children sitting on the grass&#10;&#10;AI-generated content may be incorrect.">
            <a:extLst>
              <a:ext uri="{FF2B5EF4-FFF2-40B4-BE49-F238E27FC236}">
                <a16:creationId xmlns:a16="http://schemas.microsoft.com/office/drawing/2014/main" id="{9EE14445-C670-62D8-6DB5-14774870A42F}"/>
              </a:ext>
            </a:extLst>
          </p:cNvPr>
          <p:cNvPicPr>
            <a:picLocks noChangeAspect="1"/>
          </p:cNvPicPr>
          <p:nvPr/>
        </p:nvPicPr>
        <p:blipFill>
          <a:blip r:embed="rId6">
            <a:extLst>
              <a:ext uri="{28A0092B-C50C-407E-A947-70E740481C1C}">
                <a14:useLocalDpi xmlns:a14="http://schemas.microsoft.com/office/drawing/2010/main" val="0"/>
              </a:ext>
            </a:extLst>
          </a:blip>
          <a:srcRect l="15038" r="36787" b="-3"/>
          <a:stretch>
            <a:fillRect/>
          </a:stretch>
        </p:blipFill>
        <p:spPr>
          <a:xfrm rot="5400000">
            <a:off x="6890456" y="4162976"/>
            <a:ext cx="1344085" cy="2092567"/>
          </a:xfrm>
          <a:prstGeom prst="rect">
            <a:avLst/>
          </a:prstGeom>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23489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2E88-6371-4FE2-B144-192A5E13CEE6}"/>
              </a:ext>
            </a:extLst>
          </p:cNvPr>
          <p:cNvSpPr>
            <a:spLocks noGrp="1"/>
          </p:cNvSpPr>
          <p:nvPr>
            <p:ph type="title"/>
          </p:nvPr>
        </p:nvSpPr>
        <p:spPr/>
        <p:txBody>
          <a:bodyPr/>
          <a:lstStyle/>
          <a:p>
            <a:endParaRPr lang="en-GB"/>
          </a:p>
        </p:txBody>
      </p:sp>
      <p:pic>
        <p:nvPicPr>
          <p:cNvPr id="4" name="Google Shape;334;p47">
            <a:extLst>
              <a:ext uri="{FF2B5EF4-FFF2-40B4-BE49-F238E27FC236}">
                <a16:creationId xmlns:a16="http://schemas.microsoft.com/office/drawing/2014/main" id="{8DEC27FB-D172-ABA2-E644-2509C9299220}"/>
              </a:ext>
            </a:extLst>
          </p:cNvPr>
          <p:cNvPicPr preferRelativeResize="0">
            <a:picLocks noGrp="1"/>
          </p:cNvPicPr>
          <p:nvPr>
            <p:ph type="tbl" idx="1"/>
          </p:nvPr>
        </p:nvPicPr>
        <p:blipFill>
          <a:blip r:embed="rId2">
            <a:alphaModFix/>
          </a:blip>
          <a:stretch>
            <a:fillRect/>
          </a:stretch>
        </p:blipFill>
        <p:spPr>
          <a:xfrm>
            <a:off x="323528" y="404664"/>
            <a:ext cx="8496943" cy="5976664"/>
          </a:xfrm>
          <a:prstGeom prst="rect">
            <a:avLst/>
          </a:prstGeom>
          <a:noFill/>
          <a:ln>
            <a:noFill/>
          </a:ln>
        </p:spPr>
      </p:pic>
    </p:spTree>
    <p:extLst>
      <p:ext uri="{BB962C8B-B14F-4D97-AF65-F5344CB8AC3E}">
        <p14:creationId xmlns:p14="http://schemas.microsoft.com/office/powerpoint/2010/main" val="1655286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a:extLst>
              <a:ext uri="{FF2B5EF4-FFF2-40B4-BE49-F238E27FC236}">
                <a16:creationId xmlns:a16="http://schemas.microsoft.com/office/drawing/2014/main" id="{A1BF7591-F9F0-5A4B-1B65-D3F5057E2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54" t="20598" r="6548" b="768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A383D57E-24F1-2DBD-3ED0-5B117D47B513}"/>
              </a:ext>
            </a:extLst>
          </p:cNvPr>
          <p:cNvSpPr>
            <a:spLocks noGrp="1" noChangeArrowheads="1"/>
          </p:cNvSpPr>
          <p:nvPr>
            <p:ph type="title"/>
          </p:nvPr>
        </p:nvSpPr>
        <p:spPr>
          <a:xfrm>
            <a:off x="457200" y="332656"/>
            <a:ext cx="8229600" cy="863823"/>
          </a:xfrm>
        </p:spPr>
        <p:txBody>
          <a:bodyPr/>
          <a:lstStyle/>
          <a:p>
            <a:r>
              <a:rPr lang="en-GB" altLang="en-US" b="1" u="sng" dirty="0">
                <a:latin typeface="SassoonPrimaryInfant" pitchFamily="2" charset="0"/>
              </a:rPr>
              <a:t>Talking and Listening </a:t>
            </a:r>
          </a:p>
        </p:txBody>
      </p:sp>
      <p:graphicFrame>
        <p:nvGraphicFramePr>
          <p:cNvPr id="4" name="Content Placeholder 3">
            <a:extLst>
              <a:ext uri="{FF2B5EF4-FFF2-40B4-BE49-F238E27FC236}">
                <a16:creationId xmlns:a16="http://schemas.microsoft.com/office/drawing/2014/main" id="{764847A5-52CE-120D-B424-B00E50AF0360}"/>
              </a:ext>
            </a:extLst>
          </p:cNvPr>
          <p:cNvGraphicFramePr>
            <a:graphicFrameLocks noGrp="1"/>
          </p:cNvGraphicFramePr>
          <p:nvPr>
            <p:ph idx="1"/>
            <p:extLst>
              <p:ext uri="{D42A27DB-BD31-4B8C-83A1-F6EECF244321}">
                <p14:modId xmlns:p14="http://schemas.microsoft.com/office/powerpoint/2010/main" val="4186984912"/>
              </p:ext>
            </p:extLst>
          </p:nvPr>
        </p:nvGraphicFramePr>
        <p:xfrm>
          <a:off x="215106" y="1218199"/>
          <a:ext cx="8713787" cy="5704223"/>
        </p:xfrm>
        <a:graphic>
          <a:graphicData uri="http://schemas.openxmlformats.org/drawingml/2006/table">
            <a:tbl>
              <a:tblPr firstRow="1" firstCol="1" lastRow="1" lastCol="1" bandRow="1" bandCol="1">
                <a:tableStyleId>{5C22544A-7EE6-4342-B048-85BDC9FD1C3A}</a:tableStyleId>
              </a:tblPr>
              <a:tblGrid>
                <a:gridCol w="2157178">
                  <a:extLst>
                    <a:ext uri="{9D8B030D-6E8A-4147-A177-3AD203B41FA5}">
                      <a16:colId xmlns:a16="http://schemas.microsoft.com/office/drawing/2014/main" val="20000"/>
                    </a:ext>
                  </a:extLst>
                </a:gridCol>
                <a:gridCol w="2229901">
                  <a:extLst>
                    <a:ext uri="{9D8B030D-6E8A-4147-A177-3AD203B41FA5}">
                      <a16:colId xmlns:a16="http://schemas.microsoft.com/office/drawing/2014/main" val="20001"/>
                    </a:ext>
                  </a:extLst>
                </a:gridCol>
                <a:gridCol w="2049317">
                  <a:extLst>
                    <a:ext uri="{9D8B030D-6E8A-4147-A177-3AD203B41FA5}">
                      <a16:colId xmlns:a16="http://schemas.microsoft.com/office/drawing/2014/main" val="20002"/>
                    </a:ext>
                  </a:extLst>
                </a:gridCol>
                <a:gridCol w="2277391">
                  <a:extLst>
                    <a:ext uri="{9D8B030D-6E8A-4147-A177-3AD203B41FA5}">
                      <a16:colId xmlns:a16="http://schemas.microsoft.com/office/drawing/2014/main" val="20003"/>
                    </a:ext>
                  </a:extLst>
                </a:gridCol>
              </a:tblGrid>
              <a:tr h="370858">
                <a:tc>
                  <a:txBody>
                    <a:bodyPr/>
                    <a:lstStyle/>
                    <a:p>
                      <a:pPr algn="ctr">
                        <a:spcAft>
                          <a:spcPts val="0"/>
                        </a:spcAft>
                      </a:pPr>
                      <a:r>
                        <a:rPr lang="en-GB" sz="1200" dirty="0">
                          <a:solidFill>
                            <a:schemeClr val="tx1"/>
                          </a:solidFill>
                          <a:effectLst/>
                          <a:latin typeface="SassoonPrimaryInfant" pitchFamily="2" charset="0"/>
                        </a:rPr>
                        <a:t>Talking for different audiences</a:t>
                      </a:r>
                      <a:endParaRPr lang="en-GB" sz="1400" dirty="0">
                        <a:solidFill>
                          <a:schemeClr val="tx1"/>
                        </a:solidFill>
                        <a:effectLst/>
                        <a:latin typeface="SassoonPrimaryInfant" pitchFamily="2" charset="0"/>
                        <a:ea typeface="Times New Roman" panose="02020603050405020304" pitchFamily="18" charset="0"/>
                        <a:cs typeface="Times New Roman" panose="02020603050405020304" pitchFamily="18" charset="0"/>
                      </a:endParaRPr>
                    </a:p>
                  </a:txBody>
                  <a:tcPr marL="57023" marR="57023" marT="0" marB="0"/>
                </a:tc>
                <a:tc>
                  <a:txBody>
                    <a:bodyPr/>
                    <a:lstStyle/>
                    <a:p>
                      <a:pPr algn="ctr">
                        <a:spcAft>
                          <a:spcPts val="0"/>
                        </a:spcAft>
                      </a:pPr>
                      <a:r>
                        <a:rPr lang="en-GB" sz="1100" dirty="0">
                          <a:solidFill>
                            <a:schemeClr val="tx1"/>
                          </a:solidFill>
                          <a:effectLst/>
                        </a:rPr>
                        <a:t>Listening and responding</a:t>
                      </a:r>
                      <a:endParaRPr lang="en-GB" sz="12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7023" marR="57023" marT="0" marB="0"/>
                </a:tc>
                <a:tc>
                  <a:txBody>
                    <a:bodyPr/>
                    <a:lstStyle/>
                    <a:p>
                      <a:pPr algn="ctr">
                        <a:spcAft>
                          <a:spcPts val="0"/>
                        </a:spcAft>
                      </a:pPr>
                      <a:r>
                        <a:rPr lang="en-GB" sz="1100" dirty="0">
                          <a:solidFill>
                            <a:schemeClr val="tx1"/>
                          </a:solidFill>
                          <a:effectLst/>
                        </a:rPr>
                        <a:t>Group discussion and interaction</a:t>
                      </a:r>
                      <a:endParaRPr lang="en-GB" sz="12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7023" marR="57023" marT="0" marB="0"/>
                </a:tc>
                <a:tc>
                  <a:txBody>
                    <a:bodyPr/>
                    <a:lstStyle/>
                    <a:p>
                      <a:pPr algn="ctr">
                        <a:spcAft>
                          <a:spcPts val="0"/>
                        </a:spcAft>
                      </a:pPr>
                      <a:r>
                        <a:rPr lang="en-GB" sz="1100" dirty="0">
                          <a:solidFill>
                            <a:schemeClr val="tx1"/>
                          </a:solidFill>
                          <a:effectLst/>
                        </a:rPr>
                        <a:t>Drama</a:t>
                      </a:r>
                      <a:endParaRPr lang="en-GB" sz="1200" dirty="0">
                        <a:solidFill>
                          <a:schemeClr val="tx1"/>
                        </a:solidFill>
                        <a:effectLst/>
                        <a:latin typeface="Comic Sans MS" panose="030F0702030302020204" pitchFamily="66" charset="0"/>
                        <a:ea typeface="Times New Roman" panose="02020603050405020304" pitchFamily="18" charset="0"/>
                        <a:cs typeface="Times New Roman" panose="02020603050405020304" pitchFamily="18" charset="0"/>
                      </a:endParaRPr>
                    </a:p>
                  </a:txBody>
                  <a:tcPr marL="57023" marR="57023" marT="0" marB="0"/>
                </a:tc>
                <a:extLst>
                  <a:ext uri="{0D108BD9-81ED-4DB2-BD59-A6C34878D82A}">
                    <a16:rowId xmlns:a16="http://schemas.microsoft.com/office/drawing/2014/main" val="10000"/>
                  </a:ext>
                </a:extLst>
              </a:tr>
              <a:tr h="5333365">
                <a:tc>
                  <a:txBody>
                    <a:bodyPr/>
                    <a:lstStyle/>
                    <a:p>
                      <a:pPr algn="ctr">
                        <a:spcAft>
                          <a:spcPts val="0"/>
                        </a:spcAft>
                      </a:pPr>
                      <a:r>
                        <a:rPr lang="en-GB" sz="1000" u="sng" dirty="0">
                          <a:solidFill>
                            <a:schemeClr val="tx1"/>
                          </a:solidFill>
                          <a:effectLst/>
                          <a:latin typeface="SassoonPrimaryInfant" pitchFamily="2" charset="0"/>
                        </a:rPr>
                        <a:t>Children will:</a:t>
                      </a:r>
                    </a:p>
                    <a:p>
                      <a:pPr algn="ctr">
                        <a:spcAft>
                          <a:spcPts val="0"/>
                        </a:spcAft>
                      </a:pPr>
                      <a:endParaRPr lang="en-GB" sz="1000" u="sng" dirty="0">
                        <a:solidFill>
                          <a:schemeClr val="tx1"/>
                        </a:solidFill>
                        <a:effectLst/>
                        <a:latin typeface="SassoonPrimaryInfant" pitchFamily="2" charset="0"/>
                      </a:endParaRP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Use spoken and written language in their play and other learning    </a:t>
                      </a:r>
                    </a:p>
                    <a:p>
                      <a:pPr>
                        <a:spcAft>
                          <a:spcPts val="0"/>
                        </a:spcAft>
                      </a:pPr>
                      <a:r>
                        <a:rPr lang="en-GB" sz="1000" dirty="0">
                          <a:solidFill>
                            <a:schemeClr val="tx1"/>
                          </a:solidFill>
                          <a:effectLst/>
                          <a:latin typeface="SassoonPrimaryInfant" pitchFamily="2" charset="0"/>
                        </a:rPr>
                        <a:t>        experiences </a:t>
                      </a:r>
                    </a:p>
                    <a:p>
                      <a:pPr>
                        <a:spcAft>
                          <a:spcPts val="0"/>
                        </a:spcAft>
                      </a:pPr>
                      <a:endParaRPr lang="en-GB" sz="1000" dirty="0">
                        <a:solidFill>
                          <a:schemeClr val="tx1"/>
                        </a:solidFill>
                        <a:effectLst/>
                        <a:latin typeface="SassoonPrimaryInfant" pitchFamily="2" charset="0"/>
                      </a:endParaRP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Speak clearly and audibly with confidence to a range of </a:t>
                      </a:r>
                    </a:p>
                    <a:p>
                      <a:pPr>
                        <a:spcAft>
                          <a:spcPts val="0"/>
                        </a:spcAft>
                      </a:pPr>
                      <a:r>
                        <a:rPr lang="en-GB" sz="1000" dirty="0">
                          <a:solidFill>
                            <a:schemeClr val="tx1"/>
                          </a:solidFill>
                          <a:effectLst/>
                          <a:latin typeface="SassoonPrimaryInfant" pitchFamily="2" charset="0"/>
                        </a:rPr>
                        <a:t>      audiences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Demonstrate an understanding of the syntax of the Irish language</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Convey simple information showing awareness of what the listener needs to know</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Interpret a text by reading aloud with some variety in pace and emphasis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Recite poems and rhymes with some variety in pace, emphasis and intonation</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Recite and join in playground chants, action verses and rhymes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Articulate preferences and discuss reasons</a:t>
                      </a:r>
                      <a:endParaRPr lang="en-GB" sz="1000" dirty="0">
                        <a:solidFill>
                          <a:schemeClr val="tx1"/>
                        </a:solidFill>
                        <a:effectLst/>
                        <a:latin typeface="SassoonPrimaryInfant" pitchFamily="2" charset="0"/>
                        <a:ea typeface="Times New Roman" panose="02020603050405020304" pitchFamily="18" charset="0"/>
                        <a:cs typeface="Times New Roman" panose="02020603050405020304" pitchFamily="18" charset="0"/>
                      </a:endParaRPr>
                    </a:p>
                  </a:txBody>
                  <a:tcPr marL="57023" marR="57023" marT="0" marB="0">
                    <a:noFill/>
                  </a:tcPr>
                </a:tc>
                <a:tc>
                  <a:txBody>
                    <a:bodyPr/>
                    <a:lstStyle/>
                    <a:p>
                      <a:pPr algn="ctr">
                        <a:spcAft>
                          <a:spcPts val="0"/>
                        </a:spcAft>
                      </a:pPr>
                      <a:r>
                        <a:rPr lang="en-GB" sz="1000" u="sng" dirty="0">
                          <a:solidFill>
                            <a:schemeClr val="tx1"/>
                          </a:solidFill>
                          <a:effectLst/>
                          <a:latin typeface="SassoonPrimaryInfant" pitchFamily="2" charset="0"/>
                        </a:rPr>
                        <a:t>Children will:</a:t>
                      </a:r>
                    </a:p>
                    <a:p>
                      <a:pPr algn="ctr">
                        <a:spcAft>
                          <a:spcPts val="0"/>
                        </a:spcAft>
                      </a:pPr>
                      <a:endParaRPr lang="en-GB" sz="1000" u="sng" dirty="0">
                        <a:solidFill>
                          <a:schemeClr val="tx1"/>
                        </a:solidFill>
                        <a:effectLst/>
                        <a:latin typeface="SassoonPrimaryInfant" pitchFamily="2" charset="0"/>
                      </a:endParaRP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Listen with enjoyment and </a:t>
                      </a:r>
                    </a:p>
                    <a:p>
                      <a:pPr>
                        <a:spcAft>
                          <a:spcPts val="0"/>
                        </a:spcAft>
                      </a:pPr>
                      <a:r>
                        <a:rPr lang="en-GB" sz="1000" dirty="0">
                          <a:solidFill>
                            <a:schemeClr val="tx1"/>
                          </a:solidFill>
                          <a:effectLst/>
                          <a:latin typeface="SassoonPrimaryInfant" pitchFamily="2" charset="0"/>
                        </a:rPr>
                        <a:t>         respond to stories, rhymes, </a:t>
                      </a:r>
                    </a:p>
                    <a:p>
                      <a:pPr>
                        <a:spcAft>
                          <a:spcPts val="0"/>
                        </a:spcAft>
                      </a:pPr>
                      <a:r>
                        <a:rPr lang="en-GB" sz="1000" dirty="0">
                          <a:solidFill>
                            <a:schemeClr val="tx1"/>
                          </a:solidFill>
                          <a:effectLst/>
                          <a:latin typeface="SassoonPrimaryInfant" pitchFamily="2" charset="0"/>
                        </a:rPr>
                        <a:t>        poems and songs, plays, </a:t>
                      </a:r>
                    </a:p>
                    <a:p>
                      <a:pPr>
                        <a:spcAft>
                          <a:spcPts val="0"/>
                        </a:spcAft>
                      </a:pPr>
                      <a:r>
                        <a:rPr lang="en-GB" sz="1000" dirty="0">
                          <a:solidFill>
                            <a:schemeClr val="tx1"/>
                          </a:solidFill>
                          <a:effectLst/>
                          <a:latin typeface="SassoonPrimaryInfant" pitchFamily="2" charset="0"/>
                        </a:rPr>
                        <a:t>        assembly, other children’s </a:t>
                      </a:r>
                    </a:p>
                    <a:p>
                      <a:pPr>
                        <a:spcAft>
                          <a:spcPts val="0"/>
                        </a:spcAft>
                      </a:pPr>
                      <a:r>
                        <a:rPr lang="en-GB" sz="1000" dirty="0">
                          <a:solidFill>
                            <a:schemeClr val="tx1"/>
                          </a:solidFill>
                          <a:effectLst/>
                          <a:latin typeface="SassoonPrimaryInfant" pitchFamily="2" charset="0"/>
                        </a:rPr>
                        <a:t>         work</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Listen to tapes or moving image texts and identify points of interest</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Listen to and evaluate a range of texts including media texts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Listen with sustained concentration to other children and adults</a:t>
                      </a:r>
                    </a:p>
                    <a:p>
                      <a:pPr marL="342900" lvl="0" indent="-342900">
                        <a:spcAft>
                          <a:spcPts val="0"/>
                        </a:spcAft>
                        <a:buFont typeface="Symbol" panose="05050102010706020507" pitchFamily="18" charset="2"/>
                        <a:buChar char=""/>
                        <a:tabLst>
                          <a:tab pos="228600" algn="l"/>
                        </a:tabLst>
                      </a:pPr>
                      <a:endParaRPr lang="en-GB" sz="1000" dirty="0">
                        <a:solidFill>
                          <a:schemeClr val="tx1"/>
                        </a:solidFill>
                        <a:effectLst/>
                        <a:latin typeface="SassoonPrimaryInfant" pitchFamily="2" charset="0"/>
                      </a:endParaRPr>
                    </a:p>
                    <a:p>
                      <a:pPr marL="342900" marR="0" lvl="0" indent="-342900" algn="l" defTabSz="457200" rtl="0" eaLnBrk="1" fontAlgn="auto" latinLnBrk="0" hangingPunct="1">
                        <a:lnSpc>
                          <a:spcPct val="100000"/>
                        </a:lnSpc>
                        <a:spcBef>
                          <a:spcPts val="0"/>
                        </a:spcBef>
                        <a:spcAft>
                          <a:spcPts val="0"/>
                        </a:spcAft>
                        <a:buClrTx/>
                        <a:buSzTx/>
                        <a:buFont typeface="Symbol" panose="05050102010706020507" pitchFamily="18" charset="2"/>
                        <a:buChar char=""/>
                        <a:tabLst>
                          <a:tab pos="228600" algn="l"/>
                        </a:tabLst>
                        <a:defRPr/>
                      </a:pPr>
                      <a:r>
                        <a:rPr lang="en-GB" sz="1000" b="1" kern="1200" dirty="0">
                          <a:solidFill>
                            <a:schemeClr val="tx1"/>
                          </a:solidFill>
                          <a:effectLst/>
                          <a:latin typeface="SassoonPrimaryInfant" pitchFamily="2" charset="0"/>
                          <a:ea typeface="+mn-ea"/>
                          <a:cs typeface="+mn-cs"/>
                        </a:rPr>
                        <a:t>Listen to and follow instructions accurately</a:t>
                      </a:r>
                    </a:p>
                    <a:p>
                      <a:pPr>
                        <a:spcAft>
                          <a:spcPts val="0"/>
                        </a:spcAft>
                      </a:pPr>
                      <a:endParaRPr lang="en-GB" sz="1000" b="1" kern="1200" dirty="0">
                        <a:solidFill>
                          <a:schemeClr val="tx1"/>
                        </a:solidFill>
                        <a:effectLst/>
                        <a:latin typeface="SassoonPrimaryInfant" pitchFamily="2" charset="0"/>
                        <a:ea typeface="+mn-ea"/>
                        <a:cs typeface="+mn-cs"/>
                      </a:endParaRPr>
                    </a:p>
                    <a:p>
                      <a:pPr algn="just">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Retell stories in sequence, using some formal features of story language</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Summarise in own words, e.g. the main idea, instructions given</a:t>
                      </a:r>
                    </a:p>
                    <a:p>
                      <a:pPr>
                        <a:spcAft>
                          <a:spcPts val="0"/>
                        </a:spcAft>
                      </a:pPr>
                      <a:r>
                        <a:rPr lang="en-GB" sz="1000" dirty="0">
                          <a:solidFill>
                            <a:schemeClr val="tx1"/>
                          </a:solidFill>
                          <a:effectLst/>
                          <a:latin typeface="SassoonPrimaryInfant" pitchFamily="2" charset="0"/>
                        </a:rPr>
                        <a:t> </a:t>
                      </a:r>
                      <a:endParaRPr lang="en-GB" sz="1000" dirty="0">
                        <a:solidFill>
                          <a:schemeClr val="tx1"/>
                        </a:solidFill>
                        <a:effectLst/>
                        <a:latin typeface="SassoonPrimaryInfant" pitchFamily="2" charset="0"/>
                        <a:ea typeface="Times New Roman" panose="02020603050405020304" pitchFamily="18" charset="0"/>
                        <a:cs typeface="Times New Roman" panose="02020603050405020304" pitchFamily="18" charset="0"/>
                      </a:endParaRPr>
                    </a:p>
                  </a:txBody>
                  <a:tcPr marL="57023" marR="57023" marT="0" marB="0">
                    <a:noFill/>
                  </a:tcPr>
                </a:tc>
                <a:tc>
                  <a:txBody>
                    <a:bodyPr/>
                    <a:lstStyle/>
                    <a:p>
                      <a:pPr algn="ctr">
                        <a:spcAft>
                          <a:spcPts val="0"/>
                        </a:spcAft>
                      </a:pPr>
                      <a:r>
                        <a:rPr lang="en-GB" sz="1000" u="sng" dirty="0">
                          <a:solidFill>
                            <a:schemeClr val="tx1"/>
                          </a:solidFill>
                          <a:effectLst/>
                          <a:latin typeface="SassoonPrimaryInfant" pitchFamily="2" charset="0"/>
                        </a:rPr>
                        <a:t>Children will:</a:t>
                      </a:r>
                    </a:p>
                    <a:p>
                      <a:pPr algn="ctr">
                        <a:spcAft>
                          <a:spcPts val="0"/>
                        </a:spcAft>
                      </a:pPr>
                      <a:endParaRPr lang="en-GB" sz="1000" u="sng" dirty="0">
                        <a:solidFill>
                          <a:schemeClr val="tx1"/>
                        </a:solidFill>
                        <a:effectLst/>
                        <a:latin typeface="SassoonPrimaryInfant" pitchFamily="2" charset="0"/>
                      </a:endParaRPr>
                    </a:p>
                    <a:p>
                      <a:pPr marL="171450" lvl="0" indent="-171450">
                        <a:spcAft>
                          <a:spcPts val="0"/>
                        </a:spcAft>
                        <a:buFont typeface="Arial" panose="020B0604020202020204" pitchFamily="34" charset="0"/>
                        <a:buChar char="•"/>
                        <a:tabLst>
                          <a:tab pos="228600" algn="l"/>
                        </a:tabLst>
                      </a:pPr>
                      <a:r>
                        <a:rPr lang="en-GB" sz="1000" dirty="0">
                          <a:solidFill>
                            <a:schemeClr val="tx1"/>
                          </a:solidFill>
                          <a:effectLst/>
                          <a:latin typeface="SassoonPrimaryInfant" pitchFamily="2" charset="0"/>
                        </a:rPr>
                        <a:t>  Take turns and make relevant  contributions  to paired and group discussions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Listen and build on others’ suggestions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Ask and answer different types of questions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Explain their views to others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Consider alternative viewpoints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Co-operate to reach agreement</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Begin to plan by talking about what they are going to do</a:t>
                      </a:r>
                    </a:p>
                    <a:p>
                      <a:pPr>
                        <a:spcAft>
                          <a:spcPts val="0"/>
                        </a:spcAft>
                      </a:pPr>
                      <a:r>
                        <a:rPr lang="en-GB" sz="1000" dirty="0">
                          <a:solidFill>
                            <a:schemeClr val="tx1"/>
                          </a:solidFill>
                          <a:effectLst/>
                          <a:latin typeface="SassoonPrimaryInfant" pitchFamily="2" charset="0"/>
                        </a:rPr>
                        <a:t> </a:t>
                      </a:r>
                    </a:p>
                    <a:p>
                      <a:pPr>
                        <a:spcAft>
                          <a:spcPts val="0"/>
                        </a:spcAft>
                      </a:pPr>
                      <a:r>
                        <a:rPr lang="en-GB" sz="1000" dirty="0">
                          <a:solidFill>
                            <a:schemeClr val="tx1"/>
                          </a:solidFill>
                          <a:effectLst/>
                          <a:latin typeface="SassoonPrimaryInfant" pitchFamily="2" charset="0"/>
                        </a:rPr>
                        <a:t> </a:t>
                      </a:r>
                    </a:p>
                    <a:p>
                      <a:pPr>
                        <a:spcAft>
                          <a:spcPts val="0"/>
                        </a:spcAft>
                      </a:pPr>
                      <a:r>
                        <a:rPr lang="en-GB" sz="1000" dirty="0">
                          <a:solidFill>
                            <a:schemeClr val="tx1"/>
                          </a:solidFill>
                          <a:effectLst/>
                          <a:latin typeface="SassoonPrimaryInfant" pitchFamily="2" charset="0"/>
                        </a:rPr>
                        <a:t> </a:t>
                      </a:r>
                      <a:endParaRPr lang="en-GB" sz="1000" dirty="0">
                        <a:solidFill>
                          <a:schemeClr val="tx1"/>
                        </a:solidFill>
                        <a:effectLst/>
                        <a:latin typeface="SassoonPrimaryInfant" pitchFamily="2" charset="0"/>
                        <a:ea typeface="Times New Roman" panose="02020603050405020304" pitchFamily="18" charset="0"/>
                        <a:cs typeface="Times New Roman" panose="02020603050405020304" pitchFamily="18" charset="0"/>
                      </a:endParaRPr>
                    </a:p>
                  </a:txBody>
                  <a:tcPr marL="57023" marR="57023" marT="0" marB="0">
                    <a:noFill/>
                  </a:tcPr>
                </a:tc>
                <a:tc>
                  <a:txBody>
                    <a:bodyPr/>
                    <a:lstStyle/>
                    <a:p>
                      <a:pPr algn="ctr">
                        <a:spcAft>
                          <a:spcPts val="0"/>
                        </a:spcAft>
                      </a:pPr>
                      <a:r>
                        <a:rPr lang="en-GB" sz="1000" u="sng" dirty="0">
                          <a:solidFill>
                            <a:schemeClr val="tx1"/>
                          </a:solidFill>
                          <a:effectLst/>
                          <a:latin typeface="SassoonPrimaryInfant" pitchFamily="2" charset="0"/>
                        </a:rPr>
                        <a:t>Children will:</a:t>
                      </a:r>
                    </a:p>
                    <a:p>
                      <a:pPr algn="ctr">
                        <a:spcAft>
                          <a:spcPts val="0"/>
                        </a:spcAft>
                      </a:pPr>
                      <a:endParaRPr lang="en-GB" sz="1000" u="sng" dirty="0">
                        <a:solidFill>
                          <a:schemeClr val="tx1"/>
                        </a:solidFill>
                        <a:effectLst/>
                        <a:latin typeface="SassoonPrimaryInfant" pitchFamily="2" charset="0"/>
                      </a:endParaRP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speak and behave in an appropriate manner, e.g. doctor in hospital, taking a message, using a message</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use improvisation and work in role to explore characters, situations and familiar themes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act out own and well-known stories to deepen understanding of character, motive and story</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use different voices for characters when reading aloud</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use a range of props, e.g. story sacks or story boxes to create or retell stories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use a range of non-verbal skills      e.g. gesture, facial expressions to convey feelings and moods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present </a:t>
                      </a:r>
                      <a:r>
                        <a:rPr lang="en-GB" sz="1000" dirty="0" err="1">
                          <a:solidFill>
                            <a:schemeClr val="tx1"/>
                          </a:solidFill>
                          <a:effectLst/>
                          <a:latin typeface="SassoonPrimaryInfant" pitchFamily="2" charset="0"/>
                        </a:rPr>
                        <a:t>dramatisations</a:t>
                      </a:r>
                      <a:r>
                        <a:rPr lang="en-GB" sz="1000" dirty="0">
                          <a:solidFill>
                            <a:schemeClr val="tx1"/>
                          </a:solidFill>
                          <a:effectLst/>
                          <a:latin typeface="SassoonPrimaryInfant" pitchFamily="2" charset="0"/>
                        </a:rPr>
                        <a:t> to a range of audiences</a:t>
                      </a:r>
                    </a:p>
                    <a:p>
                      <a:pPr>
                        <a:spcAft>
                          <a:spcPts val="0"/>
                        </a:spcAft>
                      </a:pPr>
                      <a:r>
                        <a:rPr lang="en-GB" sz="1000" dirty="0">
                          <a:solidFill>
                            <a:schemeClr val="tx1"/>
                          </a:solidFill>
                          <a:effectLst/>
                          <a:latin typeface="SassoonPrimaryInfant" pitchFamily="2" charset="0"/>
                        </a:rPr>
                        <a:t> </a:t>
                      </a:r>
                    </a:p>
                    <a:p>
                      <a:pPr marL="342900" lvl="0" indent="-342900">
                        <a:spcAft>
                          <a:spcPts val="0"/>
                        </a:spcAft>
                        <a:buFont typeface="Symbol" panose="05050102010706020507" pitchFamily="18" charset="2"/>
                        <a:buChar char=""/>
                        <a:tabLst>
                          <a:tab pos="228600" algn="l"/>
                        </a:tabLst>
                      </a:pPr>
                      <a:r>
                        <a:rPr lang="en-GB" sz="1000" dirty="0">
                          <a:solidFill>
                            <a:schemeClr val="tx1"/>
                          </a:solidFill>
                          <a:effectLst/>
                          <a:latin typeface="SassoonPrimaryInfant" pitchFamily="2" charset="0"/>
                        </a:rPr>
                        <a:t>give a personal response to a performance</a:t>
                      </a:r>
                      <a:endParaRPr lang="en-GB" sz="1000" dirty="0">
                        <a:solidFill>
                          <a:schemeClr val="tx1"/>
                        </a:solidFill>
                        <a:effectLst/>
                        <a:latin typeface="SassoonPrimaryInfant" pitchFamily="2" charset="0"/>
                        <a:ea typeface="Times New Roman" panose="02020603050405020304" pitchFamily="18" charset="0"/>
                        <a:cs typeface="Times New Roman" panose="02020603050405020304" pitchFamily="18" charset="0"/>
                      </a:endParaRPr>
                    </a:p>
                  </a:txBody>
                  <a:tcPr marL="57023" marR="57023" marT="0" marB="0">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8BCF6EF-3062-7F08-BA8E-A770EF4CCDAF}"/>
              </a:ext>
            </a:extLst>
          </p:cNvPr>
          <p:cNvSpPr>
            <a:spLocks noGrp="1" noChangeArrowheads="1"/>
          </p:cNvSpPr>
          <p:nvPr>
            <p:ph type="title"/>
          </p:nvPr>
        </p:nvSpPr>
        <p:spPr>
          <a:xfrm>
            <a:off x="457200" y="188640"/>
            <a:ext cx="8229600" cy="720080"/>
          </a:xfrm>
        </p:spPr>
        <p:txBody>
          <a:bodyPr>
            <a:normAutofit/>
          </a:bodyPr>
          <a:lstStyle/>
          <a:p>
            <a:pPr eaLnBrk="1" hangingPunct="1"/>
            <a:r>
              <a:rPr lang="en-GB" altLang="en-US" sz="4000" b="1" u="sng" dirty="0">
                <a:latin typeface="SassoonPrimaryInfant" pitchFamily="2" charset="0"/>
              </a:rPr>
              <a:t>Language and Literacy/Reading </a:t>
            </a:r>
            <a:endParaRPr lang="en-US" altLang="en-US" sz="4000" b="1" u="sng" dirty="0">
              <a:latin typeface="SassoonPrimaryInfant" pitchFamily="2" charset="0"/>
            </a:endParaRPr>
          </a:p>
        </p:txBody>
      </p:sp>
      <p:graphicFrame>
        <p:nvGraphicFramePr>
          <p:cNvPr id="4132" name="Group 36">
            <a:extLst>
              <a:ext uri="{FF2B5EF4-FFF2-40B4-BE49-F238E27FC236}">
                <a16:creationId xmlns:a16="http://schemas.microsoft.com/office/drawing/2014/main" id="{3FDC0AD0-F4C9-A8CD-5E40-9DDAC81B76C9}"/>
              </a:ext>
            </a:extLst>
          </p:cNvPr>
          <p:cNvGraphicFramePr>
            <a:graphicFrameLocks noGrp="1"/>
          </p:cNvGraphicFramePr>
          <p:nvPr>
            <p:ph type="tbl" idx="1"/>
            <p:extLst>
              <p:ext uri="{D42A27DB-BD31-4B8C-83A1-F6EECF244321}">
                <p14:modId xmlns:p14="http://schemas.microsoft.com/office/powerpoint/2010/main" val="365592717"/>
              </p:ext>
            </p:extLst>
          </p:nvPr>
        </p:nvGraphicFramePr>
        <p:xfrm>
          <a:off x="457200" y="1062038"/>
          <a:ext cx="8229600" cy="5535612"/>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181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Learning Outcomes</a:t>
                      </a:r>
                      <a:endParaRPr kumimoji="0" lang="en-US" sz="2800" b="0" i="0" u="sng" strike="noStrike" cap="none" normalizeH="0" baseline="0" dirty="0">
                        <a:ln>
                          <a:noFill/>
                        </a:ln>
                        <a:solidFill>
                          <a:schemeClr val="tx1"/>
                        </a:solidFill>
                        <a:effectLst/>
                        <a:latin typeface="SassoonPrimaryInfant" pitchFamily="2"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0174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500" b="0" i="0" u="none" strike="noStrike" cap="none" normalizeH="0" baseline="0" dirty="0">
                          <a:ln>
                            <a:noFill/>
                          </a:ln>
                          <a:solidFill>
                            <a:schemeClr val="tx1"/>
                          </a:solidFill>
                          <a:effectLst/>
                          <a:latin typeface="SassoonPrimaryInfant" pitchFamily="2" charset="0"/>
                        </a:rPr>
                        <a:t>Know to select books to read for enjoyment and to find out information</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Read a wide range of various types of texts, both fiction and non-fiction</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500" b="0" i="0" u="none" strike="noStrike" cap="none" normalizeH="0" baseline="0" dirty="0">
                          <a:ln>
                            <a:noFill/>
                          </a:ln>
                          <a:solidFill>
                            <a:schemeClr val="tx1"/>
                          </a:solidFill>
                          <a:effectLst/>
                          <a:latin typeface="SassoonPrimaryInfant" pitchFamily="2" charset="0"/>
                        </a:rPr>
                        <a:t>Awareness of various styles and types of text</a:t>
                      </a:r>
                      <a:endParaRPr kumimoji="0" lang="en-US" sz="15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Develop a personal preference and give opinions about what they have read, different characters, favourite page etc.</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Know how to make predictions showing an understanding of ideas, events and characters</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Talk about different happenings in class books and relate them to their own experiences</a:t>
                      </a:r>
                      <a:endParaRPr kumimoji="0" lang="en-US" sz="15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Show awareness of punctuation and structure</a:t>
                      </a:r>
                      <a:endParaRPr kumimoji="0" lang="en-US" sz="15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Improve fluency and confidence in reading</a:t>
                      </a:r>
                      <a:endParaRPr kumimoji="0" lang="en-US" sz="15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500" b="0" i="0" u="none" strike="noStrike" cap="none" normalizeH="0" baseline="0" dirty="0">
                          <a:ln>
                            <a:noFill/>
                          </a:ln>
                          <a:solidFill>
                            <a:schemeClr val="tx1"/>
                          </a:solidFill>
                          <a:effectLst/>
                          <a:latin typeface="SassoonPrimaryInfant" pitchFamily="2" charset="0"/>
                        </a:rPr>
                        <a:t>Use various strategies to read unfamiliar words and make sense of what they have read</a:t>
                      </a:r>
                      <a:endParaRPr kumimoji="0" lang="en-US" sz="15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a:ln>
                          <a:noFill/>
                        </a:ln>
                        <a:solidFill>
                          <a:schemeClr val="tx1"/>
                        </a:solidFill>
                        <a:effectLst/>
                        <a:latin typeface="SassoonPrimaryInfant" pitchFamily="2" charset="0"/>
                      </a:endParaRPr>
                    </a:p>
                  </a:txBody>
                  <a:tcPr marT="45706" marB="4570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Guided reading groups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Reading familiar rhymes, stories and poems independently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Quiet reading books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Listening to children’s favourite story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Independent reading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Experiment with ideas through writing in a variety of play- writing lists in the shop, taking orders in café, writing labels, cards, birthdays invitations etc.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Role-play corner, story sacks, dolls/puppets to act out elements of stories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Just2Easy/Green Screen apps to retell stories in their own words using moving image apps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Using simple picture books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Using ICT to make simple labels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Linguistic phonics / </a:t>
                      </a:r>
                      <a:r>
                        <a:rPr kumimoji="0" lang="en-GB" sz="1600" b="0" i="0" u="none" strike="noStrike" cap="none" normalizeH="0" baseline="0" dirty="0" err="1">
                          <a:ln>
                            <a:noFill/>
                          </a:ln>
                          <a:solidFill>
                            <a:schemeClr val="tx1"/>
                          </a:solidFill>
                          <a:effectLst/>
                          <a:latin typeface="SassoonPrimaryInfant" pitchFamily="2" charset="0"/>
                        </a:rPr>
                        <a:t>Fónaic</a:t>
                      </a:r>
                      <a:r>
                        <a:rPr kumimoji="0" lang="en-GB" sz="1600" b="0" i="0" u="none" strike="noStrike" cap="none" normalizeH="0" baseline="0" dirty="0">
                          <a:ln>
                            <a:noFill/>
                          </a:ln>
                          <a:solidFill>
                            <a:schemeClr val="tx1"/>
                          </a:solidFill>
                          <a:effectLst/>
                          <a:latin typeface="SassoonPrimaryInfant" pitchFamily="2" charset="0"/>
                        </a:rPr>
                        <a:t> </a:t>
                      </a:r>
                      <a:r>
                        <a:rPr kumimoji="0" lang="en-GB" sz="1600" b="0" i="0" u="none" strike="noStrike" cap="none" normalizeH="0" baseline="0" dirty="0" err="1">
                          <a:ln>
                            <a:noFill/>
                          </a:ln>
                          <a:solidFill>
                            <a:schemeClr val="tx1"/>
                          </a:solidFill>
                          <a:effectLst/>
                          <a:latin typeface="SassoonPrimaryInfant" pitchFamily="2" charset="0"/>
                        </a:rPr>
                        <a:t>na</a:t>
                      </a:r>
                      <a:r>
                        <a:rPr kumimoji="0" lang="en-GB" sz="1600" b="0" i="0" u="none" strike="noStrike" cap="none" normalizeH="0" baseline="0" dirty="0">
                          <a:ln>
                            <a:noFill/>
                          </a:ln>
                          <a:solidFill>
                            <a:schemeClr val="tx1"/>
                          </a:solidFill>
                          <a:effectLst/>
                          <a:latin typeface="SassoonPrimaryInfant" pitchFamily="2" charset="0"/>
                        </a:rPr>
                        <a:t> </a:t>
                      </a:r>
                      <a:r>
                        <a:rPr kumimoji="0" lang="en-GB" sz="1600" b="0" i="0" u="none" strike="noStrike" cap="none" normalizeH="0" baseline="0" dirty="0" err="1">
                          <a:ln>
                            <a:noFill/>
                          </a:ln>
                          <a:solidFill>
                            <a:schemeClr val="tx1"/>
                          </a:solidFill>
                          <a:effectLst/>
                          <a:latin typeface="SassoonPrimaryInfant" pitchFamily="2" charset="0"/>
                        </a:rPr>
                        <a:t>Gaeilge</a:t>
                      </a: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Spelling strategies / games </a:t>
                      </a:r>
                      <a:endParaRPr kumimoji="0" lang="en-US" sz="1600" b="0" i="0" u="none" strike="noStrike" cap="none" normalizeH="0" baseline="0" dirty="0">
                        <a:ln>
                          <a:noFill/>
                        </a:ln>
                        <a:solidFill>
                          <a:schemeClr val="tx1"/>
                        </a:solidFill>
                        <a:effectLst/>
                        <a:latin typeface="SassoonPrimaryInfant" pitchFamily="2" charset="0"/>
                      </a:endParaRPr>
                    </a:p>
                  </a:txBody>
                  <a:tcPr marT="45706" marB="4570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6BB4568-7179-0FCE-61C0-7153A8A385D0}"/>
              </a:ext>
            </a:extLst>
          </p:cNvPr>
          <p:cNvSpPr>
            <a:spLocks noGrp="1" noChangeArrowheads="1"/>
          </p:cNvSpPr>
          <p:nvPr>
            <p:ph type="title"/>
          </p:nvPr>
        </p:nvSpPr>
        <p:spPr>
          <a:xfrm>
            <a:off x="457200" y="4268"/>
            <a:ext cx="8229600" cy="792709"/>
          </a:xfrm>
        </p:spPr>
        <p:txBody>
          <a:bodyPr>
            <a:normAutofit fontScale="90000"/>
          </a:bodyPr>
          <a:lstStyle/>
          <a:p>
            <a:r>
              <a:rPr lang="en-GB" altLang="en-US" sz="4400" b="1" u="sng" dirty="0">
                <a:latin typeface="SassoonPrimaryInfant" pitchFamily="2" charset="0"/>
              </a:rPr>
              <a:t>Literacy and Language/Writing</a:t>
            </a:r>
            <a:endParaRPr lang="en-US" altLang="en-US" sz="4400" b="1" u="sng" dirty="0">
              <a:latin typeface="SassoonPrimaryInfant" pitchFamily="2" charset="0"/>
            </a:endParaRPr>
          </a:p>
        </p:txBody>
      </p:sp>
      <p:graphicFrame>
        <p:nvGraphicFramePr>
          <p:cNvPr id="8208" name="Group 16">
            <a:extLst>
              <a:ext uri="{FF2B5EF4-FFF2-40B4-BE49-F238E27FC236}">
                <a16:creationId xmlns:a16="http://schemas.microsoft.com/office/drawing/2014/main" id="{EAE0FA78-42F7-0196-6B30-EB52FDC9AD9E}"/>
              </a:ext>
            </a:extLst>
          </p:cNvPr>
          <p:cNvGraphicFramePr>
            <a:graphicFrameLocks noGrp="1"/>
          </p:cNvGraphicFramePr>
          <p:nvPr>
            <p:ph type="tbl" idx="1"/>
            <p:extLst>
              <p:ext uri="{D42A27DB-BD31-4B8C-83A1-F6EECF244321}">
                <p14:modId xmlns:p14="http://schemas.microsoft.com/office/powerpoint/2010/main" val="2997018948"/>
              </p:ext>
            </p:extLst>
          </p:nvPr>
        </p:nvGraphicFramePr>
        <p:xfrm>
          <a:off x="457200" y="692696"/>
          <a:ext cx="8578850" cy="6054857"/>
        </p:xfrm>
        <a:graphic>
          <a:graphicData uri="http://schemas.openxmlformats.org/drawingml/2006/table">
            <a:tbl>
              <a:tblPr/>
              <a:tblGrid>
                <a:gridCol w="4402832">
                  <a:extLst>
                    <a:ext uri="{9D8B030D-6E8A-4147-A177-3AD203B41FA5}">
                      <a16:colId xmlns:a16="http://schemas.microsoft.com/office/drawing/2014/main" val="20000"/>
                    </a:ext>
                  </a:extLst>
                </a:gridCol>
                <a:gridCol w="4176018">
                  <a:extLst>
                    <a:ext uri="{9D8B030D-6E8A-4147-A177-3AD203B41FA5}">
                      <a16:colId xmlns:a16="http://schemas.microsoft.com/office/drawing/2014/main" val="20001"/>
                    </a:ext>
                  </a:extLst>
                </a:gridCol>
              </a:tblGrid>
              <a:tr h="5227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Learning Outcomes</a:t>
                      </a:r>
                      <a:endParaRPr kumimoji="0" lang="en-US" sz="2800" b="0" i="0" u="sng" strike="noStrike" cap="none" normalizeH="0" baseline="0" dirty="0">
                        <a:ln>
                          <a:noFill/>
                        </a:ln>
                        <a:solidFill>
                          <a:schemeClr val="tx1"/>
                        </a:solidFill>
                        <a:effectLst/>
                        <a:latin typeface="SassoonPrimaryInfant" pitchFamily="2" charset="0"/>
                      </a:endParaRPr>
                    </a:p>
                  </a:txBody>
                  <a:tcPr marL="91435" marR="91435"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L="91435" marR="91435"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498602">
                <a:tc>
                  <a:txBody>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cap="none" normalizeH="0" baseline="0" dirty="0">
                          <a:ln>
                            <a:noFill/>
                          </a:ln>
                          <a:solidFill>
                            <a:schemeClr val="tx1"/>
                          </a:solidFill>
                          <a:effectLst/>
                          <a:latin typeface="SassoonPrimaryInfant" pitchFamily="2" charset="0"/>
                        </a:rPr>
                        <a:t>Awareness of various features of differing texts, i.e. headings, bullet points, etc.</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cap="none" normalizeH="0" baseline="0" dirty="0">
                          <a:ln>
                            <a:noFill/>
                          </a:ln>
                          <a:solidFill>
                            <a:schemeClr val="tx1"/>
                          </a:solidFill>
                          <a:effectLst/>
                          <a:latin typeface="SassoonPrimaryInfant" pitchFamily="2" charset="0"/>
                        </a:rPr>
                        <a:t>Increased awareness and understanding of structure</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cap="none" normalizeH="0" baseline="0" dirty="0">
                          <a:ln>
                            <a:noFill/>
                          </a:ln>
                          <a:solidFill>
                            <a:schemeClr val="tx1"/>
                          </a:solidFill>
                          <a:effectLst/>
                          <a:latin typeface="SassoonPrimaryInfant" pitchFamily="2" charset="0"/>
                        </a:rPr>
                        <a:t>Use phonological and sight vocabulary when writing during shared, guided and independent work </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Experiment with writing ideas and use a wide range of vocabulary in their writing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400" b="0" i="0" u="none" strike="noStrike" cap="none" normalizeH="0" baseline="0" dirty="0">
                          <a:ln>
                            <a:noFill/>
                          </a:ln>
                          <a:solidFill>
                            <a:schemeClr val="tx1"/>
                          </a:solidFill>
                          <a:effectLst/>
                          <a:latin typeface="SassoonPrimaryInfant" pitchFamily="2" charset="0"/>
                        </a:rPr>
                        <a:t>Create simple texts using R2 </a:t>
                      </a:r>
                      <a:r>
                        <a:rPr kumimoji="0" lang="en-GB" sz="1400" b="0" i="0" u="none" strike="noStrike" cap="none" normalizeH="0" baseline="0" dirty="0" err="1">
                          <a:ln>
                            <a:noFill/>
                          </a:ln>
                          <a:solidFill>
                            <a:schemeClr val="tx1"/>
                          </a:solidFill>
                          <a:effectLst/>
                          <a:latin typeface="SassoonPrimaryInfant" pitchFamily="2" charset="0"/>
                        </a:rPr>
                        <a:t>fónaic</a:t>
                      </a:r>
                      <a:r>
                        <a:rPr kumimoji="0" lang="en-GB" sz="1400" b="0" i="0" u="none" strike="noStrike" cap="none" normalizeH="0" baseline="0" dirty="0">
                          <a:ln>
                            <a:noFill/>
                          </a:ln>
                          <a:solidFill>
                            <a:schemeClr val="tx1"/>
                          </a:solidFill>
                          <a:effectLst/>
                          <a:latin typeface="SassoonPrimaryInfant" pitchFamily="2" charset="0"/>
                        </a:rPr>
                        <a:t> words, word walls and high frequency word lists and use learned strategies to help spell unfamiliar words</a:t>
                      </a:r>
                    </a:p>
                    <a:p>
                      <a:pPr marL="0" marR="0" lvl="0" indent="0" algn="l" defTabSz="914400" rtl="0" eaLnBrk="1" fontAlgn="base" latinLnBrk="0" hangingPunct="1">
                        <a:lnSpc>
                          <a:spcPct val="100000"/>
                        </a:lnSpc>
                        <a:spcBef>
                          <a:spcPct val="50000"/>
                        </a:spcBef>
                        <a:spcAft>
                          <a:spcPct val="0"/>
                        </a:spcAft>
                        <a:buClrTx/>
                        <a:buSzTx/>
                        <a:buFontTx/>
                        <a:buNone/>
                        <a:tabLst/>
                      </a:pPr>
                      <a:r>
                        <a:rPr lang="en-GB" sz="1400" b="0" kern="1200" dirty="0">
                          <a:solidFill>
                            <a:schemeClr val="tx1"/>
                          </a:solidFill>
                          <a:effectLst/>
                          <a:latin typeface="SassoonPrimaryInfant" pitchFamily="2" charset="0"/>
                          <a:ea typeface="+mn-ea"/>
                          <a:cs typeface="+mn-cs"/>
                        </a:rPr>
                        <a:t>Create texts on paper and on screen, choose independently  what to write about, plan and follow it through </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400" b="0" i="0" u="sng" strike="noStrike" kern="1200" cap="none" normalizeH="0" baseline="0" dirty="0">
                          <a:ln>
                            <a:noFill/>
                          </a:ln>
                          <a:solidFill>
                            <a:schemeClr val="tx1"/>
                          </a:solidFill>
                          <a:effectLst/>
                          <a:latin typeface="SassoonPrimaryInfant" pitchFamily="2" charset="0"/>
                          <a:ea typeface="+mn-ea"/>
                          <a:cs typeface="+mn-cs"/>
                        </a:rPr>
                        <a:t>Grammar and Punctuation</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GB" sz="1400" b="0" kern="1200" dirty="0">
                          <a:solidFill>
                            <a:schemeClr val="tx1"/>
                          </a:solidFill>
                          <a:effectLst/>
                          <a:latin typeface="SassoonPrimaryInfant" pitchFamily="2" charset="0"/>
                          <a:ea typeface="+mn-ea"/>
                          <a:cs typeface="+mn-cs"/>
                        </a:rPr>
                        <a:t>Write with spaces between words</a:t>
                      </a:r>
                    </a:p>
                    <a:p>
                      <a:pPr lvl="0"/>
                      <a:r>
                        <a:rPr lang="en-GB" sz="1400" b="0" kern="1200" dirty="0">
                          <a:solidFill>
                            <a:schemeClr val="tx1"/>
                          </a:solidFill>
                          <a:effectLst/>
                          <a:latin typeface="SassoonPrimaryInfant" pitchFamily="2" charset="0"/>
                          <a:ea typeface="+mn-ea"/>
                          <a:cs typeface="+mn-cs"/>
                        </a:rPr>
                        <a:t>Recognise full stops and capital letters when writing and</a:t>
                      </a:r>
                      <a:r>
                        <a:rPr lang="en-GB" sz="1400" b="0" kern="1200" baseline="0" dirty="0">
                          <a:solidFill>
                            <a:schemeClr val="tx1"/>
                          </a:solidFill>
                          <a:effectLst/>
                          <a:latin typeface="SassoonPrimaryInfant" pitchFamily="2" charset="0"/>
                          <a:ea typeface="+mn-ea"/>
                          <a:cs typeface="+mn-cs"/>
                        </a:rPr>
                        <a:t> use</a:t>
                      </a:r>
                      <a:r>
                        <a:rPr lang="en-GB" sz="1400" b="0" kern="1200" dirty="0">
                          <a:solidFill>
                            <a:schemeClr val="tx1"/>
                          </a:solidFill>
                          <a:effectLst/>
                          <a:latin typeface="SassoonPrimaryInfant" pitchFamily="2" charset="0"/>
                          <a:ea typeface="+mn-ea"/>
                          <a:cs typeface="+mn-cs"/>
                        </a:rPr>
                        <a:t> them correctly - </a:t>
                      </a:r>
                      <a:r>
                        <a:rPr lang="en-GB" sz="1400" b="0" kern="1200" baseline="0" dirty="0">
                          <a:solidFill>
                            <a:schemeClr val="tx1"/>
                          </a:solidFill>
                          <a:effectLst/>
                          <a:latin typeface="SassoonPrimaryInfant" pitchFamily="2" charset="0"/>
                          <a:ea typeface="+mn-ea"/>
                          <a:cs typeface="+mn-cs"/>
                        </a:rPr>
                        <a:t>beginning sentences, names, places with a capital letter and finish with a full stop.</a:t>
                      </a:r>
                    </a:p>
                    <a:p>
                      <a:pPr marL="0" lvl="0" algn="l" defTabSz="457200" rtl="0" eaLnBrk="1" latinLnBrk="0" hangingPunct="1"/>
                      <a:r>
                        <a:rPr lang="en-GB" sz="1400" b="0" kern="1200" dirty="0">
                          <a:solidFill>
                            <a:schemeClr val="tx1"/>
                          </a:solidFill>
                          <a:effectLst/>
                          <a:latin typeface="SassoonPrimaryInfant" pitchFamily="2" charset="0"/>
                          <a:ea typeface="+mn-ea"/>
                          <a:cs typeface="+mn-cs"/>
                        </a:rPr>
                        <a:t>Supporting writing at home </a:t>
                      </a:r>
                    </a:p>
                    <a:p>
                      <a:pPr marL="0" lvl="0" algn="l" defTabSz="457200" rtl="0" eaLnBrk="1" latinLnBrk="0" hangingPunct="1"/>
                      <a:r>
                        <a:rPr lang="en-GB" sz="1400" b="0" kern="1200" dirty="0">
                          <a:solidFill>
                            <a:schemeClr val="tx1"/>
                          </a:solidFill>
                          <a:effectLst/>
                          <a:latin typeface="SassoonPrimaryInfant" pitchFamily="2" charset="0"/>
                          <a:ea typeface="+mn-ea"/>
                          <a:cs typeface="+mn-cs"/>
                          <a:hlinkClick r:id="rId3"/>
                        </a:rPr>
                        <a:t>https://send.eani.org.uk/sites/default/files/2023-07/Literacy%20Guidance%20-%20Supporting%20writing.pdf</a:t>
                      </a:r>
                      <a:r>
                        <a:rPr lang="en-GB" sz="1400" b="0" kern="1200" dirty="0">
                          <a:solidFill>
                            <a:schemeClr val="tx1"/>
                          </a:solidFill>
                          <a:effectLst/>
                          <a:latin typeface="SassoonPrimaryInfant" pitchFamily="2" charset="0"/>
                          <a:ea typeface="+mn-ea"/>
                          <a:cs typeface="+mn-cs"/>
                        </a:rPr>
                        <a:t> </a:t>
                      </a:r>
                    </a:p>
                  </a:txBody>
                  <a:tcPr marL="91435" marR="91435" marT="45696" marB="4569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Write captions for their own work, e.g. for displays, in class books etc.</a:t>
                      </a:r>
                    </a:p>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Write and draw labels for a purpose- everyday use/purposes e.g. in role-play area, toys, equipment </a:t>
                      </a:r>
                    </a:p>
                    <a:p>
                      <a:pPr>
                        <a:lnSpc>
                          <a:spcPct val="150000"/>
                        </a:lnSpc>
                      </a:pPr>
                      <a:r>
                        <a:rPr lang="en-GB" sz="1400" kern="1200" dirty="0">
                          <a:solidFill>
                            <a:schemeClr val="tx1"/>
                          </a:solidFill>
                          <a:effectLst/>
                          <a:latin typeface="SassoonPrimaryInfant" pitchFamily="2" charset="0"/>
                          <a:ea typeface="+mn-ea"/>
                          <a:cs typeface="+mn-cs"/>
                        </a:rPr>
                        <a:t>use a wide range of reading experiences in the construction of a variety</a:t>
                      </a:r>
                      <a:r>
                        <a:rPr lang="en-GB" sz="1400" kern="1200" baseline="0" dirty="0">
                          <a:solidFill>
                            <a:schemeClr val="tx1"/>
                          </a:solidFill>
                          <a:effectLst/>
                          <a:latin typeface="SassoonPrimaryInfant" pitchFamily="2" charset="0"/>
                          <a:ea typeface="+mn-ea"/>
                          <a:cs typeface="+mn-cs"/>
                        </a:rPr>
                        <a:t> </a:t>
                      </a:r>
                      <a:r>
                        <a:rPr lang="en-GB" sz="1400" kern="1200" dirty="0">
                          <a:solidFill>
                            <a:schemeClr val="tx1"/>
                          </a:solidFill>
                          <a:effectLst/>
                          <a:latin typeface="SassoonPrimaryInfant" pitchFamily="2" charset="0"/>
                          <a:ea typeface="+mn-ea"/>
                          <a:cs typeface="+mn-cs"/>
                        </a:rPr>
                        <a:t>of written texts, e.g. using personal experience, making simple picture books, creating rhymes</a:t>
                      </a:r>
                    </a:p>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Various writing and topical activities</a:t>
                      </a:r>
                    </a:p>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Analysis of various types of writing</a:t>
                      </a:r>
                    </a:p>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Focused grammar and punctuation lessons</a:t>
                      </a:r>
                    </a:p>
                    <a:p>
                      <a:pPr marL="0" marR="0" lvl="0" indent="0" algn="l" defTabSz="914400" rtl="0" eaLnBrk="1" fontAlgn="base" latinLnBrk="0" hangingPunct="1">
                        <a:lnSpc>
                          <a:spcPct val="15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SassoonPrimaryInfant" pitchFamily="2" charset="0"/>
                        </a:rPr>
                        <a:t>Focus on different writing genres each half term- instructional, explanation, persuasive, diary entry, poetry</a:t>
                      </a:r>
                    </a:p>
                  </a:txBody>
                  <a:tcPr marL="91435" marR="91435" marT="45696" marB="4569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522F6F78-01F7-2C36-4EB5-DD6AA6133983}"/>
              </a:ext>
            </a:extLst>
          </p:cNvPr>
          <p:cNvSpPr>
            <a:spLocks noGrp="1" noChangeArrowheads="1"/>
          </p:cNvSpPr>
          <p:nvPr>
            <p:ph type="title"/>
          </p:nvPr>
        </p:nvSpPr>
        <p:spPr>
          <a:xfrm>
            <a:off x="457200" y="-100013"/>
            <a:ext cx="8229600" cy="1143001"/>
          </a:xfrm>
        </p:spPr>
        <p:txBody>
          <a:bodyPr/>
          <a:lstStyle/>
          <a:p>
            <a:pPr eaLnBrk="1" hangingPunct="1"/>
            <a:r>
              <a:rPr lang="en-GB" altLang="en-US" b="1" u="sng">
                <a:latin typeface="SassoonPrimaryInfant" pitchFamily="2" charset="0"/>
              </a:rPr>
              <a:t>Numeracy/Number</a:t>
            </a:r>
            <a:endParaRPr lang="en-US" altLang="en-US" b="1" u="sng">
              <a:latin typeface="SassoonPrimaryInfant" pitchFamily="2" charset="0"/>
            </a:endParaRPr>
          </a:p>
        </p:txBody>
      </p:sp>
      <p:graphicFrame>
        <p:nvGraphicFramePr>
          <p:cNvPr id="9232" name="Group 16">
            <a:extLst>
              <a:ext uri="{FF2B5EF4-FFF2-40B4-BE49-F238E27FC236}">
                <a16:creationId xmlns:a16="http://schemas.microsoft.com/office/drawing/2014/main" id="{E08ABE2B-D7FF-EDF9-A378-32502D8BFF50}"/>
              </a:ext>
            </a:extLst>
          </p:cNvPr>
          <p:cNvGraphicFramePr>
            <a:graphicFrameLocks noGrp="1"/>
          </p:cNvGraphicFramePr>
          <p:nvPr>
            <p:ph type="tbl" idx="1"/>
            <p:extLst>
              <p:ext uri="{D42A27DB-BD31-4B8C-83A1-F6EECF244321}">
                <p14:modId xmlns:p14="http://schemas.microsoft.com/office/powerpoint/2010/main" val="1576943493"/>
              </p:ext>
            </p:extLst>
          </p:nvPr>
        </p:nvGraphicFramePr>
        <p:xfrm>
          <a:off x="457200" y="836613"/>
          <a:ext cx="8686800" cy="5876925"/>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51815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a:ln>
                            <a:noFill/>
                          </a:ln>
                          <a:solidFill>
                            <a:schemeClr val="tx1"/>
                          </a:solidFill>
                          <a:effectLst/>
                          <a:latin typeface="SassoonPrimaryInfant" pitchFamily="2" charset="0"/>
                        </a:rPr>
                        <a:t>Learning Outcomes</a:t>
                      </a:r>
                      <a:endParaRPr kumimoji="0" lang="en-US" sz="2800" b="0" i="0" u="sng" strike="noStrike" cap="none" normalizeH="0" baseline="0">
                        <a:ln>
                          <a:noFill/>
                        </a:ln>
                        <a:solidFill>
                          <a:schemeClr val="tx1"/>
                        </a:solidFill>
                        <a:effectLst/>
                        <a:latin typeface="SassoonPrimaryInfant" pitchFamily="2" charset="0"/>
                      </a:endParaRP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358766">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Counting, understanding number and number recognition </a:t>
                      </a:r>
                    </a:p>
                    <a:p>
                      <a:r>
                        <a:rPr lang="en-GB" sz="1600" b="0" i="0" kern="1200" dirty="0">
                          <a:solidFill>
                            <a:schemeClr val="tx1"/>
                          </a:solidFill>
                          <a:effectLst/>
                          <a:latin typeface="SassoonPrimaryInfant" pitchFamily="2" charset="0"/>
                          <a:ea typeface="+mn-ea"/>
                          <a:cs typeface="+mn-cs"/>
                        </a:rPr>
                        <a:t>Recognise,</a:t>
                      </a:r>
                      <a:r>
                        <a:rPr lang="en-GB" sz="1600" b="0" i="0" kern="1200" baseline="0" dirty="0">
                          <a:solidFill>
                            <a:schemeClr val="tx1"/>
                          </a:solidFill>
                          <a:effectLst/>
                          <a:latin typeface="SassoonPrimaryInfant" pitchFamily="2" charset="0"/>
                          <a:ea typeface="+mn-ea"/>
                          <a:cs typeface="+mn-cs"/>
                        </a:rPr>
                        <a:t> c</a:t>
                      </a:r>
                      <a:r>
                        <a:rPr lang="en-GB" sz="1600" b="0" i="0" kern="1200" dirty="0">
                          <a:solidFill>
                            <a:schemeClr val="tx1"/>
                          </a:solidFill>
                          <a:effectLst/>
                          <a:latin typeface="SassoonPrimaryInfant" pitchFamily="2" charset="0"/>
                          <a:ea typeface="+mn-ea"/>
                          <a:cs typeface="+mn-cs"/>
                        </a:rPr>
                        <a:t>ount, sequence and write numbers to 10, 20, progressing to 50,100 as appropriate</a:t>
                      </a:r>
                    </a:p>
                    <a:p>
                      <a:r>
                        <a:rPr lang="en-GB" sz="1600" b="0" i="0" kern="1200" dirty="0">
                          <a:solidFill>
                            <a:schemeClr val="tx1"/>
                          </a:solidFill>
                          <a:effectLst/>
                          <a:latin typeface="SassoonPrimaryInfant" pitchFamily="2" charset="0"/>
                          <a:ea typeface="+mn-ea"/>
                          <a:cs typeface="+mn-cs"/>
                        </a:rPr>
                        <a:t>Count forwards / backwards from different</a:t>
                      </a:r>
                      <a:r>
                        <a:rPr lang="en-GB" sz="1600" b="0" i="0" kern="1200" baseline="0" dirty="0">
                          <a:solidFill>
                            <a:schemeClr val="tx1"/>
                          </a:solidFill>
                          <a:effectLst/>
                          <a:latin typeface="SassoonPrimaryInfant" pitchFamily="2" charset="0"/>
                          <a:ea typeface="+mn-ea"/>
                          <a:cs typeface="+mn-cs"/>
                        </a:rPr>
                        <a:t> points</a:t>
                      </a:r>
                      <a:r>
                        <a:rPr lang="en-GB" sz="1600" b="0" i="0" kern="1200" dirty="0">
                          <a:solidFill>
                            <a:schemeClr val="tx1"/>
                          </a:solidFill>
                          <a:effectLst/>
                          <a:latin typeface="SassoonPrimaryInfant" pitchFamily="2" charset="0"/>
                          <a:ea typeface="+mn-ea"/>
                          <a:cs typeface="+mn-cs"/>
                        </a:rPr>
                        <a:t> Know the number before, after, between to</a:t>
                      </a:r>
                      <a:r>
                        <a:rPr lang="en-GB" sz="1600" b="0" i="0" kern="1200" baseline="0" dirty="0">
                          <a:solidFill>
                            <a:schemeClr val="tx1"/>
                          </a:solidFill>
                          <a:effectLst/>
                          <a:latin typeface="SassoonPrimaryInfant" pitchFamily="2" charset="0"/>
                          <a:ea typeface="+mn-ea"/>
                          <a:cs typeface="+mn-cs"/>
                        </a:rPr>
                        <a:t> 30</a:t>
                      </a:r>
                      <a:r>
                        <a:rPr lang="en-GB" sz="1600" b="0" i="0" kern="1200" dirty="0">
                          <a:solidFill>
                            <a:schemeClr val="tx1"/>
                          </a:solidFill>
                          <a:effectLst/>
                          <a:latin typeface="SassoonPrimaryInfant" pitchFamily="2" charset="0"/>
                          <a:ea typeface="+mn-ea"/>
                          <a:cs typeface="+mn-cs"/>
                        </a:rPr>
                        <a:t> Count in 2s to 20, Count in 5s to 50, Count in 10s to 100</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Explore ordinal numbers- first, second, third etc.</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Begin to recognise odd and even numbers </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SassoonPrimaryInfant" pitchFamily="2" charset="0"/>
                        </a:rPr>
                        <a:t>Addition- add two numbers to 10, progressing to 20</a:t>
                      </a:r>
                    </a:p>
                    <a:p>
                      <a:pPr marL="0" marR="0" lvl="0" indent="0" algn="l" defTabSz="914400" rtl="0" eaLnBrk="1" fontAlgn="base" latinLnBrk="0" hangingPunct="1">
                        <a:lnSpc>
                          <a:spcPct val="100000"/>
                        </a:lnSpc>
                        <a:spcBef>
                          <a:spcPct val="50000"/>
                        </a:spcBef>
                        <a:spcAft>
                          <a:spcPct val="0"/>
                        </a:spcAft>
                        <a:buClrTx/>
                        <a:buSzTx/>
                        <a:buFontTx/>
                        <a:buNone/>
                        <a:tabLst/>
                      </a:pPr>
                      <a:r>
                        <a:rPr lang="en-GB" sz="1600" b="0" i="0" kern="1200" dirty="0">
                          <a:solidFill>
                            <a:schemeClr val="tx1"/>
                          </a:solidFill>
                          <a:effectLst/>
                          <a:latin typeface="SassoonPrimaryInfant" pitchFamily="2" charset="0"/>
                          <a:ea typeface="+mn-ea"/>
                          <a:cs typeface="+mn-cs"/>
                        </a:rPr>
                        <a:t>Explore addition facts for 6, 7, 8, 9, 10</a:t>
                      </a:r>
                      <a:endParaRPr kumimoji="0" lang="en-US"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SassoonPrimaryInfant" pitchFamily="2" charset="0"/>
                        </a:rPr>
                        <a:t>Know doubles to 20</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600" b="0" i="0" u="none" strike="noStrike" cap="none" normalizeH="0" baseline="0" dirty="0">
                          <a:ln>
                            <a:noFill/>
                          </a:ln>
                          <a:solidFill>
                            <a:schemeClr val="tx1"/>
                          </a:solidFill>
                          <a:effectLst/>
                          <a:latin typeface="SassoonPrimaryInfant" pitchFamily="2" charset="0"/>
                        </a:rPr>
                        <a:t>Subtract within 15, progressing to 20 by end of Rang 2</a:t>
                      </a:r>
                    </a:p>
                  </a:txBody>
                  <a:tcPr marT="45703" marB="4570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Mental maths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Practical math tasks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cap="none" normalizeH="0" baseline="0" dirty="0">
                          <a:ln>
                            <a:noFill/>
                          </a:ln>
                          <a:solidFill>
                            <a:schemeClr val="tx1"/>
                          </a:solidFill>
                          <a:effectLst/>
                          <a:latin typeface="SassoonPrimaryInfant" pitchFamily="2" charset="0"/>
                        </a:rPr>
                        <a:t>Explore numbers relevant to everyday life i.e. phone numbers, number plates, door numbers etc.</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cap="none" normalizeH="0" baseline="0" dirty="0">
                          <a:ln>
                            <a:noFill/>
                          </a:ln>
                          <a:solidFill>
                            <a:schemeClr val="tx1"/>
                          </a:solidFill>
                          <a:effectLst/>
                          <a:latin typeface="SassoonPrimaryInfant" pitchFamily="2" charset="0"/>
                        </a:rPr>
                        <a:t>Making variety of sets, comparing sets by looking, matching objects, sorting and counting during play-based learning </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cap="none" normalizeH="0" baseline="0" dirty="0">
                          <a:ln>
                            <a:noFill/>
                          </a:ln>
                          <a:solidFill>
                            <a:schemeClr val="tx1"/>
                          </a:solidFill>
                          <a:effectLst/>
                          <a:latin typeface="SassoonPrimaryInfant" pitchFamily="2" charset="0"/>
                        </a:rPr>
                        <a:t>Practical reinforcing during games- first, second, third etc.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Further reinforcement on IPad with maths apps- Top marks, Eggs to order etc.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Sequencing number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Paired and group work / games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Investigating number and pattern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Questioning and identifying steps / strategy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Word problems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txBody>
                  <a:tcPr marT="45703" marB="4570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609173E7-B969-D717-5E82-71A55AD6FE43}"/>
              </a:ext>
            </a:extLst>
          </p:cNvPr>
          <p:cNvSpPr>
            <a:spLocks noGrp="1" noChangeArrowheads="1"/>
          </p:cNvSpPr>
          <p:nvPr>
            <p:ph type="title"/>
          </p:nvPr>
        </p:nvSpPr>
        <p:spPr>
          <a:xfrm>
            <a:off x="457200" y="-100013"/>
            <a:ext cx="8229600" cy="1143001"/>
          </a:xfrm>
        </p:spPr>
        <p:txBody>
          <a:bodyPr>
            <a:normAutofit fontScale="90000"/>
          </a:bodyPr>
          <a:lstStyle/>
          <a:p>
            <a:pPr eaLnBrk="1" hangingPunct="1"/>
            <a:br>
              <a:rPr lang="en-GB" altLang="en-US" b="1" u="sng" dirty="0">
                <a:latin typeface="SassoonPrimaryInfant" pitchFamily="2" charset="0"/>
              </a:rPr>
            </a:br>
            <a:r>
              <a:rPr lang="en-GB" altLang="en-US" sz="3200" b="1" u="sng" dirty="0">
                <a:latin typeface="SassoonPrimaryInfant" pitchFamily="2" charset="0"/>
              </a:rPr>
              <a:t>Numeracy/Measures, and Shape and Space</a:t>
            </a:r>
            <a:br>
              <a:rPr lang="en-US" altLang="en-US" sz="3200" b="1" dirty="0">
                <a:latin typeface="SassoonPrimaryInfant" pitchFamily="2" charset="0"/>
              </a:rPr>
            </a:br>
            <a:endParaRPr lang="en-US" altLang="en-US" sz="3200" b="1" u="sng" dirty="0">
              <a:latin typeface="SassoonPrimaryInfant" pitchFamily="2" charset="0"/>
            </a:endParaRPr>
          </a:p>
        </p:txBody>
      </p:sp>
      <p:graphicFrame>
        <p:nvGraphicFramePr>
          <p:cNvPr id="10243" name="Group 3">
            <a:extLst>
              <a:ext uri="{FF2B5EF4-FFF2-40B4-BE49-F238E27FC236}">
                <a16:creationId xmlns:a16="http://schemas.microsoft.com/office/drawing/2014/main" id="{DC67E940-F596-DC95-F0C7-D5950E7DD99D}"/>
              </a:ext>
            </a:extLst>
          </p:cNvPr>
          <p:cNvGraphicFramePr>
            <a:graphicFrameLocks noGrp="1"/>
          </p:cNvGraphicFramePr>
          <p:nvPr>
            <p:ph type="tbl" idx="1"/>
            <p:extLst>
              <p:ext uri="{D42A27DB-BD31-4B8C-83A1-F6EECF244321}">
                <p14:modId xmlns:p14="http://schemas.microsoft.com/office/powerpoint/2010/main" val="562600071"/>
              </p:ext>
            </p:extLst>
          </p:nvPr>
        </p:nvGraphicFramePr>
        <p:xfrm>
          <a:off x="611560" y="1019175"/>
          <a:ext cx="8019678" cy="5767388"/>
        </p:xfrm>
        <a:graphic>
          <a:graphicData uri="http://schemas.openxmlformats.org/drawingml/2006/table">
            <a:tbl>
              <a:tblPr/>
              <a:tblGrid>
                <a:gridCol w="4009653">
                  <a:extLst>
                    <a:ext uri="{9D8B030D-6E8A-4147-A177-3AD203B41FA5}">
                      <a16:colId xmlns:a16="http://schemas.microsoft.com/office/drawing/2014/main" val="20000"/>
                    </a:ext>
                  </a:extLst>
                </a:gridCol>
                <a:gridCol w="4010025">
                  <a:extLst>
                    <a:ext uri="{9D8B030D-6E8A-4147-A177-3AD203B41FA5}">
                      <a16:colId xmlns:a16="http://schemas.microsoft.com/office/drawing/2014/main" val="20001"/>
                    </a:ext>
                  </a:extLst>
                </a:gridCol>
              </a:tblGrid>
              <a:tr h="51819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Learning Outcomes</a:t>
                      </a:r>
                      <a:endParaRPr kumimoji="0" lang="en-US" sz="2800" b="0" i="0" u="sng" strike="noStrike" cap="none" normalizeH="0" baseline="0" dirty="0">
                        <a:ln>
                          <a:noFill/>
                        </a:ln>
                        <a:solidFill>
                          <a:schemeClr val="tx1"/>
                        </a:solidFill>
                        <a:effectLst/>
                        <a:latin typeface="SassoonPrimaryInfant" pitchFamily="2" charset="0"/>
                      </a:endParaRPr>
                    </a:p>
                  </a:txBody>
                  <a:tcPr marL="91436" marR="91436"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L="91436" marR="91436"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49198">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Ability to estimate</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Understand and use language relating to length, width, volume, etc.</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Suggest suitable standard and non-standard units </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Begin to understand the concept of scale</a:t>
                      </a:r>
                    </a:p>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Develop competence in dealing with time</a:t>
                      </a:r>
                    </a:p>
                    <a:p>
                      <a:pPr marL="0" marR="0" lvl="0" indent="0" algn="l" defTabSz="914400" rtl="0" eaLnBrk="1" fontAlgn="base" latinLnBrk="0" hangingPunct="1">
                        <a:lnSpc>
                          <a:spcPct val="100000"/>
                        </a:lnSpc>
                        <a:spcBef>
                          <a:spcPct val="50000"/>
                        </a:spcBef>
                        <a:spcAft>
                          <a:spcPct val="0"/>
                        </a:spcAft>
                        <a:buClrTx/>
                        <a:buSzTx/>
                        <a:buFontTx/>
                        <a:buNone/>
                        <a:tabLst/>
                        <a:defRPr/>
                      </a:pPr>
                      <a:r>
                        <a:rPr lang="en-GB" sz="1600" b="0" i="0" kern="1200" dirty="0">
                          <a:solidFill>
                            <a:schemeClr val="tx1"/>
                          </a:solidFill>
                          <a:effectLst/>
                          <a:latin typeface="SassoonPrimaryInfant" pitchFamily="2" charset="0"/>
                          <a:ea typeface="+mn-ea"/>
                          <a:cs typeface="+mn-cs"/>
                        </a:rPr>
                        <a:t>Investigate and talk about the properties of shapes, e.g. those that roll/ do not roll, those with straight edges/ curved edges</a:t>
                      </a:r>
                    </a:p>
                    <a:p>
                      <a:pPr marL="0" marR="0" lvl="0" indent="0" algn="l" defTabSz="914400" rtl="0" eaLnBrk="1" fontAlgn="base" latinLnBrk="0" hangingPunct="1">
                        <a:lnSpc>
                          <a:spcPct val="100000"/>
                        </a:lnSpc>
                        <a:spcBef>
                          <a:spcPct val="50000"/>
                        </a:spcBef>
                        <a:spcAft>
                          <a:spcPct val="0"/>
                        </a:spcAft>
                        <a:buClrTx/>
                        <a:buSzTx/>
                        <a:buFontTx/>
                        <a:buNone/>
                        <a:tabLst/>
                      </a:pPr>
                      <a:r>
                        <a:rPr lang="en-GB" sz="1600" b="0" i="0" kern="1200" dirty="0">
                          <a:solidFill>
                            <a:schemeClr val="tx1"/>
                          </a:solidFill>
                          <a:effectLst/>
                          <a:latin typeface="SassoonPrimaryInfant" pitchFamily="2" charset="0"/>
                          <a:ea typeface="+mn-ea"/>
                          <a:cs typeface="+mn-cs"/>
                        </a:rPr>
                        <a:t>Recognise and name common 2-D shapes- square,</a:t>
                      </a:r>
                      <a:r>
                        <a:rPr lang="en-GB" sz="1600" b="0" i="0" kern="1200" baseline="0" dirty="0">
                          <a:solidFill>
                            <a:schemeClr val="tx1"/>
                          </a:solidFill>
                          <a:effectLst/>
                          <a:latin typeface="SassoonPrimaryInfant" pitchFamily="2" charset="0"/>
                          <a:ea typeface="+mn-ea"/>
                          <a:cs typeface="+mn-cs"/>
                        </a:rPr>
                        <a:t> triangle, circle, rectangle </a:t>
                      </a: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50000"/>
                        </a:spcBef>
                        <a:spcAft>
                          <a:spcPct val="0"/>
                        </a:spcAft>
                        <a:buClrTx/>
                        <a:buSzTx/>
                        <a:buFontTx/>
                        <a:buNone/>
                        <a:tabLst/>
                      </a:pPr>
                      <a:r>
                        <a:rPr lang="en-GB" sz="1600" b="0" i="0" kern="1200" dirty="0">
                          <a:solidFill>
                            <a:schemeClr val="tx1"/>
                          </a:solidFill>
                          <a:effectLst/>
                          <a:latin typeface="SassoonPrimaryInfant" pitchFamily="2" charset="0"/>
                          <a:ea typeface="+mn-ea"/>
                          <a:cs typeface="+mn-cs"/>
                        </a:rPr>
                        <a:t>Describe and name common 3-D shapes – cube, cuboid, sphere, cylinder and cone</a:t>
                      </a:r>
                      <a:endParaRPr kumimoji="0" lang="en-US" sz="1600" b="0" i="0" u="none" strike="noStrike" cap="none" normalizeH="0" baseline="0" dirty="0">
                        <a:ln>
                          <a:noFill/>
                        </a:ln>
                        <a:solidFill>
                          <a:schemeClr val="tx1"/>
                        </a:solidFill>
                        <a:effectLst/>
                        <a:latin typeface="SassoonPrimaryInfant" pitchFamily="2" charset="0"/>
                      </a:endParaRPr>
                    </a:p>
                  </a:txBody>
                  <a:tcPr marL="91436" marR="91436"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Mental maths games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800" b="0" i="0" u="none" strike="noStrike" cap="none" normalizeH="0" baseline="0" dirty="0">
                          <a:ln>
                            <a:noFill/>
                          </a:ln>
                          <a:solidFill>
                            <a:schemeClr val="tx1"/>
                          </a:solidFill>
                          <a:effectLst/>
                          <a:latin typeface="SassoonPrimaryInfant" pitchFamily="2" charset="0"/>
                        </a:rPr>
                        <a:t>Practical maths tasks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Opportunities during water/sand play to fill, measure, compare and encouraged to use language of comparison i.e. longer, shorter, heavy, light, holds more/less/nearly full and so 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a:ln>
                            <a:noFill/>
                          </a:ln>
                          <a:solidFill>
                            <a:schemeClr val="tx1"/>
                          </a:solidFill>
                          <a:effectLst/>
                          <a:latin typeface="SassoonPrimaryInfant" pitchFamily="2" charset="0"/>
                        </a:rPr>
                        <a:t>Outdoor play-  providing building blocks, larger wooden items to balance, lift and weigh, order, compare etc.</a:t>
                      </a:r>
                    </a:p>
                    <a:p>
                      <a:r>
                        <a:rPr lang="en-GB" sz="1800" b="0" i="0" kern="1200" dirty="0">
                          <a:solidFill>
                            <a:schemeClr val="tx1"/>
                          </a:solidFill>
                          <a:effectLst/>
                          <a:latin typeface="SassoonPrimaryInfant" pitchFamily="2" charset="0"/>
                          <a:ea typeface="+mn-ea"/>
                          <a:cs typeface="+mn-cs"/>
                        </a:rPr>
                        <a:t>Make pictures and patterns with 2-D shapes during play based learning</a:t>
                      </a:r>
                    </a:p>
                    <a:p>
                      <a:r>
                        <a:rPr lang="en-GB" sz="1800" b="0" i="0" kern="1200" dirty="0">
                          <a:solidFill>
                            <a:schemeClr val="tx1"/>
                          </a:solidFill>
                          <a:effectLst/>
                          <a:latin typeface="SassoonPrimaryInfant" pitchFamily="2" charset="0"/>
                          <a:ea typeface="+mn-ea"/>
                          <a:cs typeface="+mn-cs"/>
                        </a:rPr>
                        <a:t>Build and make constructions with 2D and 3-D shapes</a:t>
                      </a:r>
                    </a:p>
                    <a:p>
                      <a:r>
                        <a:rPr lang="en-GB" sz="1800" b="0" i="0" kern="1200" dirty="0">
                          <a:solidFill>
                            <a:schemeClr val="tx1"/>
                          </a:solidFill>
                          <a:effectLst/>
                          <a:latin typeface="SassoonPrimaryInfant" pitchFamily="2" charset="0"/>
                          <a:ea typeface="+mn-ea"/>
                          <a:cs typeface="+mn-cs"/>
                        </a:rPr>
                        <a:t> </a:t>
                      </a: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txBody>
                  <a:tcPr marL="91436" marR="91436"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B92EF23-80B8-2347-B8DC-6335FC10BA0F}"/>
              </a:ext>
            </a:extLst>
          </p:cNvPr>
          <p:cNvSpPr>
            <a:spLocks noGrp="1" noChangeArrowheads="1"/>
          </p:cNvSpPr>
          <p:nvPr>
            <p:ph type="title"/>
          </p:nvPr>
        </p:nvSpPr>
        <p:spPr>
          <a:xfrm>
            <a:off x="457200" y="-100013"/>
            <a:ext cx="8229600" cy="1143001"/>
          </a:xfrm>
        </p:spPr>
        <p:txBody>
          <a:bodyPr/>
          <a:lstStyle/>
          <a:p>
            <a:pPr eaLnBrk="1" hangingPunct="1"/>
            <a:r>
              <a:rPr lang="en-GB" altLang="en-US" b="1" u="sng">
                <a:latin typeface="SassoonPrimaryInfant" pitchFamily="2" charset="0"/>
              </a:rPr>
              <a:t>Numeracy/Time &amp; Sorting</a:t>
            </a:r>
            <a:endParaRPr lang="en-US" altLang="en-US" b="1" u="sng">
              <a:latin typeface="SassoonPrimaryInfant" pitchFamily="2" charset="0"/>
            </a:endParaRPr>
          </a:p>
        </p:txBody>
      </p:sp>
      <p:graphicFrame>
        <p:nvGraphicFramePr>
          <p:cNvPr id="14339" name="Group 3">
            <a:extLst>
              <a:ext uri="{FF2B5EF4-FFF2-40B4-BE49-F238E27FC236}">
                <a16:creationId xmlns:a16="http://schemas.microsoft.com/office/drawing/2014/main" id="{60FB695E-4799-C29D-3637-FE420A64CF2F}"/>
              </a:ext>
            </a:extLst>
          </p:cNvPr>
          <p:cNvGraphicFramePr>
            <a:graphicFrameLocks noGrp="1"/>
          </p:cNvGraphicFramePr>
          <p:nvPr>
            <p:ph type="tbl" idx="1"/>
            <p:extLst>
              <p:ext uri="{D42A27DB-BD31-4B8C-83A1-F6EECF244321}">
                <p14:modId xmlns:p14="http://schemas.microsoft.com/office/powerpoint/2010/main" val="255822238"/>
              </p:ext>
            </p:extLst>
          </p:nvPr>
        </p:nvGraphicFramePr>
        <p:xfrm>
          <a:off x="457200" y="1196975"/>
          <a:ext cx="8229600" cy="5616575"/>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4790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Learning Outcomes</a:t>
                      </a:r>
                      <a:endParaRPr kumimoji="0" lang="en-US" sz="2800" b="0" i="0" u="sng" strike="noStrike" cap="none" normalizeH="0" baseline="0" dirty="0">
                        <a:ln>
                          <a:noFill/>
                        </a:ln>
                        <a:solidFill>
                          <a:schemeClr val="tx1"/>
                        </a:solidFill>
                        <a:effectLst/>
                        <a:latin typeface="SassoonPrimaryInfant" pitchFamily="2"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sng" strike="noStrike" cap="none" normalizeH="0" baseline="0" dirty="0">
                          <a:ln>
                            <a:noFill/>
                          </a:ln>
                          <a:solidFill>
                            <a:schemeClr val="tx1"/>
                          </a:solidFill>
                          <a:effectLst/>
                          <a:latin typeface="SassoonPrimaryInfant" pitchFamily="2" charset="0"/>
                        </a:rPr>
                        <a:t>Activities</a:t>
                      </a:r>
                      <a:endParaRPr kumimoji="0" lang="en-US" sz="2800" b="0" i="0" u="sng" strike="noStrike" cap="none" normalizeH="0" baseline="0" dirty="0">
                        <a:ln>
                          <a:noFill/>
                        </a:ln>
                        <a:solidFill>
                          <a:schemeClr val="tx1"/>
                        </a:solidFill>
                        <a:effectLst/>
                        <a:latin typeface="SassoonPrimaryInfant" pitchFamily="2"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968669">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US" sz="1800" b="1" i="0" u="sng" strike="noStrike" cap="none" normalizeH="0" baseline="0" dirty="0">
                          <a:ln>
                            <a:noFill/>
                          </a:ln>
                          <a:solidFill>
                            <a:schemeClr val="tx1"/>
                          </a:solidFill>
                          <a:effectLst/>
                          <a:latin typeface="SassoonPrimaryInfant" pitchFamily="2" charset="0"/>
                        </a:rPr>
                        <a:t>Time</a:t>
                      </a:r>
                    </a:p>
                    <a:p>
                      <a:r>
                        <a:rPr lang="en-GB" sz="1800" b="0" i="0" kern="1200" dirty="0">
                          <a:solidFill>
                            <a:schemeClr val="tx1"/>
                          </a:solidFill>
                          <a:effectLst/>
                          <a:latin typeface="SassoonPrimaryInfant" pitchFamily="2" charset="0"/>
                          <a:ea typeface="+mn-ea"/>
                          <a:cs typeface="+mn-cs"/>
                        </a:rPr>
                        <a:t>Understand and use the vocabulary related to time</a:t>
                      </a:r>
                    </a:p>
                    <a:p>
                      <a:r>
                        <a:rPr lang="en-GB" sz="1800" b="0" i="0" kern="1200" dirty="0">
                          <a:solidFill>
                            <a:schemeClr val="tx1"/>
                          </a:solidFill>
                          <a:effectLst/>
                          <a:latin typeface="SassoonPrimaryInfant" pitchFamily="2" charset="0"/>
                          <a:ea typeface="+mn-ea"/>
                          <a:cs typeface="+mn-cs"/>
                        </a:rPr>
                        <a:t>· Know the days of the week</a:t>
                      </a:r>
                    </a:p>
                    <a:p>
                      <a:r>
                        <a:rPr lang="en-GB" sz="1800" b="0" i="0" kern="1200" dirty="0">
                          <a:solidFill>
                            <a:schemeClr val="tx1"/>
                          </a:solidFill>
                          <a:effectLst/>
                          <a:latin typeface="SassoonPrimaryInfant" pitchFamily="2" charset="0"/>
                          <a:ea typeface="+mn-ea"/>
                          <a:cs typeface="+mn-cs"/>
                        </a:rPr>
                        <a:t>· Recognise and read o’clock times on an analogue clock</a:t>
                      </a:r>
                    </a:p>
                    <a:p>
                      <a:r>
                        <a:rPr lang="en-GB" sz="1800" b="0" i="0" kern="1200" dirty="0">
                          <a:solidFill>
                            <a:schemeClr val="tx1"/>
                          </a:solidFill>
                          <a:effectLst/>
                          <a:latin typeface="SassoonPrimaryInfant" pitchFamily="2" charset="0"/>
                          <a:ea typeface="+mn-ea"/>
                          <a:cs typeface="+mn-cs"/>
                        </a:rPr>
                        <a:t>· Recognise and read half past times on an analogue clock</a:t>
                      </a:r>
                    </a:p>
                    <a:p>
                      <a:endParaRPr kumimoji="0" lang="en-GB" sz="1800" b="0" i="0" u="none" strike="noStrike" kern="1200" cap="none" normalizeH="0" baseline="0" dirty="0">
                        <a:ln>
                          <a:noFill/>
                        </a:ln>
                        <a:solidFill>
                          <a:schemeClr val="tx1"/>
                        </a:solidFill>
                        <a:effectLst/>
                        <a:latin typeface="SassoonPrimaryInfant" pitchFamily="2" charset="0"/>
                        <a:ea typeface="+mn-ea"/>
                        <a:cs typeface="+mn-cs"/>
                      </a:endParaRPr>
                    </a:p>
                    <a:p>
                      <a:r>
                        <a:rPr kumimoji="0" lang="en-GB" sz="1800" b="1" i="0" u="sng" strike="noStrike" kern="1200" cap="none" normalizeH="0" baseline="0" dirty="0">
                          <a:ln>
                            <a:noFill/>
                          </a:ln>
                          <a:solidFill>
                            <a:schemeClr val="tx1"/>
                          </a:solidFill>
                          <a:effectLst/>
                          <a:latin typeface="SassoonPrimaryInfant" pitchFamily="2" charset="0"/>
                          <a:ea typeface="+mn-ea"/>
                          <a:cs typeface="+mn-cs"/>
                        </a:rPr>
                        <a:t>Sorting </a:t>
                      </a:r>
                    </a:p>
                    <a:p>
                      <a:r>
                        <a:rPr lang="en-GB" sz="1800" b="0" i="0" kern="1200" dirty="0">
                          <a:solidFill>
                            <a:schemeClr val="tx1"/>
                          </a:solidFill>
                          <a:effectLst/>
                          <a:latin typeface="SassoonPrimaryInfant" pitchFamily="2" charset="0"/>
                          <a:ea typeface="+mn-ea"/>
                          <a:cs typeface="+mn-cs"/>
                        </a:rPr>
                        <a:t>Be able to use mapping diagrams to show relationships</a:t>
                      </a:r>
                    </a:p>
                    <a:p>
                      <a:r>
                        <a:rPr lang="en-GB" sz="1800" b="0" i="0" kern="1200" dirty="0">
                          <a:solidFill>
                            <a:schemeClr val="tx1"/>
                          </a:solidFill>
                          <a:effectLst/>
                          <a:latin typeface="SassoonPrimaryInfant" pitchFamily="2" charset="0"/>
                          <a:ea typeface="+mn-ea"/>
                          <a:cs typeface="+mn-cs"/>
                        </a:rPr>
                        <a:t>Sort using Carroll diagrams</a:t>
                      </a:r>
                    </a:p>
                    <a:p>
                      <a:r>
                        <a:rPr lang="en-GB" sz="1800" b="0" i="0" kern="1200" dirty="0">
                          <a:solidFill>
                            <a:schemeClr val="tx1"/>
                          </a:solidFill>
                          <a:effectLst/>
                          <a:latin typeface="SassoonPrimaryInfant" pitchFamily="2" charset="0"/>
                          <a:ea typeface="+mn-ea"/>
                          <a:cs typeface="+mn-cs"/>
                        </a:rPr>
                        <a:t>Be able to display and interpret data using simple bar graphs and pictograms</a:t>
                      </a:r>
                    </a:p>
                    <a:p>
                      <a:endParaRPr kumimoji="0" lang="en-US" sz="1600" b="0" i="0" u="none" strike="noStrike" cap="none" normalizeH="0" baseline="0" dirty="0">
                        <a:ln>
                          <a:noFill/>
                        </a:ln>
                        <a:solidFill>
                          <a:schemeClr val="tx1"/>
                        </a:solidFill>
                        <a:effectLst/>
                        <a:latin typeface="SassoonPrimaryInfant" pitchFamily="2"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Mental maths activities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Collins Maths worksheets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Practical maths lessons using large and smaller clocks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Daily class picture timetable/ days of the week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600" b="0" i="0" u="none" strike="noStrike" cap="none" normalizeH="0" baseline="0" dirty="0">
                          <a:ln>
                            <a:noFill/>
                          </a:ln>
                          <a:solidFill>
                            <a:schemeClr val="tx1"/>
                          </a:solidFill>
                          <a:effectLst/>
                          <a:latin typeface="SassoonPrimaryInfant" pitchFamily="2" charset="0"/>
                        </a:rPr>
                        <a:t>Talk about significant times on the clock- class discussions of things that happen daily/weekly i.e. roll call, break lunch, P.E. days, assemblies</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GB" sz="1600" b="0" i="0" u="none" strike="noStrike" cap="none" normalizeH="0" baseline="0" dirty="0">
                          <a:ln>
                            <a:noFill/>
                          </a:ln>
                          <a:solidFill>
                            <a:schemeClr val="tx1"/>
                          </a:solidFill>
                          <a:effectLst/>
                          <a:latin typeface="SassoonPrimaryInfant" pitchFamily="2" charset="0"/>
                        </a:rPr>
                        <a:t>Practical activities to </a:t>
                      </a:r>
                      <a:r>
                        <a:rPr kumimoji="0" lang="en-GB" sz="1600" b="0" i="0" u="none" strike="noStrike" kern="1200" cap="none" normalizeH="0" baseline="0" dirty="0">
                          <a:ln>
                            <a:noFill/>
                          </a:ln>
                          <a:solidFill>
                            <a:schemeClr val="tx1"/>
                          </a:solidFill>
                          <a:effectLst/>
                          <a:latin typeface="SassoonPrimaryInfant" pitchFamily="2" charset="0"/>
                          <a:ea typeface="+mn-ea"/>
                          <a:cs typeface="+mn-cs"/>
                        </a:rPr>
                        <a:t>s</a:t>
                      </a:r>
                      <a:r>
                        <a:rPr lang="en-GB" sz="1600" b="0" i="0" kern="1200" dirty="0">
                          <a:solidFill>
                            <a:schemeClr val="tx1"/>
                          </a:solidFill>
                          <a:effectLst/>
                          <a:latin typeface="SassoonPrimaryInfant" pitchFamily="2" charset="0"/>
                          <a:ea typeface="+mn-ea"/>
                          <a:cs typeface="+mn-cs"/>
                        </a:rPr>
                        <a:t>equence times of the day and explore time patterns e.g. morning afternoon, evening, days</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GB" sz="1600" b="0" i="0" kern="1200" dirty="0">
                          <a:solidFill>
                            <a:schemeClr val="tx1"/>
                          </a:solidFill>
                          <a:effectLst/>
                          <a:latin typeface="SassoonPrimaryInfant" pitchFamily="2" charset="0"/>
                          <a:ea typeface="+mn-ea"/>
                          <a:cs typeface="+mn-cs"/>
                        </a:rPr>
                        <a:t>Sorting and data activities using ICT – J2Easy</a:t>
                      </a:r>
                      <a:r>
                        <a:rPr lang="en-GB" sz="1600" b="0" i="0" kern="1200" baseline="0" dirty="0">
                          <a:solidFill>
                            <a:schemeClr val="tx1"/>
                          </a:solidFill>
                          <a:effectLst/>
                          <a:latin typeface="SassoonPrimaryInfant" pitchFamily="2" charset="0"/>
                          <a:ea typeface="+mn-ea"/>
                          <a:cs typeface="+mn-cs"/>
                        </a:rPr>
                        <a:t> and other programmes</a:t>
                      </a:r>
                      <a:endParaRPr lang="en-GB" sz="1600" b="0" i="0" kern="1200" dirty="0">
                        <a:solidFill>
                          <a:schemeClr val="tx1"/>
                        </a:solidFill>
                        <a:effectLst/>
                        <a:latin typeface="SassoonPrimaryInfant" pitchFamily="2"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600" b="0" i="0" u="none" strike="noStrike" cap="none" normalizeH="0" baseline="0" dirty="0">
                        <a:ln>
                          <a:noFill/>
                        </a:ln>
                        <a:solidFill>
                          <a:schemeClr val="tx1"/>
                        </a:solidFill>
                        <a:effectLst/>
                        <a:latin typeface="SassoonPrimaryInfant" pitchFamily="2"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2283</TotalTime>
  <Words>4671</Words>
  <Application>Microsoft Office PowerPoint</Application>
  <PresentationFormat>On-screen Show (4:3)</PresentationFormat>
  <Paragraphs>501</Paragraphs>
  <Slides>29</Slides>
  <Notes>12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Arial</vt:lpstr>
      <vt:lpstr>Calibri</vt:lpstr>
      <vt:lpstr>Comic Sans MS</vt:lpstr>
      <vt:lpstr>Roboto</vt:lpstr>
      <vt:lpstr>SassoonPrimaryInfant</vt:lpstr>
      <vt:lpstr>SassoonPrimaryType</vt:lpstr>
      <vt:lpstr>Symbol</vt:lpstr>
      <vt:lpstr>Trebuchet MS</vt:lpstr>
      <vt:lpstr>Wingdings</vt:lpstr>
      <vt:lpstr>Wingdings 3</vt:lpstr>
      <vt:lpstr>Facet</vt:lpstr>
      <vt:lpstr>Cruinniú Curaclaim </vt:lpstr>
      <vt:lpstr>PowerPoint Presentation</vt:lpstr>
      <vt:lpstr>PowerPoint Presentation</vt:lpstr>
      <vt:lpstr>Talking and Listening </vt:lpstr>
      <vt:lpstr>Language and Literacy/Reading </vt:lpstr>
      <vt:lpstr>Literacy and Language/Writing</vt:lpstr>
      <vt:lpstr>Numeracy/Number</vt:lpstr>
      <vt:lpstr> Numeracy/Measures, and Shape and Space </vt:lpstr>
      <vt:lpstr>Numeracy/Time &amp; Sorting</vt:lpstr>
      <vt:lpstr>World Around Us</vt:lpstr>
      <vt:lpstr>ICT</vt:lpstr>
      <vt:lpstr>PDMU</vt:lpstr>
      <vt:lpstr>Physical Education</vt:lpstr>
      <vt:lpstr>Assessment</vt:lpstr>
      <vt:lpstr>Litriú i Rang 2/Spellings</vt:lpstr>
      <vt:lpstr>Litriú …continued </vt:lpstr>
      <vt:lpstr>Aip Scoile School App</vt:lpstr>
      <vt:lpstr>PowerPoint Presentation</vt:lpstr>
      <vt:lpstr>Class rules, rewards and sanctions </vt:lpstr>
      <vt:lpstr>An Lá Scoile/The School Day  </vt:lpstr>
      <vt:lpstr>Class timetable</vt:lpstr>
      <vt:lpstr>Homework </vt:lpstr>
      <vt:lpstr>Ag tacú le do pháiste/supporting your child  Whilst having Irish in the home is not a prerequisite to attend Naíscoil agus Bunscoil Bheanna Boirche, parents are strongly encouraged to avail of the many great Irish Language classes and intensive courses that are available in the area in order to be able to support their child’s learning.  Follow Glór Uachtar Tíre on Facebook, Instagram, or visit their website for information on upcoming lessons and events.  In addition, homeworks are always supplemented with support materials for parents to use to help with pronunciation and meaning.  Remember,  homework is a REVISION of work/topics covered in class,  so pupils will be able to tell you what they are meant to do, and will take great joy in doing so! The overview sheets and verbal instructions on Google Classroom will also be of help to you.  There are also some fantastic websites to assist parents with Irish and support their child,  such as: www.abair.ie            www.tearma.ie       www.foclóir.ie      www.bbc.co.uk/northernireland/irish/blas  www.irishforparents.ie  www.cúla4.com      www.foghlaim.tg4.ie  We also recommend using the following apps if you have a tablet device at home: Cód na Gaeilge,  Cúla 4,  Fuaim Ú </vt:lpstr>
      <vt:lpstr>Uniform</vt:lpstr>
      <vt:lpstr>     Summary</vt:lpstr>
      <vt:lpstr>Illness/sickness at school and in the home  Please inform staff if your child has any food allergies, asthma etc… that we are not already aware of. If your child becomes ill while at school, we will contact the number you have provided on your data collection form. Please make sure to let us know of any changes to contact information throughout the year.  As we have previously communicated, we have children in the school who are immunocompromised, one of whom is in our class. To help protect these vulnerable children, we kindly ask that you notify us immediately if your child is ill or if there is sickness in the home, as immunocompromised children may need to receive preventative treatment within a short timeframe after exposure.    The health and well-being of our immunocompromised pupils depends on the cooperation of all parents. Your support is greatly appreciated in helping us keep every child safe.  We have been teaching the R2 class good hand hygiene and reinforcing the cover your coughs message and will be sanitising and washing hands on a much more regular basis. Please take the opportunity to reinforce these messages at home. Go raibh maith agaibh.     </vt:lpstr>
      <vt:lpstr>Continued…</vt:lpstr>
      <vt:lpstr>PowerPoint Presentation</vt:lpstr>
      <vt:lpstr>PowerPoint Presentation</vt:lpstr>
    </vt:vector>
  </TitlesOfParts>
  <Company>RM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Cruinniú Curaclaim</dc:title>
  <dc:creator>cfox535</dc:creator>
  <cp:lastModifiedBy>C Fox</cp:lastModifiedBy>
  <cp:revision>109</cp:revision>
  <cp:lastPrinted>2025-09-29T11:10:48Z</cp:lastPrinted>
  <dcterms:created xsi:type="dcterms:W3CDTF">2012-09-17T20:00:03Z</dcterms:created>
  <dcterms:modified xsi:type="dcterms:W3CDTF">2025-10-13T10:20:37Z</dcterms:modified>
</cp:coreProperties>
</file>