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86" r:id="rId7"/>
    <p:sldId id="261" r:id="rId8"/>
    <p:sldId id="262" r:id="rId9"/>
    <p:sldId id="263" r:id="rId10"/>
    <p:sldId id="264" r:id="rId11"/>
    <p:sldId id="265" r:id="rId12"/>
    <p:sldId id="266" r:id="rId13"/>
    <p:sldId id="267" r:id="rId14"/>
    <p:sldId id="268" r:id="rId15"/>
    <p:sldId id="269" r:id="rId16"/>
    <p:sldId id="270" r:id="rId17"/>
    <p:sldId id="271" r:id="rId18"/>
    <p:sldId id="287" r:id="rId19"/>
    <p:sldId id="288"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te+Ikq6gIw8tYf+aWqZA7jiUI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83" d="100"/>
          <a:sy n="83" d="100"/>
        </p:scale>
        <p:origin x="15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703"/>
          </a:xfrm>
          <a:prstGeom prst="rect">
            <a:avLst/>
          </a:prstGeom>
          <a:noFill/>
          <a:ln>
            <a:noFill/>
          </a:ln>
        </p:spPr>
        <p:txBody>
          <a:bodyPr spcFirstLastPara="1" wrap="square" lIns="90625" tIns="45300" rIns="90625" bIns="453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5703"/>
          </a:xfrm>
          <a:prstGeom prst="rect">
            <a:avLst/>
          </a:prstGeom>
          <a:noFill/>
          <a:ln>
            <a:noFill/>
          </a:ln>
        </p:spPr>
        <p:txBody>
          <a:bodyPr spcFirstLastPara="1" wrap="square" lIns="90625" tIns="45300" rIns="90625" bIns="453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4681"/>
            <a:ext cx="5438140" cy="4467617"/>
          </a:xfrm>
          <a:prstGeom prst="rect">
            <a:avLst/>
          </a:prstGeom>
          <a:noFill/>
          <a:ln>
            <a:noFill/>
          </a:ln>
        </p:spPr>
        <p:txBody>
          <a:bodyPr spcFirstLastPara="1" wrap="square" lIns="90625" tIns="45300" rIns="90625" bIns="45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362"/>
            <a:ext cx="2945659" cy="495703"/>
          </a:xfrm>
          <a:prstGeom prst="rect">
            <a:avLst/>
          </a:prstGeom>
          <a:noFill/>
          <a:ln>
            <a:noFill/>
          </a:ln>
        </p:spPr>
        <p:txBody>
          <a:bodyPr spcFirstLastPara="1" wrap="square" lIns="90625" tIns="45300" rIns="90625" bIns="453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9362"/>
            <a:ext cx="2945659" cy="495703"/>
          </a:xfrm>
          <a:prstGeom prst="rect">
            <a:avLst/>
          </a:prstGeom>
          <a:noFill/>
          <a:ln>
            <a:noFill/>
          </a:ln>
        </p:spPr>
        <p:txBody>
          <a:bodyPr spcFirstLastPara="1" wrap="square" lIns="90625" tIns="45300" rIns="90625" bIns="453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79768" y="4714681"/>
            <a:ext cx="5438140" cy="4467617"/>
          </a:xfrm>
          <a:prstGeom prst="rect">
            <a:avLst/>
          </a:prstGeom>
          <a:noFill/>
          <a:ln>
            <a:noFill/>
          </a:ln>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54" name="Google Shape;154;p11:notes"/>
          <p:cNvSpPr txBox="1">
            <a:spLocks noGrp="1"/>
          </p:cNvSpPr>
          <p:nvPr>
            <p:ph type="sldNum" idx="12"/>
          </p:nvPr>
        </p:nvSpPr>
        <p:spPr>
          <a:xfrm>
            <a:off x="3850443" y="9429362"/>
            <a:ext cx="2945659" cy="495703"/>
          </a:xfrm>
          <a:prstGeom prst="rect">
            <a:avLst/>
          </a:prstGeom>
          <a:noFill/>
          <a:ln>
            <a:noFill/>
          </a:ln>
        </p:spPr>
        <p:txBody>
          <a:bodyPr spcFirstLastPara="1" wrap="square" lIns="90625" tIns="45300" rIns="90625" bIns="453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22" name="Google Shape;222;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34" name="Google Shape;234;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42" name="Google Shape;242;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48" name="Google Shape;248;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54" name="Google Shape;254;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60" name="Google Shape;26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67" name="Google Shape;267;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0: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272" name="Google Shape;272;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79768" y="4714681"/>
            <a:ext cx="5438140" cy="4467617"/>
          </a:xfrm>
          <a:prstGeom prst="rect">
            <a:avLst/>
          </a:prstGeom>
        </p:spPr>
        <p:txBody>
          <a:bodyPr spcFirstLastPara="1" wrap="square" lIns="90625" tIns="45300" rIns="90625" bIns="453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spcc.org.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irishforparents.ie/" TargetMode="External"/><Relationship Id="rId5" Type="http://schemas.openxmlformats.org/officeDocument/2006/relationships/hyperlink" Target="http://www.tearma.ie/" TargetMode="External"/><Relationship Id="rId4" Type="http://schemas.openxmlformats.org/officeDocument/2006/relationships/hyperlink" Target="http://www.abair.i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23850" y="404813"/>
            <a:ext cx="8496300" cy="1584325"/>
          </a:xfrm>
          <a:prstGeom prst="rect">
            <a:avLst/>
          </a:prstGeom>
          <a:noFill/>
          <a:ln>
            <a:noFill/>
          </a:ln>
        </p:spPr>
      </p:pic>
      <p:sp>
        <p:nvSpPr>
          <p:cNvPr id="89" name="Google Shape;89;p1"/>
          <p:cNvSpPr txBox="1">
            <a:spLocks noGrp="1"/>
          </p:cNvSpPr>
          <p:nvPr>
            <p:ph type="ctrTitle"/>
          </p:nvPr>
        </p:nvSpPr>
        <p:spPr>
          <a:xfrm>
            <a:off x="684213" y="141287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GB" sz="5400" dirty="0">
                <a:latin typeface="Comic Sans MS"/>
                <a:ea typeface="Comic Sans MS"/>
                <a:cs typeface="Comic Sans MS"/>
                <a:sym typeface="Comic Sans MS"/>
              </a:rPr>
            </a:br>
            <a:br>
              <a:rPr lang="en-GB" sz="5400" dirty="0">
                <a:latin typeface="Comic Sans MS"/>
                <a:ea typeface="Comic Sans MS"/>
                <a:cs typeface="Comic Sans MS"/>
                <a:sym typeface="Comic Sans MS"/>
              </a:rPr>
            </a:br>
            <a:br>
              <a:rPr lang="en-GB" sz="5400" dirty="0">
                <a:latin typeface="Comic Sans MS"/>
                <a:ea typeface="Comic Sans MS"/>
                <a:cs typeface="Comic Sans MS"/>
                <a:sym typeface="Comic Sans MS"/>
              </a:rPr>
            </a:br>
            <a:br>
              <a:rPr lang="en-GB" sz="5400" dirty="0">
                <a:latin typeface="Comic Sans MS"/>
                <a:ea typeface="Comic Sans MS"/>
                <a:cs typeface="Comic Sans MS"/>
                <a:sym typeface="Comic Sans MS"/>
              </a:rPr>
            </a:br>
            <a:br>
              <a:rPr lang="en-GB" sz="5400" dirty="0">
                <a:latin typeface="Comic Sans MS"/>
                <a:ea typeface="Comic Sans MS"/>
                <a:cs typeface="Comic Sans MS"/>
                <a:sym typeface="Comic Sans MS"/>
              </a:rPr>
            </a:br>
            <a:r>
              <a:rPr lang="en-GB" sz="4800" dirty="0">
                <a:latin typeface="Comic Sans MS"/>
                <a:ea typeface="Comic Sans MS"/>
                <a:cs typeface="Comic Sans MS"/>
                <a:sym typeface="Comic Sans MS"/>
              </a:rPr>
              <a:t>Fáilte go </a:t>
            </a:r>
            <a:endParaRPr sz="4800" dirty="0">
              <a:latin typeface="Comic Sans MS"/>
              <a:ea typeface="Comic Sans MS"/>
              <a:cs typeface="Comic Sans MS"/>
              <a:sym typeface="Comic Sans MS"/>
            </a:endParaRPr>
          </a:p>
          <a:p>
            <a:pPr marL="0" lvl="0" indent="0" algn="ctr" rtl="0">
              <a:spcBef>
                <a:spcPts val="0"/>
              </a:spcBef>
              <a:spcAft>
                <a:spcPts val="0"/>
              </a:spcAft>
              <a:buNone/>
            </a:pPr>
            <a:r>
              <a:rPr lang="en-GB" sz="4800" dirty="0" err="1">
                <a:latin typeface="Comic Sans MS"/>
                <a:ea typeface="Comic Sans MS"/>
                <a:cs typeface="Comic Sans MS"/>
                <a:sym typeface="Comic Sans MS"/>
              </a:rPr>
              <a:t>Bunscoil</a:t>
            </a:r>
            <a:r>
              <a:rPr lang="en-GB" sz="4800" dirty="0">
                <a:latin typeface="Comic Sans MS"/>
                <a:ea typeface="Comic Sans MS"/>
                <a:cs typeface="Comic Sans MS"/>
                <a:sym typeface="Comic Sans MS"/>
              </a:rPr>
              <a:t> </a:t>
            </a:r>
            <a:endParaRPr sz="4800" dirty="0">
              <a:latin typeface="Comic Sans MS"/>
              <a:ea typeface="Comic Sans MS"/>
              <a:cs typeface="Comic Sans MS"/>
              <a:sym typeface="Comic Sans MS"/>
            </a:endParaRPr>
          </a:p>
          <a:p>
            <a:pPr marL="0" lvl="0" indent="0" algn="ctr" rtl="0">
              <a:spcBef>
                <a:spcPts val="0"/>
              </a:spcBef>
              <a:spcAft>
                <a:spcPts val="0"/>
              </a:spcAft>
              <a:buNone/>
            </a:pPr>
            <a:r>
              <a:rPr lang="en-GB" sz="4800" dirty="0" err="1">
                <a:latin typeface="Comic Sans MS"/>
                <a:ea typeface="Comic Sans MS"/>
                <a:cs typeface="Comic Sans MS"/>
                <a:sym typeface="Comic Sans MS"/>
              </a:rPr>
              <a:t>Bheanna</a:t>
            </a:r>
            <a:r>
              <a:rPr lang="en-GB" sz="4800" dirty="0">
                <a:latin typeface="Comic Sans MS"/>
                <a:ea typeface="Comic Sans MS"/>
                <a:cs typeface="Comic Sans MS"/>
                <a:sym typeface="Comic Sans MS"/>
              </a:rPr>
              <a:t> </a:t>
            </a:r>
            <a:r>
              <a:rPr lang="en-GB" sz="4800" dirty="0" err="1">
                <a:latin typeface="Comic Sans MS"/>
                <a:ea typeface="Comic Sans MS"/>
                <a:cs typeface="Comic Sans MS"/>
                <a:sym typeface="Comic Sans MS"/>
              </a:rPr>
              <a:t>Boirche</a:t>
            </a:r>
            <a:br>
              <a:rPr lang="en-GB" sz="4800" dirty="0">
                <a:latin typeface="Comic Sans MS"/>
                <a:ea typeface="Comic Sans MS"/>
                <a:cs typeface="Comic Sans MS"/>
                <a:sym typeface="Comic Sans MS"/>
              </a:rPr>
            </a:br>
            <a:r>
              <a:rPr lang="en-GB" sz="4800" dirty="0">
                <a:latin typeface="Comic Sans MS"/>
                <a:ea typeface="Comic Sans MS"/>
                <a:cs typeface="Comic Sans MS"/>
                <a:sym typeface="Comic Sans MS"/>
              </a:rPr>
              <a:t>Rang a 3</a:t>
            </a:r>
            <a:br>
              <a:rPr lang="en-GB" sz="4000" dirty="0">
                <a:latin typeface="Comic Sans MS"/>
                <a:ea typeface="Comic Sans MS"/>
                <a:cs typeface="Comic Sans MS"/>
                <a:sym typeface="Comic Sans MS"/>
              </a:rPr>
            </a:br>
            <a:br>
              <a:rPr lang="en-GB" sz="5400" dirty="0">
                <a:latin typeface="Comic Sans MS"/>
                <a:ea typeface="Comic Sans MS"/>
                <a:cs typeface="Comic Sans MS"/>
                <a:sym typeface="Comic Sans MS"/>
              </a:rPr>
            </a:br>
            <a:endParaRPr sz="5400" dirty="0">
              <a:latin typeface="Comic Sans MS"/>
              <a:ea typeface="Comic Sans MS"/>
              <a:cs typeface="Comic Sans MS"/>
              <a:sym typeface="Comic Sans MS"/>
            </a:endParaRPr>
          </a:p>
        </p:txBody>
      </p:sp>
      <p:sp>
        <p:nvSpPr>
          <p:cNvPr id="90" name="Google Shape;90;p1"/>
          <p:cNvSpPr txBox="1">
            <a:spLocks noGrp="1"/>
          </p:cNvSpPr>
          <p:nvPr>
            <p:ph type="subTitle" idx="1"/>
          </p:nvPr>
        </p:nvSpPr>
        <p:spPr>
          <a:xfrm>
            <a:off x="1476375" y="4797425"/>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98989"/>
              </a:buClr>
              <a:buSzPts val="2800"/>
              <a:buNone/>
            </a:pPr>
            <a:r>
              <a:rPr lang="en-GB" sz="2800">
                <a:solidFill>
                  <a:srgbClr val="898989"/>
                </a:solidFill>
                <a:latin typeface="Comic Sans MS"/>
                <a:ea typeface="Comic Sans MS"/>
                <a:cs typeface="Comic Sans MS"/>
                <a:sym typeface="Comic Sans MS"/>
              </a:rPr>
              <a:t> </a:t>
            </a:r>
            <a:endParaRPr/>
          </a:p>
          <a:p>
            <a:pPr marL="0" lvl="0" indent="0" algn="ctr" rtl="0">
              <a:spcBef>
                <a:spcPts val="560"/>
              </a:spcBef>
              <a:spcAft>
                <a:spcPts val="0"/>
              </a:spcAft>
              <a:buClr>
                <a:srgbClr val="888888"/>
              </a:buClr>
              <a:buSzPts val="2800"/>
              <a:buNone/>
            </a:pPr>
            <a:endParaRPr sz="2800">
              <a:solidFill>
                <a:srgbClr val="898989"/>
              </a:solidFill>
              <a:latin typeface="Comic Sans MS"/>
              <a:ea typeface="Comic Sans MS"/>
              <a:cs typeface="Comic Sans MS"/>
              <a:sym typeface="Comic Sans MS"/>
            </a:endParaRPr>
          </a:p>
          <a:p>
            <a:pPr marL="0" lvl="0" indent="0" algn="ctr" rtl="0">
              <a:spcBef>
                <a:spcPts val="360"/>
              </a:spcBef>
              <a:spcAft>
                <a:spcPts val="0"/>
              </a:spcAft>
              <a:buClr>
                <a:srgbClr val="888888"/>
              </a:buClr>
              <a:buSzPts val="1800"/>
              <a:buNone/>
            </a:pPr>
            <a:endParaRPr sz="1800">
              <a:solidFill>
                <a:srgbClr val="898989"/>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44" name="Google Shape;144;p9"/>
          <p:cNvSpPr txBox="1">
            <a:spLocks noGrp="1"/>
          </p:cNvSpPr>
          <p:nvPr>
            <p:ph type="body" idx="1"/>
          </p:nvPr>
        </p:nvSpPr>
        <p:spPr>
          <a:xfrm>
            <a:off x="457200" y="1124744"/>
            <a:ext cx="8229600" cy="56166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600"/>
              <a:buNone/>
            </a:pPr>
            <a:r>
              <a:rPr lang="en-GB" sz="1600" b="1" u="sng" dirty="0">
                <a:latin typeface="Comic Sans MS"/>
                <a:ea typeface="Comic Sans MS"/>
                <a:cs typeface="Comic Sans MS"/>
                <a:sym typeface="Comic Sans MS"/>
              </a:rPr>
              <a:t>We are very well resourced with Reading materials. We use the following schemes to teach reading</a:t>
            </a:r>
            <a:endParaRPr sz="1600" b="1" u="sng"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Fónaic</a:t>
            </a:r>
            <a:r>
              <a:rPr lang="en-GB" sz="1600" b="1" dirty="0">
                <a:latin typeface="Comic Sans MS"/>
                <a:ea typeface="Comic Sans MS"/>
                <a:cs typeface="Comic Sans MS"/>
                <a:sym typeface="Comic Sans MS"/>
              </a:rPr>
              <a:t> na </a:t>
            </a:r>
            <a:r>
              <a:rPr lang="en-GB" sz="1600" b="1" dirty="0" err="1">
                <a:latin typeface="Comic Sans MS"/>
                <a:ea typeface="Comic Sans MS"/>
                <a:cs typeface="Comic Sans MS"/>
                <a:sym typeface="Comic Sans MS"/>
              </a:rPr>
              <a:t>Gaeilge</a:t>
            </a:r>
            <a:r>
              <a:rPr lang="en-GB" sz="1600" b="1" dirty="0">
                <a:latin typeface="Comic Sans MS"/>
                <a:ea typeface="Comic Sans MS"/>
                <a:cs typeface="Comic Sans MS"/>
                <a:sym typeface="Comic Sans MS"/>
              </a:rPr>
              <a:t> </a:t>
            </a:r>
            <a:r>
              <a:rPr lang="en-GB" sz="1600" dirty="0">
                <a:latin typeface="Comic Sans MS"/>
                <a:ea typeface="Comic Sans MS"/>
                <a:cs typeface="Comic Sans MS"/>
                <a:sym typeface="Comic Sans MS"/>
              </a:rPr>
              <a:t>and</a:t>
            </a:r>
            <a:r>
              <a:rPr lang="en-GB" sz="1600" b="1" dirty="0">
                <a:latin typeface="Comic Sans MS"/>
                <a:ea typeface="Comic Sans MS"/>
                <a:cs typeface="Comic Sans MS"/>
                <a:sym typeface="Comic Sans MS"/>
              </a:rPr>
              <a:t> Linguistic Phonics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 Word investigations – sounds / syllables </a:t>
            </a:r>
            <a:endParaRPr dirty="0"/>
          </a:p>
          <a:p>
            <a:pPr marL="0" lvl="0" indent="0" algn="l" rtl="0">
              <a:spcBef>
                <a:spcPts val="280"/>
              </a:spcBef>
              <a:spcAft>
                <a:spcPts val="0"/>
              </a:spcAft>
              <a:buClr>
                <a:schemeClr val="dk1"/>
              </a:buClr>
              <a:buSzPts val="1400"/>
              <a:buNone/>
            </a:pPr>
            <a:endParaRPr sz="14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Collins Primary Literacy</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Séidean</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Sí</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CLEITE</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Rigby Star</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Big Cat</a:t>
            </a:r>
          </a:p>
          <a:p>
            <a:pPr marL="0" lvl="0" indent="0" algn="l" rtl="0">
              <a:spcBef>
                <a:spcPts val="320"/>
              </a:spcBef>
              <a:spcAft>
                <a:spcPts val="0"/>
              </a:spcAft>
              <a:buClr>
                <a:schemeClr val="dk1"/>
              </a:buClr>
              <a:buSzPts val="1600"/>
              <a:buNone/>
            </a:pPr>
            <a:endParaRPr sz="1600" b="1"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a:latin typeface="Comic Sans MS"/>
                <a:ea typeface="Comic Sans MS"/>
                <a:cs typeface="Comic Sans MS"/>
                <a:sym typeface="Comic Sans MS"/>
              </a:rPr>
              <a:t>Bug Club</a:t>
            </a:r>
            <a:endParaRPr sz="1600" b="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l" rtl="0">
              <a:spcBef>
                <a:spcPts val="320"/>
              </a:spcBef>
              <a:spcAft>
                <a:spcPts val="0"/>
              </a:spcAft>
              <a:buClr>
                <a:schemeClr val="dk1"/>
              </a:buClr>
              <a:buSzPts val="1600"/>
              <a:buChar char="•"/>
            </a:pPr>
            <a:r>
              <a:rPr lang="en-GB" sz="1600" b="1" dirty="0" err="1">
                <a:latin typeface="Comic Sans MS"/>
                <a:ea typeface="Comic Sans MS"/>
                <a:cs typeface="Comic Sans MS"/>
                <a:sym typeface="Comic Sans MS"/>
              </a:rPr>
              <a:t>Céim</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ar</a:t>
            </a:r>
            <a:r>
              <a:rPr lang="en-GB" sz="1600" b="1" dirty="0">
                <a:latin typeface="Comic Sans MS"/>
                <a:ea typeface="Comic Sans MS"/>
                <a:cs typeface="Comic Sans MS"/>
                <a:sym typeface="Comic Sans MS"/>
              </a:rPr>
              <a:t> </a:t>
            </a:r>
            <a:r>
              <a:rPr lang="en-GB" sz="1600" b="1" dirty="0" err="1">
                <a:latin typeface="Comic Sans MS"/>
                <a:ea typeface="Comic Sans MS"/>
                <a:cs typeface="Comic Sans MS"/>
                <a:sym typeface="Comic Sans MS"/>
              </a:rPr>
              <a:t>Chéim</a:t>
            </a:r>
            <a:endParaRPr sz="1600" b="1" dirty="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Language and Literacy</a:t>
            </a:r>
            <a:endParaRPr dirty="0"/>
          </a:p>
        </p:txBody>
      </p:sp>
      <p:sp>
        <p:nvSpPr>
          <p:cNvPr id="150" name="Google Shape;150;p10"/>
          <p:cNvSpPr txBox="1">
            <a:spLocks noGrp="1"/>
          </p:cNvSpPr>
          <p:nvPr>
            <p:ph type="body" idx="1"/>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None/>
            </a:pPr>
            <a:r>
              <a:rPr lang="en-GB" sz="2000" b="1" u="sng" dirty="0">
                <a:latin typeface="Comic Sans MS"/>
                <a:ea typeface="Comic Sans MS"/>
                <a:cs typeface="Comic Sans MS"/>
                <a:sym typeface="Comic Sans MS"/>
              </a:rPr>
              <a:t>Writing</a:t>
            </a:r>
            <a:endParaRPr sz="2000" u="sng"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lessons to improve writing in sentences, ordering  a sentence, filling in blanks in sentences etc. </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experiment with rhymes, rhythms, verse structure and all kinds of word play. </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use a variety of strategies to spell words correctly.</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develop increasing competence in the use of grammar and punctuation to create clarity of meaning, for example use of full stops.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Writing lists, greeting cards, letters, observations and descriptions based on events or activities from stories, poems, pictures or class lessons.</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develop a swift and legible style of writing by working on letter formation, spacing, writing on lines etc.</a:t>
            </a:r>
            <a:endParaRPr sz="1600" dirty="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57" name="Google Shape;15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GB" sz="1400" b="1" u="sng" dirty="0">
                <a:latin typeface="Comic Sans MS"/>
                <a:ea typeface="Comic Sans MS"/>
                <a:cs typeface="Comic Sans MS"/>
                <a:sym typeface="Comic Sans MS"/>
              </a:rPr>
              <a:t>Processes in Mathematics</a:t>
            </a:r>
            <a:endParaRPr dirty="0"/>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making decisions in Maths</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communicating mathematically and mathematical reasoning</a:t>
            </a:r>
            <a:r>
              <a:rPr lang="en-GB" sz="1400" dirty="0">
                <a:latin typeface="Comic Sans MS"/>
                <a:ea typeface="Comic Sans MS"/>
                <a:cs typeface="Comic Sans MS"/>
                <a:sym typeface="Comic Sans MS"/>
              </a:rPr>
              <a:t> (children </a:t>
            </a:r>
            <a:r>
              <a:rPr lang="en-GB" sz="1400" i="1" dirty="0">
                <a:latin typeface="Comic Sans MS"/>
                <a:ea typeface="Comic Sans MS"/>
                <a:cs typeface="Comic Sans MS"/>
                <a:sym typeface="Comic Sans MS"/>
              </a:rPr>
              <a:t>explaining how they got their answer to the class )</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b="1" u="sng" dirty="0">
                <a:latin typeface="Comic Sans MS"/>
                <a:ea typeface="Comic Sans MS"/>
                <a:cs typeface="Comic Sans MS"/>
                <a:sym typeface="Comic Sans MS"/>
              </a:rPr>
              <a:t>Number</a:t>
            </a:r>
            <a:r>
              <a:rPr lang="en-GB" sz="1400" dirty="0">
                <a:latin typeface="Comic Sans MS"/>
                <a:ea typeface="Comic Sans MS"/>
                <a:cs typeface="Comic Sans MS"/>
                <a:sym typeface="Comic Sans MS"/>
              </a:rPr>
              <a:t> </a:t>
            </a:r>
            <a:endParaRPr sz="1400"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Activities with the 100 square, counting to 100, recognition of numbers to 100 (We start with revision of writing the numbers 1-20, then work with numbers to 30, then to 50, and then move on to 100)</a:t>
            </a:r>
            <a:endParaRPr dirty="0"/>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Number patterns (3+5, 13+5, 23+5) etc.</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Relationships and Sequences in number, working with tens and units etc.</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Money – recognition of coins, counting money, giving the correct amount of money, different ways to put out certain amounts of money, giving change from 5p 10p.</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Addition and Subtraction: add one to a number; add 2 to a number; subtract 1 from a number; subtract 2 from a number; add 10 to a number; add 9 to a number, doubles (1+1 2+2…….. 10+10)  </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Practical preparation for multiplication and division</a:t>
            </a:r>
            <a:endParaRPr sz="1400" i="1" dirty="0">
              <a:latin typeface="Comic Sans MS"/>
              <a:ea typeface="Comic Sans MS"/>
              <a:cs typeface="Comic Sans MS"/>
              <a:sym typeface="Comic Sans MS"/>
            </a:endParaRPr>
          </a:p>
          <a:p>
            <a:pPr marL="0" lvl="0" indent="0" algn="l" rtl="0">
              <a:spcBef>
                <a:spcPts val="280"/>
              </a:spcBef>
              <a:spcAft>
                <a:spcPts val="0"/>
              </a:spcAft>
              <a:buClr>
                <a:schemeClr val="dk1"/>
              </a:buClr>
              <a:buSzPts val="1400"/>
              <a:buNone/>
            </a:pPr>
            <a:r>
              <a:rPr lang="en-GB" sz="1400" i="1" dirty="0">
                <a:latin typeface="Comic Sans MS"/>
                <a:ea typeface="Comic Sans MS"/>
                <a:cs typeface="Comic Sans MS"/>
                <a:sym typeface="Comic Sans MS"/>
              </a:rPr>
              <a:t>Fractions – understanding one half, one quarter and the symbols</a:t>
            </a:r>
            <a:endParaRPr sz="14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63" name="Google Shape;16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sz="2000" b="1" u="sng" dirty="0">
                <a:latin typeface="Comic Sans MS"/>
                <a:ea typeface="Comic Sans MS"/>
                <a:cs typeface="Comic Sans MS"/>
                <a:sym typeface="Comic Sans MS"/>
              </a:rPr>
              <a:t>Measures</a:t>
            </a:r>
            <a:r>
              <a:rPr lang="en-GB" sz="2000" dirty="0">
                <a:latin typeface="Comic Sans MS"/>
                <a:ea typeface="Comic Sans MS"/>
                <a:cs typeface="Comic Sans MS"/>
                <a:sym typeface="Comic Sans MS"/>
              </a:rPr>
              <a:t> </a:t>
            </a:r>
            <a:endParaRPr sz="20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i="1" dirty="0">
                <a:latin typeface="Comic Sans MS"/>
                <a:ea typeface="Comic Sans MS"/>
                <a:cs typeface="Comic Sans MS"/>
                <a:sym typeface="Comic Sans MS"/>
              </a:rPr>
              <a:t>Length, height, weight, capacity and volume using non-standard measures; comparing measures for example using a metre stick to compare the length/height of other items</a:t>
            </a:r>
            <a:endParaRPr sz="16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i="1" dirty="0">
                <a:latin typeface="Comic Sans MS"/>
                <a:ea typeface="Comic Sans MS"/>
                <a:cs typeface="Comic Sans MS"/>
                <a:sym typeface="Comic Sans MS"/>
              </a:rPr>
              <a:t>Time – naming days of week in order, seasons in order, recognising half past, quarter past, quarter to</a:t>
            </a:r>
            <a:endParaRPr sz="1600" i="1" dirty="0">
              <a:latin typeface="Comic Sans MS"/>
              <a:ea typeface="Comic Sans MS"/>
              <a:cs typeface="Comic Sans MS"/>
              <a:sym typeface="Comic Sans MS"/>
            </a:endParaRPr>
          </a:p>
          <a:p>
            <a:pPr marL="0" lvl="0" indent="0" algn="l" rtl="0">
              <a:spcBef>
                <a:spcPts val="400"/>
              </a:spcBef>
              <a:spcAft>
                <a:spcPts val="0"/>
              </a:spcAft>
              <a:buClr>
                <a:schemeClr val="dk1"/>
              </a:buClr>
              <a:buSzPts val="2000"/>
              <a:buNone/>
            </a:pPr>
            <a:r>
              <a:rPr lang="en-GB" sz="2000" b="1" u="sng" dirty="0">
                <a:latin typeface="Comic Sans MS"/>
                <a:ea typeface="Comic Sans MS"/>
                <a:cs typeface="Comic Sans MS"/>
                <a:sym typeface="Comic Sans MS"/>
              </a:rPr>
              <a:t>Shape and Space</a:t>
            </a:r>
            <a:r>
              <a:rPr lang="en-GB" sz="2000" dirty="0">
                <a:latin typeface="Comic Sans MS"/>
                <a:ea typeface="Comic Sans MS"/>
                <a:cs typeface="Comic Sans MS"/>
                <a:sym typeface="Comic Sans MS"/>
              </a:rPr>
              <a:t> </a:t>
            </a:r>
            <a:endParaRPr sz="2000" i="1"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Recognising basic three dimensional shapes; investigating the relationship between two dimensional shapes and three dimensional shapes</a:t>
            </a:r>
            <a:endParaRPr sz="1600" dirty="0">
              <a:latin typeface="Comic Sans MS"/>
              <a:ea typeface="Comic Sans MS"/>
              <a:cs typeface="Comic Sans MS"/>
              <a:sym typeface="Comic Sans MS"/>
            </a:endParaRPr>
          </a:p>
          <a:p>
            <a:pPr marL="0" lvl="0" indent="0" algn="l" rtl="0">
              <a:spcBef>
                <a:spcPts val="400"/>
              </a:spcBef>
              <a:spcAft>
                <a:spcPts val="0"/>
              </a:spcAft>
              <a:buClr>
                <a:schemeClr val="dk1"/>
              </a:buClr>
              <a:buSzPts val="2000"/>
              <a:buNone/>
            </a:pPr>
            <a:r>
              <a:rPr lang="en-GB" sz="2000" b="1" u="sng" dirty="0">
                <a:latin typeface="Comic Sans MS"/>
                <a:ea typeface="Comic Sans MS"/>
                <a:cs typeface="Comic Sans MS"/>
                <a:sym typeface="Comic Sans MS"/>
              </a:rPr>
              <a:t>Handling Data</a:t>
            </a:r>
            <a:endParaRPr sz="20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dirty="0">
                <a:latin typeface="Comic Sans MS"/>
                <a:ea typeface="Comic Sans MS"/>
                <a:cs typeface="Comic Sans MS"/>
                <a:sym typeface="Comic Sans MS"/>
              </a:rPr>
              <a:t>Graphs – understanding how to read pictographs, bar graphs and block graphs</a:t>
            </a:r>
            <a:endParaRPr sz="1600" dirty="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Matamaitic agus Uimhearthacht</a:t>
            </a:r>
            <a:endParaRPr/>
          </a:p>
        </p:txBody>
      </p:sp>
      <p:sp>
        <p:nvSpPr>
          <p:cNvPr id="169" name="Google Shape;169;p13"/>
          <p:cNvSpPr txBox="1">
            <a:spLocks noGrp="1"/>
          </p:cNvSpPr>
          <p:nvPr>
            <p:ph type="body" idx="1"/>
          </p:nvPr>
        </p:nvSpPr>
        <p:spPr>
          <a:xfrm>
            <a:off x="437875" y="126876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Char char="•"/>
            </a:pPr>
            <a:r>
              <a:rPr lang="en-GB" sz="1800" b="1" u="sng" dirty="0">
                <a:latin typeface="Comic Sans MS"/>
                <a:ea typeface="Comic Sans MS"/>
                <a:cs typeface="Comic Sans MS"/>
                <a:sym typeface="Comic Sans MS"/>
              </a:rPr>
              <a:t>We are very well resourced with Maths materials. We use the following to teach Maths</a:t>
            </a:r>
            <a:endParaRPr sz="1800" b="1" u="sng"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Collins Primary Maths</a:t>
            </a:r>
            <a:endParaRPr dirty="0"/>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Activity based learning resources</a:t>
            </a:r>
            <a:endParaRPr dirty="0"/>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Dice</a:t>
            </a:r>
            <a:endParaRPr dirty="0"/>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Dienes equipment</a:t>
            </a:r>
            <a:endParaRPr dirty="0"/>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Counters</a:t>
            </a:r>
            <a:endParaRPr dirty="0"/>
          </a:p>
          <a:p>
            <a:pPr marL="342900" lvl="0" indent="-342900" algn="l" rtl="0">
              <a:spcBef>
                <a:spcPts val="360"/>
              </a:spcBef>
              <a:spcAft>
                <a:spcPts val="0"/>
              </a:spcAft>
              <a:buClr>
                <a:schemeClr val="dk1"/>
              </a:buClr>
              <a:buSzPts val="1800"/>
              <a:buFont typeface="Comic Sans MS"/>
              <a:buChar char="-"/>
            </a:pPr>
            <a:r>
              <a:rPr lang="en-GB" sz="1800" dirty="0" err="1">
                <a:latin typeface="Comic Sans MS"/>
                <a:ea typeface="Comic Sans MS"/>
                <a:cs typeface="Comic Sans MS"/>
                <a:sym typeface="Comic Sans MS"/>
              </a:rPr>
              <a:t>Unifix</a:t>
            </a:r>
            <a:r>
              <a:rPr lang="en-GB" sz="1800" dirty="0">
                <a:latin typeface="Comic Sans MS"/>
                <a:ea typeface="Comic Sans MS"/>
                <a:cs typeface="Comic Sans MS"/>
                <a:sym typeface="Comic Sans MS"/>
              </a:rPr>
              <a:t>. Multilink, </a:t>
            </a:r>
            <a:r>
              <a:rPr lang="en-GB" sz="1800" dirty="0" err="1">
                <a:latin typeface="Comic Sans MS"/>
                <a:ea typeface="Comic Sans MS"/>
                <a:cs typeface="Comic Sans MS"/>
                <a:sym typeface="Comic Sans MS"/>
              </a:rPr>
              <a:t>numicon</a:t>
            </a: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Font typeface="Comic Sans MS"/>
              <a:buChar char="-"/>
            </a:pPr>
            <a:r>
              <a:rPr lang="en-GB" sz="1800" dirty="0">
                <a:latin typeface="Comic Sans MS"/>
                <a:ea typeface="Comic Sans MS"/>
                <a:cs typeface="Comic Sans MS"/>
                <a:sym typeface="Comic Sans MS"/>
              </a:rPr>
              <a:t>Basic number games (Snap, making pairs, dominoes etc)</a:t>
            </a:r>
            <a:endParaRPr sz="1800" b="1"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Activities / Games online</a:t>
            </a:r>
            <a:endParaRPr dirty="0"/>
          </a:p>
          <a:p>
            <a:pPr marL="342900" lvl="0" indent="-342900" algn="l" rtl="0">
              <a:spcBef>
                <a:spcPts val="360"/>
              </a:spcBef>
              <a:spcAft>
                <a:spcPts val="0"/>
              </a:spcAft>
              <a:buClr>
                <a:schemeClr val="dk1"/>
              </a:buClr>
              <a:buSzPts val="1800"/>
              <a:buChar char="•"/>
            </a:pPr>
            <a:r>
              <a:rPr lang="en-GB" sz="1800" b="1" dirty="0">
                <a:latin typeface="Comic Sans MS"/>
                <a:ea typeface="Comic Sans MS"/>
                <a:cs typeface="Comic Sans MS"/>
                <a:sym typeface="Comic Sans MS"/>
              </a:rPr>
              <a:t>Interactive resources / Apps</a:t>
            </a:r>
            <a:endParaRPr sz="1800" b="1"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Other areas of Learning</a:t>
            </a:r>
            <a:endParaRPr/>
          </a:p>
        </p:txBody>
      </p:sp>
      <p:sp>
        <p:nvSpPr>
          <p:cNvPr id="175" name="Google Shape;175;p14"/>
          <p:cNvSpPr txBox="1">
            <a:spLocks noGrp="1"/>
          </p:cNvSpPr>
          <p:nvPr>
            <p:ph type="body" idx="1"/>
          </p:nvPr>
        </p:nvSpPr>
        <p:spPr>
          <a:xfrm>
            <a:off x="457200" y="1124744"/>
            <a:ext cx="8229600" cy="50014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GB" sz="2400" b="1">
                <a:latin typeface="Comic Sans MS"/>
                <a:ea typeface="Comic Sans MS"/>
                <a:cs typeface="Comic Sans MS"/>
                <a:sym typeface="Comic Sans MS"/>
              </a:rPr>
              <a:t>The World Around Us: </a:t>
            </a:r>
            <a:r>
              <a:rPr lang="en-GB" sz="2400">
                <a:latin typeface="Comic Sans MS"/>
                <a:ea typeface="Comic Sans MS"/>
                <a:cs typeface="Comic Sans MS"/>
                <a:sym typeface="Comic Sans MS"/>
              </a:rPr>
              <a:t>Science &amp; Technology, History and Geography</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We start the year with a series of mini-topics Roald Dahl, Spain, Autumn, Halloween, Winter</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Then we continue with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Christmas around the world</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The Weather</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Celebrations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Minibeasts</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b="1">
                <a:latin typeface="Comic Sans MS"/>
                <a:ea typeface="Comic Sans MS"/>
                <a:cs typeface="Comic Sans MS"/>
                <a:sym typeface="Comic Sans MS"/>
              </a:rPr>
              <a:t>The Arts</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Music -We do lots of singing, learn the names of instruments, work on rhythm etc.</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Drama – This is usually linked to reading, poetry, Christmas play etc.</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Art and Design – This is usually  linked to the seasons/time of year, class topics,    competitions or other whole school events </a:t>
            </a:r>
            <a:endParaRPr sz="1600">
              <a:latin typeface="Comic Sans MS"/>
              <a:ea typeface="Comic Sans MS"/>
              <a:cs typeface="Comic Sans MS"/>
              <a:sym typeface="Comic Sans MS"/>
            </a:endParaRPr>
          </a:p>
          <a:p>
            <a:pPr marL="0" lvl="0" indent="0" algn="l" rtl="0">
              <a:spcBef>
                <a:spcPts val="640"/>
              </a:spcBef>
              <a:spcAft>
                <a:spcPts val="0"/>
              </a:spcAft>
              <a:buClr>
                <a:schemeClr val="dk1"/>
              </a:buClr>
              <a:buSzPts val="3200"/>
              <a:buNone/>
            </a:pPr>
            <a:r>
              <a:rPr lang="en-GB">
                <a:latin typeface="Comic Sans MS"/>
                <a:ea typeface="Comic Sans MS"/>
                <a:cs typeface="Comic Sans MS"/>
                <a:sym typeface="Comic Sans MS"/>
              </a:rPr>
              <a:t>                  </a:t>
            </a:r>
            <a:endParaRPr/>
          </a:p>
          <a:p>
            <a:pPr marL="0" lvl="0" indent="0" algn="l" rtl="0">
              <a:spcBef>
                <a:spcPts val="320"/>
              </a:spcBef>
              <a:spcAft>
                <a:spcPts val="0"/>
              </a:spcAft>
              <a:buClr>
                <a:schemeClr val="dk1"/>
              </a:buClr>
              <a:buSzPts val="1600"/>
              <a:buNone/>
            </a:pPr>
            <a:endParaRPr sz="1600" b="1">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a:latin typeface="Comic Sans MS"/>
                <a:ea typeface="Comic Sans MS"/>
                <a:cs typeface="Comic Sans MS"/>
                <a:sym typeface="Comic Sans MS"/>
              </a:rPr>
              <a:t>Personal Development and Mutual Understanding (PDMU)</a:t>
            </a:r>
            <a:endParaRPr sz="2800">
              <a:latin typeface="Comic Sans MS"/>
              <a:ea typeface="Comic Sans MS"/>
              <a:cs typeface="Comic Sans MS"/>
              <a:sym typeface="Comic Sans MS"/>
            </a:endParaRPr>
          </a:p>
        </p:txBody>
      </p:sp>
      <p:sp>
        <p:nvSpPr>
          <p:cNvPr id="181" name="Google Shape;18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600"/>
              <a:buChar char="•"/>
            </a:pPr>
            <a:r>
              <a:rPr lang="en-GB" sz="1600">
                <a:latin typeface="Comic Sans MS"/>
                <a:ea typeface="Comic Sans MS"/>
                <a:cs typeface="Comic Sans MS"/>
                <a:sym typeface="Comic Sans MS"/>
              </a:rPr>
              <a:t>We follow the NSPCC Keeping Safe Programme</a:t>
            </a: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Class theme and homework each term</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1 Healthy Relationships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2 My Body</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Term 3 Keeping Safe</a:t>
            </a:r>
            <a:endParaRPr sz="160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If you want to find out more check NSPCC website</a:t>
            </a:r>
            <a:endParaRPr/>
          </a:p>
          <a:p>
            <a:pPr marL="0" lvl="0" indent="0" algn="l" rtl="0">
              <a:spcBef>
                <a:spcPts val="320"/>
              </a:spcBef>
              <a:spcAft>
                <a:spcPts val="0"/>
              </a:spcAft>
              <a:buClr>
                <a:srgbClr val="FF0000"/>
              </a:buClr>
              <a:buSzPts val="1600"/>
              <a:buNone/>
            </a:pPr>
            <a:r>
              <a:rPr lang="en-GB" sz="1600">
                <a:solidFill>
                  <a:srgbClr val="FF0000"/>
                </a:solidFill>
                <a:latin typeface="Comic Sans MS"/>
                <a:ea typeface="Comic Sans MS"/>
                <a:cs typeface="Comic Sans MS"/>
                <a:sym typeface="Comic Sans MS"/>
              </a:rPr>
              <a:t>      </a:t>
            </a:r>
            <a:r>
              <a:rPr lang="en-GB" sz="1600" u="sng">
                <a:solidFill>
                  <a:srgbClr val="FF0000"/>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www.nspcc.org.uk</a:t>
            </a:r>
            <a:endParaRPr sz="1600">
              <a:solidFill>
                <a:srgbClr val="FF0000"/>
              </a:solidFill>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a:latin typeface="Comic Sans MS"/>
                <a:ea typeface="Comic Sans MS"/>
                <a:cs typeface="Comic Sans MS"/>
                <a:sym typeface="Comic Sans MS"/>
              </a:rPr>
              <a:t>We follow the Living Learning Together Programme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1- Getting to know me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2- Feeling good and feeling sad</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3- Taking care Be safe</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4- Getting along with others</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5- Why should I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Unit 6- I belong</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r>
              <a:rPr lang="en-GB" sz="1600">
                <a:latin typeface="Comic Sans MS"/>
                <a:ea typeface="Comic Sans MS"/>
                <a:cs typeface="Comic Sans MS"/>
                <a:sym typeface="Comic Sans MS"/>
              </a:rPr>
              <a:t> </a:t>
            </a:r>
            <a:endParaRPr sz="1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p:nvPr/>
        </p:nvSpPr>
        <p:spPr>
          <a:xfrm>
            <a:off x="899591" y="548680"/>
            <a:ext cx="7533209"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omic Sans MS"/>
              <a:buNone/>
            </a:pPr>
            <a:r>
              <a:rPr lang="en-GB" b="0" i="0" u="none" strike="noStrike" cap="none" dirty="0">
                <a:solidFill>
                  <a:schemeClr val="dk1"/>
                </a:solidFill>
                <a:latin typeface="Comic Sans MS"/>
                <a:ea typeface="Comic Sans MS"/>
                <a:cs typeface="Comic Sans MS"/>
                <a:sym typeface="Comic Sans MS"/>
              </a:rPr>
              <a:t>Obair </a:t>
            </a:r>
            <a:r>
              <a:rPr lang="en-GB" b="0" i="0" u="none" strike="noStrike" cap="none" dirty="0" err="1">
                <a:solidFill>
                  <a:schemeClr val="dk1"/>
                </a:solidFill>
                <a:latin typeface="Comic Sans MS"/>
                <a:ea typeface="Comic Sans MS"/>
                <a:cs typeface="Comic Sans MS"/>
                <a:sym typeface="Comic Sans MS"/>
              </a:rPr>
              <a:t>Bhaile</a:t>
            </a:r>
            <a:endParaRPr lang="en-GB"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800"/>
              <a:buFont typeface="Comic Sans MS"/>
              <a:buNone/>
            </a:pPr>
            <a:endParaRPr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dirty="0">
                <a:solidFill>
                  <a:schemeClr val="dk1"/>
                </a:solidFill>
                <a:latin typeface="Comic Sans MS"/>
                <a:sym typeface="Comic Sans MS"/>
              </a:rPr>
              <a:t>Google Classroom will be used for sending homework tasks and the class stream on Classroom will be used for sending messages. Worksheets for the week will be sent home on the 1</a:t>
            </a:r>
            <a:r>
              <a:rPr lang="en-GB" baseline="30000" dirty="0">
                <a:solidFill>
                  <a:schemeClr val="dk1"/>
                </a:solidFill>
                <a:latin typeface="Comic Sans MS"/>
                <a:sym typeface="Comic Sans MS"/>
              </a:rPr>
              <a:t>st</a:t>
            </a:r>
            <a:r>
              <a:rPr lang="en-GB" dirty="0">
                <a:solidFill>
                  <a:schemeClr val="dk1"/>
                </a:solidFill>
                <a:latin typeface="Comic Sans MS"/>
                <a:sym typeface="Comic Sans MS"/>
              </a:rPr>
              <a:t> day of the week in your child’s homework folder.</a:t>
            </a:r>
            <a:endParaRPr dirty="0"/>
          </a:p>
          <a:p>
            <a:pPr marL="0" marR="0" lvl="0" indent="0" algn="l" rtl="0">
              <a:spcBef>
                <a:spcPts val="0"/>
              </a:spcBef>
              <a:spcAft>
                <a:spcPts val="0"/>
              </a:spcAft>
              <a:buClr>
                <a:schemeClr val="dk1"/>
              </a:buClr>
              <a:buSzPts val="2000"/>
              <a:buFont typeface="Comic Sans MS"/>
              <a:buNone/>
            </a:pPr>
            <a:endParaRPr lang="en-GB" dirty="0">
              <a:solidFill>
                <a:schemeClr val="dk1"/>
              </a:solidFill>
              <a:latin typeface="Comic Sans MS"/>
              <a:sym typeface="Comic Sans MS"/>
            </a:endParaRPr>
          </a:p>
          <a:p>
            <a:pPr marL="0" marR="0" lvl="0" indent="0" algn="l" rtl="0">
              <a:spcBef>
                <a:spcPts val="0"/>
              </a:spcBef>
              <a:spcAft>
                <a:spcPts val="0"/>
              </a:spcAft>
              <a:buClr>
                <a:schemeClr val="dk1"/>
              </a:buClr>
              <a:buSzPts val="2000"/>
              <a:buFont typeface="Comic Sans MS"/>
              <a:buNone/>
            </a:pPr>
            <a:r>
              <a:rPr lang="en-GB" dirty="0">
                <a:solidFill>
                  <a:schemeClr val="dk1"/>
                </a:solidFill>
                <a:latin typeface="Comic Sans MS"/>
                <a:sym typeface="Comic Sans MS"/>
              </a:rPr>
              <a:t>An easy–read will be sent home with your child each week (which they will have read in class the week before). Pupils should spend at least 10 minutes each night reading both this easy-read, their new reading book and their own supplementary reading material. Parents can keep a record of what their child has read in the reading record if you wish but please only write regarding reading in this Reading Record book and remember I will only be  checking  it on the days when I need to write in it. </a:t>
            </a:r>
          </a:p>
          <a:p>
            <a:pPr marL="0" marR="0" lvl="0" indent="0" algn="l" rtl="0">
              <a:spcBef>
                <a:spcPts val="0"/>
              </a:spcBef>
              <a:spcAft>
                <a:spcPts val="0"/>
              </a:spcAft>
              <a:buClr>
                <a:schemeClr val="dk1"/>
              </a:buClr>
              <a:buSzPts val="2000"/>
              <a:buFont typeface="Comic Sans MS"/>
              <a:buNone/>
            </a:pPr>
            <a:r>
              <a:rPr lang="en-GB" dirty="0">
                <a:solidFill>
                  <a:schemeClr val="dk1"/>
                </a:solidFill>
                <a:latin typeface="Comic Sans MS"/>
                <a:sym typeface="Comic Sans MS"/>
              </a:rPr>
              <a:t>It is also very important to continue to read as often as possible to your child in Rang 3. Rang 3 children particularly enjoy picture books where they can listen as they enjoy following the story through the pictures.</a:t>
            </a:r>
          </a:p>
          <a:p>
            <a:pPr marL="0" marR="0" lvl="0" indent="0" algn="l" rtl="0">
              <a:spcBef>
                <a:spcPts val="0"/>
              </a:spcBef>
              <a:spcAft>
                <a:spcPts val="0"/>
              </a:spcAft>
              <a:buClr>
                <a:schemeClr val="dk1"/>
              </a:buClr>
              <a:buSzPts val="2000"/>
              <a:buFont typeface="Comic Sans MS"/>
              <a:buNone/>
            </a:pPr>
            <a:endParaRPr dirty="0"/>
          </a:p>
          <a:p>
            <a:pPr marL="0" marR="0" lvl="0" indent="0" algn="l" rtl="0">
              <a:spcBef>
                <a:spcPts val="0"/>
              </a:spcBef>
              <a:spcAft>
                <a:spcPts val="0"/>
              </a:spcAft>
              <a:buClr>
                <a:schemeClr val="dk1"/>
              </a:buClr>
              <a:buSzPts val="2000"/>
              <a:buFont typeface="Arial"/>
              <a:buNone/>
            </a:pPr>
            <a:r>
              <a:rPr lang="en-GB" dirty="0">
                <a:solidFill>
                  <a:schemeClr val="dk1"/>
                </a:solidFill>
                <a:latin typeface="Comic Sans MS"/>
                <a:ea typeface="Comic Sans MS"/>
                <a:cs typeface="Comic Sans MS"/>
                <a:sym typeface="Comic Sans MS"/>
              </a:rPr>
              <a:t>Homework will consist of one written piece of work (Literacy, Numeracy, a</a:t>
            </a:r>
            <a:r>
              <a:rPr lang="en-GB" b="0" i="0" u="none" strike="noStrike" cap="none" dirty="0">
                <a:solidFill>
                  <a:schemeClr val="dk1"/>
                </a:solidFill>
                <a:latin typeface="Comic Sans MS"/>
                <a:ea typeface="Comic Sans MS"/>
                <a:cs typeface="Comic Sans MS"/>
                <a:sym typeface="Comic Sans MS"/>
              </a:rPr>
              <a:t> topic-based homework or Personal Development), Spellings, Reading and practical learning tasks. </a:t>
            </a:r>
            <a:endParaRPr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dirty="0">
                <a:solidFill>
                  <a:schemeClr val="dk1"/>
                </a:solidFill>
                <a:latin typeface="Comic Sans MS"/>
                <a:ea typeface="Comic Sans MS"/>
                <a:cs typeface="Comic Sans MS"/>
                <a:sym typeface="Comic Sans MS"/>
              </a:rPr>
              <a:t>This written homework is to be returned digitally using Classroom by Thursday evening. Feedback will be given digitally on Friday morning.</a:t>
            </a:r>
          </a:p>
          <a:p>
            <a:pPr marL="0" marR="0" lvl="0" indent="0" algn="l" rtl="0">
              <a:spcBef>
                <a:spcPts val="0"/>
              </a:spcBef>
              <a:spcAft>
                <a:spcPts val="0"/>
              </a:spcAft>
              <a:buClr>
                <a:schemeClr val="dk1"/>
              </a:buClr>
              <a:buSzPts val="2000"/>
              <a:buFont typeface="Comic Sans MS"/>
              <a:buNone/>
            </a:pPr>
            <a:endParaRPr lang="en-GB"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Comic Sans MS"/>
              <a:buNone/>
            </a:pPr>
            <a:r>
              <a:rPr lang="en-GB" dirty="0">
                <a:solidFill>
                  <a:schemeClr val="dk1"/>
                </a:solidFill>
                <a:latin typeface="Comic Sans MS"/>
                <a:ea typeface="Comic Sans MS"/>
                <a:cs typeface="Comic Sans MS"/>
                <a:sym typeface="Comic Sans MS"/>
              </a:rPr>
              <a:t>Homework folders with your child’s reading book and Reading Record book inside must be returned to school each morning as we use these throughout the day and on a Friday, we also need to prepare the Homework folders for the following week.</a:t>
            </a:r>
            <a:endParaRPr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2000"/>
              <a:buFont typeface="Arial"/>
              <a:buNone/>
            </a:pPr>
            <a:endParaRPr sz="1600" dirty="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B7103-BAF0-E8A0-6E17-8C2AE03D1BA9}"/>
              </a:ext>
            </a:extLst>
          </p:cNvPr>
          <p:cNvSpPr txBox="1"/>
          <p:nvPr/>
        </p:nvSpPr>
        <p:spPr>
          <a:xfrm>
            <a:off x="62523" y="0"/>
            <a:ext cx="9081477" cy="6352701"/>
          </a:xfrm>
          <a:prstGeom prst="rect">
            <a:avLst/>
          </a:prstGeom>
          <a:noFill/>
        </p:spPr>
        <p:txBody>
          <a:bodyPr wrap="square">
            <a:spAutoFit/>
          </a:bodyPr>
          <a:lstStyle/>
          <a:p>
            <a:pPr>
              <a:lnSpc>
                <a:spcPct val="107000"/>
              </a:lnSpc>
              <a:spcAft>
                <a:spcPts val="800"/>
              </a:spcAft>
              <a:buNone/>
            </a:pPr>
            <a:r>
              <a:rPr lang="en-GB" sz="1400" b="1" kern="100" dirty="0" err="1">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Litriú</a:t>
            </a:r>
            <a:r>
              <a:rPr lang="en-GB" sz="1400" b="1"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 Spellings</a:t>
            </a:r>
            <a:endParaRPr lang="en-GB" b="1" kern="100" dirty="0">
              <a:solidFill>
                <a:srgbClr val="44546A"/>
              </a:solidFill>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buNone/>
            </a:pPr>
            <a:r>
              <a:rPr lang="en-GB" dirty="0">
                <a:solidFill>
                  <a:schemeClr val="dk1"/>
                </a:solidFill>
                <a:latin typeface="Comic Sans MS" panose="030F0702030302020204" pitchFamily="66" charset="0"/>
                <a:ea typeface="Comic Sans MS"/>
                <a:cs typeface="Comic Sans MS"/>
                <a:sym typeface="Comic Sans MS"/>
              </a:rPr>
              <a:t>Spellings activity and list will be given at the beginning of week- it is a good idea to put the sounds in an envelope and repeat the activity on  Mon, Tue and Wed so your child knows the spellings really well each week. </a:t>
            </a:r>
          </a:p>
          <a:p>
            <a:pPr lvl="0">
              <a:buClr>
                <a:schemeClr val="dk1"/>
              </a:buClr>
              <a:buSzPts val="2000"/>
            </a:pPr>
            <a:r>
              <a:rPr lang="en-GB" dirty="0">
                <a:solidFill>
                  <a:schemeClr val="dk1"/>
                </a:solidFill>
                <a:latin typeface="Comic Sans MS" panose="030F0702030302020204" pitchFamily="66" charset="0"/>
                <a:sym typeface="Comic Sans MS"/>
              </a:rPr>
              <a:t>Your child will be assessed every week with a dictation based on the words we’ve been working on during the week, at school and at home. In class we will also go over any difficulties that the spelling dictation has flagged up. Your child’s spelling dictation will be sent home in the blue homework folder on Mondays and parents need to sign each week and send the spelling book back in your child’s blue folder the next day.</a:t>
            </a:r>
          </a:p>
          <a:p>
            <a:pPr>
              <a:lnSpc>
                <a:spcPct val="107000"/>
              </a:lnSpc>
              <a:spcAft>
                <a:spcPts val="800"/>
              </a:spcAft>
              <a:buNone/>
            </a:pPr>
            <a:r>
              <a:rPr lang="en-GB"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In </a:t>
            </a:r>
            <a:r>
              <a:rPr lang="en-GB" kern="100" dirty="0">
                <a:solidFill>
                  <a:srgbClr val="44546A"/>
                </a:solidFill>
                <a:latin typeface="Comic Sans MS" panose="030F0702030302020204" pitchFamily="66" charset="0"/>
                <a:ea typeface="Times New Roman" panose="02020603050405020304" pitchFamily="18" charset="0"/>
                <a:cs typeface="Times New Roman" panose="02020603050405020304" pitchFamily="18" charset="0"/>
              </a:rPr>
              <a:t>Rang 3</a:t>
            </a:r>
            <a:r>
              <a:rPr lang="en-GB"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our spelling programme is closely linked to our phonics lessons. We focus on teaching children to listen for the sounds in words and then write the letters that represent those sounds.</a:t>
            </a:r>
            <a:br>
              <a:rPr lang="en-GB"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Each week, we will focus on:</a:t>
            </a:r>
            <a:br>
              <a:rPr lang="en-GB" sz="1400"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Phonics Words:</a:t>
            </a:r>
            <a:r>
              <a:rPr lang="en-GB" sz="1400" kern="1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A set of words based on the sound or spelling pattern we are learning that week. </a:t>
            </a:r>
            <a:r>
              <a:rPr lang="en-GB" dirty="0">
                <a:solidFill>
                  <a:srgbClr val="44546A"/>
                </a:solidFill>
                <a:latin typeface="Comic Sans MS" panose="030F0702030302020204" pitchFamily="66" charset="0"/>
                <a:ea typeface="Times New Roman" panose="02020603050405020304" pitchFamily="18" charset="0"/>
                <a:cs typeface="Times New Roman" panose="02020603050405020304" pitchFamily="18" charset="0"/>
              </a:rPr>
              <a:t>We will practise them in class throughout the week.</a:t>
            </a:r>
            <a:endParaRPr lang="en-GB" kern="100" dirty="0">
              <a:effectLst/>
              <a:latin typeface="Comic Sans MS" panose="030F0702030302020204" pitchFamily="66" charset="0"/>
              <a:ea typeface="Calibri" panose="020F0502020204030204" pitchFamily="34" charset="0"/>
              <a:cs typeface="Times New Roman" panose="02020603050405020304" pitchFamily="18" charset="0"/>
            </a:endParaRPr>
          </a:p>
          <a:p>
            <a:pPr>
              <a:buNone/>
            </a:pP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High Frequency Words:</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We also focus on </a:t>
            </a:r>
            <a:r>
              <a:rPr lang="en-GB" dirty="0">
                <a:solidFill>
                  <a:srgbClr val="44546A"/>
                </a:solidFill>
                <a:latin typeface="Comic Sans MS" panose="030F0702030302020204" pitchFamily="66" charset="0"/>
                <a:ea typeface="Times New Roman" panose="02020603050405020304" pitchFamily="18" charset="0"/>
                <a:cs typeface="Times New Roman" panose="02020603050405020304" pitchFamily="18" charset="0"/>
              </a:rPr>
              <a:t>w</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ords that don't follow the usual phonics rules and need to be learned by sight </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Fun &amp; Effective Spelling Activities to Do at Home</a:t>
            </a:r>
            <a:b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The key is to make practice short, fun, and frequent. Just 5-10 minutes each day is far more effective than a long session once a week. Here are some extra ideas once the main spelling homework activity has been completed.</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1. Look, Say, Cover, Write, Check</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LOOK:</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Look carefully at the word.</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SAY:</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Say the word aloud, sounding it out.</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COVER:</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Cover the word with a hand or piece of paper.</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WRITE:</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Write the word from memory.</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r>
              <a:rPr lang="en-GB" sz="1400" b="1"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CHECK:</a:t>
            </a:r>
            <a: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t> Uncover the original word and check your spelling. Correct any mistakes.</a:t>
            </a:r>
            <a:br>
              <a:rPr lang="en-GB" sz="1400" dirty="0">
                <a:solidFill>
                  <a:srgbClr val="44546A"/>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en-GB" dirty="0">
              <a:latin typeface="Comic Sans MS" panose="030F0702030302020204" pitchFamily="66" charset="0"/>
            </a:endParaRPr>
          </a:p>
        </p:txBody>
      </p:sp>
    </p:spTree>
    <p:extLst>
      <p:ext uri="{BB962C8B-B14F-4D97-AF65-F5344CB8AC3E}">
        <p14:creationId xmlns:p14="http://schemas.microsoft.com/office/powerpoint/2010/main" val="206897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6F76F-B51C-6672-C354-4C395789B7C6}"/>
              </a:ext>
            </a:extLst>
          </p:cNvPr>
          <p:cNvSpPr txBox="1"/>
          <p:nvPr/>
        </p:nvSpPr>
        <p:spPr>
          <a:xfrm>
            <a:off x="0" y="445477"/>
            <a:ext cx="8729785" cy="5262979"/>
          </a:xfrm>
          <a:prstGeom prst="rect">
            <a:avLst/>
          </a:prstGeom>
          <a:noFill/>
        </p:spPr>
        <p:txBody>
          <a:bodyPr wrap="square">
            <a:spAutoFit/>
          </a:bodyPr>
          <a:lstStyle/>
          <a:p>
            <a:r>
              <a:rPr lang="en-GB" sz="1400" b="1" dirty="0" err="1">
                <a:solidFill>
                  <a:srgbClr val="44546A"/>
                </a:solidFill>
                <a:effectLst/>
                <a:latin typeface="SassoonPrimaryType" pitchFamily="2" charset="0"/>
                <a:ea typeface="Times New Roman" panose="02020603050405020304" pitchFamily="18" charset="0"/>
                <a:cs typeface="Times New Roman" panose="02020603050405020304" pitchFamily="18" charset="0"/>
              </a:rPr>
              <a:t>Litriú</a:t>
            </a: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a:t>
            </a:r>
            <a:r>
              <a:rPr lang="en-GB" sz="1400" b="1">
                <a:solidFill>
                  <a:srgbClr val="44546A"/>
                </a:solidFill>
                <a:effectLst/>
                <a:latin typeface="SassoonPrimaryType" pitchFamily="2" charset="0"/>
                <a:ea typeface="Times New Roman" panose="02020603050405020304" pitchFamily="18" charset="0"/>
                <a:cs typeface="Times New Roman" panose="02020603050405020304" pitchFamily="18" charset="0"/>
              </a:rPr>
              <a:t>Spellings (cont</a:t>
            </a:r>
            <a:r>
              <a:rPr lang="en-GB" b="1" dirty="0">
                <a:solidFill>
                  <a:srgbClr val="44546A"/>
                </a:solidFill>
                <a:latin typeface="SassoonPrimaryType" pitchFamily="2" charset="0"/>
                <a:ea typeface="Times New Roman" panose="02020603050405020304" pitchFamily="18" charset="0"/>
                <a:cs typeface="Times New Roman" panose="02020603050405020304" pitchFamily="18" charset="0"/>
              </a:rPr>
              <a:t>)</a:t>
            </a:r>
            <a:endPar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endParaRPr>
          </a:p>
          <a:p>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2. Rainbow Writing</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Write the spelling words out once. Then, trace over them two or three times using different coloured pencils or crayons. This is great for muscle memory.</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3. Magnetic Letters or Letter Tiles</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Use letters on the fridge or letter tiles from a game (like Scrabble) to build the words. This hands-on approach helps children focus on each letter in the word.</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4. Sensory Writing</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Get creative with different textures!</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Shaving Foam:</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Spray a layer of shaving foam onto a tray and let your child write their words with their finger.</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Sand or Salt:</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Pour a thin layer of sand or salt into a baking tray for tracing.</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5. Word Hunt</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Give your child one of their spelling words and ask them to find it in a book, magazine, or newspaper at home. This helps them see the word in context.</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6. Outdoor Chalking</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On a dry day, take some chalk outside and write the words in big letters on the pavement or a wall.</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7. Typing</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Let your child type their words on a computer, tablet or old keyboard. This is a great way to practise and helps develop keyboard skills.</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Tips for Success</a:t>
            </a:r>
            <a:b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Praise Effort, Not Perfection:</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Celebrate their hard work and progress. If they make a mistake, gently point it out and help them fix it.</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Keep it Positive:</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If your child is tired or frustrated, it’s okay to stop and try again later.</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Talk About Words:</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Point out interesting words when you are out and about. Talk about the sounds you can hear in them.</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b="1" dirty="0">
                <a:solidFill>
                  <a:srgbClr val="44546A"/>
                </a:solidFill>
                <a:effectLst/>
                <a:latin typeface="SassoonPrimaryType" pitchFamily="2" charset="0"/>
                <a:ea typeface="Times New Roman" panose="02020603050405020304" pitchFamily="18" charset="0"/>
                <a:cs typeface="Times New Roman" panose="02020603050405020304" pitchFamily="18" charset="0"/>
              </a:rPr>
              <a:t>Read, Read, Read:</a:t>
            </a: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 The more your child reads, the more they will see words spelled correctly, which helps them become a better speller.</a:t>
            </a:r>
            <a:b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br>
            <a:r>
              <a:rPr lang="en-GB" sz="1400" dirty="0">
                <a:solidFill>
                  <a:srgbClr val="44546A"/>
                </a:solidFill>
                <a:effectLst/>
                <a:latin typeface="SassoonPrimaryType" pitchFamily="2" charset="0"/>
                <a:ea typeface="Times New Roman" panose="02020603050405020304" pitchFamily="18" charset="0"/>
                <a:cs typeface="Times New Roman" panose="02020603050405020304" pitchFamily="18" charset="0"/>
              </a:rPr>
              <a:t>By working together, we can help your child develop the skills and confidence they need to become a successful speller.</a:t>
            </a:r>
            <a:endParaRPr lang="en-GB" dirty="0"/>
          </a:p>
        </p:txBody>
      </p:sp>
    </p:spTree>
    <p:extLst>
      <p:ext uri="{BB962C8B-B14F-4D97-AF65-F5344CB8AC3E}">
        <p14:creationId xmlns:p14="http://schemas.microsoft.com/office/powerpoint/2010/main" val="266999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96" name="Google Shape;9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GB" b="1">
                <a:latin typeface="Comic Sans MS"/>
                <a:ea typeface="Comic Sans MS"/>
                <a:cs typeface="Comic Sans MS"/>
                <a:sym typeface="Comic Sans MS"/>
              </a:rPr>
              <a:t> Curaclam  - Curriculum</a:t>
            </a:r>
            <a:endParaRPr>
              <a:latin typeface="Comic Sans MS"/>
              <a:ea typeface="Comic Sans MS"/>
              <a:cs typeface="Comic Sans MS"/>
              <a:sym typeface="Comic Sans MS"/>
            </a:endParaRPr>
          </a:p>
        </p:txBody>
      </p:sp>
      <p:sp>
        <p:nvSpPr>
          <p:cNvPr id="97" name="Google Shape;9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Font typeface="Arial"/>
              <a:buNone/>
            </a:pPr>
            <a:r>
              <a:rPr lang="en-GB">
                <a:latin typeface="Comic Sans MS"/>
                <a:ea typeface="Comic Sans MS"/>
                <a:cs typeface="Comic Sans MS"/>
                <a:sym typeface="Comic Sans MS"/>
              </a:rPr>
              <a:t>There are three stages in Primary School:</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Foundation Stage (Rang 1 and 2)</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Key Stage 1 (Rang 3 and 4)</a:t>
            </a:r>
            <a:endParaRPr/>
          </a:p>
          <a:p>
            <a:pPr marL="342900" lvl="0" indent="-342900" algn="l" rtl="0">
              <a:spcBef>
                <a:spcPts val="640"/>
              </a:spcBef>
              <a:spcAft>
                <a:spcPts val="0"/>
              </a:spcAft>
              <a:buClr>
                <a:schemeClr val="dk1"/>
              </a:buClr>
              <a:buSzPts val="3200"/>
              <a:buFont typeface="Arial"/>
              <a:buChar char="•"/>
            </a:pPr>
            <a:r>
              <a:rPr lang="en-GB">
                <a:latin typeface="Comic Sans MS"/>
                <a:ea typeface="Comic Sans MS"/>
                <a:cs typeface="Comic Sans MS"/>
                <a:sym typeface="Comic Sans MS"/>
              </a:rPr>
              <a:t>Key Stage 2 (Rang 5, 6 and 7)</a:t>
            </a:r>
            <a:endParaRPr/>
          </a:p>
          <a:p>
            <a:pPr marL="0" lvl="0" indent="0" algn="l" rtl="0">
              <a:spcBef>
                <a:spcPts val="560"/>
              </a:spcBef>
              <a:spcAft>
                <a:spcPts val="0"/>
              </a:spcAft>
              <a:buClr>
                <a:schemeClr val="dk1"/>
              </a:buClr>
              <a:buSzPts val="2800"/>
              <a:buFont typeface="Arial"/>
              <a:buNone/>
            </a:pPr>
            <a:r>
              <a:rPr lang="en-GB" sz="2800">
                <a:latin typeface="Comic Sans MS"/>
                <a:ea typeface="Comic Sans MS"/>
                <a:cs typeface="Comic Sans MS"/>
                <a:sym typeface="Comic Sans MS"/>
              </a:rPr>
              <a:t>We follow the Northern Ireland Curriculum. The next slide is sometimes called the Big Picture. It shows in detail what the Northern Ireland Curriculum involves.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Assessment</a:t>
            </a:r>
            <a:endParaRPr/>
          </a:p>
        </p:txBody>
      </p:sp>
      <p:sp>
        <p:nvSpPr>
          <p:cNvPr id="192" name="Google Shape;192;p17"/>
          <p:cNvSpPr txBox="1">
            <a:spLocks noGrp="1"/>
          </p:cNvSpPr>
          <p:nvPr>
            <p:ph type="body" idx="1"/>
          </p:nvPr>
        </p:nvSpPr>
        <p:spPr>
          <a:xfrm>
            <a:off x="457200" y="1052736"/>
            <a:ext cx="8507288" cy="5544616"/>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 key question parents often ask is ‘how will my child be assessed?’</a:t>
            </a:r>
            <a:endParaRPr dirty="0"/>
          </a:p>
          <a:p>
            <a:pPr marL="342900" lvl="0" indent="-342900" algn="l" rtl="0">
              <a:spcBef>
                <a:spcPts val="320"/>
              </a:spcBef>
              <a:spcAft>
                <a:spcPts val="0"/>
              </a:spcAft>
              <a:buClr>
                <a:schemeClr val="dk1"/>
              </a:buClr>
              <a:buSzPts val="1600"/>
              <a:buChar char="•"/>
            </a:pP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assesses pupils in the same ways as pupils are assessed in any other primary school in Northern Ireland – Irish or English medium.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accordance with the NI Curriculum, in Years 1 – 7, teachers must assess your child’s learning.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Rang 1, 2 &amp; 3, this predominantly takes the form of ongoing individual classroom observations. In Rang 3,  pupils are also assessed on a weekly basis on their key literacy and numeracy skills/targets, albeit in a very informal style, such as structured games and 1:1 activities.</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In Rang 3 - 7, pupils undergo standardised tests in the summer term in English, Irish and Maths, which give a more formal indication of progress.  These scores are then analysed by the teachers and used to plan the future teaching and learning of our pupils. </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At the beginning of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 1:1 parent-teacher meetings help to update you on your child’s progress and to suggest areas to help support your child at home.</a:t>
            </a:r>
            <a:endParaRPr dirty="0"/>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At the end of each school year, you will receive a written report from your child’s teacher. This will describe your child’s progress in every aspect of the curriculum.</a:t>
            </a:r>
            <a:endParaRPr dirty="0"/>
          </a:p>
          <a:p>
            <a:pPr marL="342900" lvl="0" indent="-342900" algn="l" rtl="0">
              <a:lnSpc>
                <a:spcPct val="90000"/>
              </a:lnSpc>
              <a:spcBef>
                <a:spcPts val="160"/>
              </a:spcBef>
              <a:spcAft>
                <a:spcPts val="0"/>
              </a:spcAft>
              <a:buClr>
                <a:schemeClr val="dk1"/>
              </a:buClr>
              <a:buSzPts val="800"/>
              <a:buFont typeface="Calibri"/>
              <a:buNone/>
            </a:pPr>
            <a:endParaRPr sz="800"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342900" lvl="0" indent="-342900" algn="l" rtl="0">
              <a:lnSpc>
                <a:spcPct val="90000"/>
              </a:lnSpc>
              <a:spcBef>
                <a:spcPts val="760"/>
              </a:spcBef>
              <a:spcAft>
                <a:spcPts val="0"/>
              </a:spcAft>
              <a:buClr>
                <a:schemeClr val="dk1"/>
              </a:buClr>
              <a:buSzPts val="800"/>
              <a:buFont typeface="Calibri"/>
              <a:buNone/>
            </a:pPr>
            <a:endParaRPr sz="800" b="1" u="sng" dirty="0">
              <a:solidFill>
                <a:srgbClr val="000000"/>
              </a:solidFill>
              <a:latin typeface="Comic Sans MS"/>
              <a:ea typeface="Comic Sans MS"/>
              <a:cs typeface="Comic Sans MS"/>
              <a:sym typeface="Comic Sans MS"/>
            </a:endParaRPr>
          </a:p>
          <a:p>
            <a:pPr marL="0" lvl="0" indent="0" algn="l" rtl="0">
              <a:spcBef>
                <a:spcPts val="1240"/>
              </a:spcBef>
              <a:spcAft>
                <a:spcPts val="0"/>
              </a:spcAft>
              <a:buClr>
                <a:schemeClr val="dk1"/>
              </a:buClr>
              <a:buSzPts val="32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8"/>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98" name="Google Shape;198;p18"/>
          <p:cNvSpPr txBox="1">
            <a:spLocks noGrp="1"/>
          </p:cNvSpPr>
          <p:nvPr>
            <p:ph type="title"/>
          </p:nvPr>
        </p:nvSpPr>
        <p:spPr>
          <a:xfrm>
            <a:off x="457200" y="274638"/>
            <a:ext cx="8229600" cy="922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Spóirt</a:t>
            </a:r>
            <a:endParaRPr/>
          </a:p>
        </p:txBody>
      </p:sp>
      <p:sp>
        <p:nvSpPr>
          <p:cNvPr id="199" name="Google Shape;199;p18"/>
          <p:cNvSpPr txBox="1">
            <a:spLocks noGrp="1"/>
          </p:cNvSpPr>
          <p:nvPr>
            <p:ph type="body" idx="1"/>
          </p:nvPr>
        </p:nvSpPr>
        <p:spPr>
          <a:xfrm>
            <a:off x="457200" y="1052513"/>
            <a:ext cx="8229600" cy="53292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000"/>
              <a:buFont typeface="Arial"/>
              <a:buNone/>
            </a:pPr>
            <a:endParaRPr sz="10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Arial"/>
              <a:buNone/>
            </a:pPr>
            <a:endParaRPr sz="1600" dirty="0">
              <a:latin typeface="Comic Sans MS"/>
              <a:ea typeface="Comic Sans MS"/>
              <a:cs typeface="Comic Sans MS"/>
              <a:sym typeface="Comic Sans MS"/>
            </a:endParaRPr>
          </a:p>
          <a:p>
            <a:pPr marL="0" lvl="0" indent="0" algn="just" rtl="0">
              <a:lnSpc>
                <a:spcPct val="80000"/>
              </a:lnSpc>
              <a:spcBef>
                <a:spcPts val="360"/>
              </a:spcBef>
              <a:spcAft>
                <a:spcPts val="0"/>
              </a:spcAft>
              <a:buClr>
                <a:schemeClr val="dk1"/>
              </a:buClr>
              <a:buSzPts val="1800"/>
              <a:buFont typeface="Arial"/>
              <a:buNone/>
            </a:pPr>
            <a:r>
              <a:rPr lang="en-GB" sz="1800" dirty="0">
                <a:latin typeface="Comic Sans MS"/>
                <a:ea typeface="Comic Sans MS"/>
                <a:cs typeface="Comic Sans MS"/>
                <a:sym typeface="Comic Sans MS"/>
              </a:rPr>
              <a:t>At </a:t>
            </a:r>
            <a:r>
              <a:rPr lang="en-GB" sz="1800" dirty="0" err="1">
                <a:latin typeface="Comic Sans MS"/>
                <a:ea typeface="Comic Sans MS"/>
                <a:cs typeface="Comic Sans MS"/>
                <a:sym typeface="Comic Sans MS"/>
              </a:rPr>
              <a:t>Bunscoil</a:t>
            </a:r>
            <a:r>
              <a:rPr lang="en-GB" sz="1800" dirty="0">
                <a:latin typeface="Comic Sans MS"/>
                <a:ea typeface="Comic Sans MS"/>
                <a:cs typeface="Comic Sans MS"/>
                <a:sym typeface="Comic Sans MS"/>
              </a:rPr>
              <a:t> </a:t>
            </a:r>
            <a:r>
              <a:rPr lang="en-GB" sz="1800" dirty="0" err="1">
                <a:latin typeface="Comic Sans MS"/>
                <a:ea typeface="Comic Sans MS"/>
                <a:cs typeface="Comic Sans MS"/>
                <a:sym typeface="Comic Sans MS"/>
              </a:rPr>
              <a:t>Bheanna</a:t>
            </a:r>
            <a:r>
              <a:rPr lang="en-GB" sz="1800" dirty="0">
                <a:latin typeface="Comic Sans MS"/>
                <a:ea typeface="Comic Sans MS"/>
                <a:cs typeface="Comic Sans MS"/>
                <a:sym typeface="Comic Sans MS"/>
              </a:rPr>
              <a:t> Boirche, pupils experience a wide range of sporting activities. </a:t>
            </a:r>
            <a:endParaRPr dirty="0"/>
          </a:p>
          <a:p>
            <a:pPr marL="0" lvl="0" indent="0" algn="just" rtl="0">
              <a:lnSpc>
                <a:spcPct val="80000"/>
              </a:lnSpc>
              <a:spcBef>
                <a:spcPts val="360"/>
              </a:spcBef>
              <a:spcAft>
                <a:spcPts val="0"/>
              </a:spcAft>
              <a:buClr>
                <a:schemeClr val="dk1"/>
              </a:buClr>
              <a:buSzPts val="1800"/>
              <a:buFont typeface="Arial"/>
              <a:buNone/>
            </a:pPr>
            <a:endParaRPr sz="1800" dirty="0">
              <a:latin typeface="Comic Sans MS"/>
              <a:ea typeface="Comic Sans MS"/>
              <a:cs typeface="Comic Sans MS"/>
              <a:sym typeface="Comic Sans MS"/>
            </a:endParaRPr>
          </a:p>
          <a:p>
            <a:pPr marL="342900" lvl="0" indent="-342900" algn="just" rtl="0">
              <a:lnSpc>
                <a:spcPct val="80000"/>
              </a:lnSpc>
              <a:spcBef>
                <a:spcPts val="360"/>
              </a:spcBef>
              <a:spcAft>
                <a:spcPts val="0"/>
              </a:spcAft>
              <a:buClr>
                <a:schemeClr val="dk1"/>
              </a:buClr>
              <a:buSzPts val="1800"/>
              <a:buChar char="•"/>
            </a:pPr>
            <a:r>
              <a:rPr lang="en-GB" sz="1800" dirty="0">
                <a:latin typeface="Comic Sans MS"/>
                <a:ea typeface="Comic Sans MS"/>
                <a:cs typeface="Comic Sans MS"/>
                <a:sym typeface="Comic Sans MS"/>
              </a:rPr>
              <a:t>Where possible a coach from the Ulster Council or Down GAA visits for hurling/camogie and Gaelic football</a:t>
            </a:r>
            <a:endParaRPr dirty="0"/>
          </a:p>
          <a:p>
            <a:pPr marL="342900" lvl="0" indent="-342900" algn="just" rtl="0">
              <a:lnSpc>
                <a:spcPct val="80000"/>
              </a:lnSpc>
              <a:spcBef>
                <a:spcPts val="360"/>
              </a:spcBef>
              <a:spcAft>
                <a:spcPts val="0"/>
              </a:spcAft>
              <a:buClr>
                <a:schemeClr val="dk1"/>
              </a:buClr>
              <a:buSzPts val="1800"/>
              <a:buChar char="•"/>
            </a:pPr>
            <a:r>
              <a:rPr lang="en-GB" sz="1800" dirty="0">
                <a:latin typeface="Comic Sans MS"/>
                <a:ea typeface="Comic Sans MS"/>
                <a:cs typeface="Comic Sans MS"/>
                <a:sym typeface="Comic Sans MS"/>
              </a:rPr>
              <a:t>Key Stage 2 pupils play Gaelic football, hurling and soccer for the school in local inter-school competitions, travel to Down Leisure Centre in Downpatrick every spring for swimming lessons, and participate in Cycling Proficiency Programme.</a:t>
            </a:r>
            <a:endParaRPr dirty="0"/>
          </a:p>
          <a:p>
            <a:pPr marL="0" lvl="0" indent="0" algn="just" rtl="0">
              <a:lnSpc>
                <a:spcPct val="80000"/>
              </a:lnSpc>
              <a:spcBef>
                <a:spcPts val="36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114300" algn="just" rtl="0">
              <a:lnSpc>
                <a:spcPct val="80000"/>
              </a:lnSpc>
              <a:spcBef>
                <a:spcPts val="360"/>
              </a:spcBef>
              <a:spcAft>
                <a:spcPts val="0"/>
              </a:spcAft>
              <a:buClr>
                <a:schemeClr val="dk1"/>
              </a:buClr>
              <a:buSzPts val="1800"/>
              <a:buFont typeface="Noto Sans Symbols"/>
              <a:buChar char="∙"/>
            </a:pPr>
            <a:r>
              <a:rPr lang="en-GB" sz="1800" dirty="0">
                <a:latin typeface="Comic Sans MS"/>
                <a:ea typeface="Comic Sans MS"/>
                <a:cs typeface="Comic Sans MS"/>
                <a:sym typeface="Comic Sans MS"/>
              </a:rPr>
              <a:t> Structured weekly PE lessons are also taught, in which teachers follow a movement and athletics scheme which ensures continuity and progression of core skills and competences and Fundamental Skills, for example ball skills (throwing, kicking) bat skills (hitting) etc.</a:t>
            </a:r>
            <a:endParaRPr sz="1800" dirty="0">
              <a:latin typeface="Comic Sans MS"/>
              <a:ea typeface="Comic Sans MS"/>
              <a:cs typeface="Comic Sans MS"/>
              <a:sym typeface="Comic Sans MS"/>
            </a:endParaRPr>
          </a:p>
          <a:p>
            <a:pPr marL="0" lvl="0" indent="0" algn="just" rtl="0">
              <a:lnSpc>
                <a:spcPct val="80000"/>
              </a:lnSpc>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0" lvl="0" indent="-114300" algn="just" rtl="0">
              <a:lnSpc>
                <a:spcPct val="80000"/>
              </a:lnSpc>
              <a:spcBef>
                <a:spcPts val="360"/>
              </a:spcBef>
              <a:spcAft>
                <a:spcPts val="0"/>
              </a:spcAft>
              <a:buClr>
                <a:schemeClr val="dk1"/>
              </a:buClr>
              <a:buSzPts val="1800"/>
              <a:buFont typeface="Noto Sans Symbols"/>
              <a:buChar char="∙"/>
            </a:pPr>
            <a:r>
              <a:rPr lang="en-GB" sz="1800" dirty="0">
                <a:latin typeface="Comic Sans MS"/>
                <a:ea typeface="Comic Sans MS"/>
                <a:cs typeface="Comic Sans MS"/>
                <a:sym typeface="Comic Sans MS"/>
              </a:rPr>
              <a:t> There will be 2 PE lessons per week. In Rang a 3 these will be on Tuesday     and Wednesday.</a:t>
            </a:r>
            <a:endParaRPr sz="1800" dirty="0">
              <a:latin typeface="Comic Sans MS"/>
              <a:ea typeface="Comic Sans MS"/>
              <a:cs typeface="Comic Sans MS"/>
              <a:sym typeface="Comic Sans MS"/>
            </a:endParaRPr>
          </a:p>
          <a:p>
            <a:pPr marL="0" lvl="0" indent="0" algn="l" rtl="0">
              <a:spcBef>
                <a:spcPts val="360"/>
              </a:spcBef>
              <a:spcAft>
                <a:spcPts val="0"/>
              </a:spcAft>
              <a:buClr>
                <a:schemeClr val="dk1"/>
              </a:buClr>
              <a:buSzPts val="1800"/>
              <a:buNone/>
            </a:pPr>
            <a:r>
              <a:rPr lang="en-GB" sz="1800" dirty="0">
                <a:latin typeface="Comic Sans MS"/>
                <a:ea typeface="Comic Sans MS"/>
                <a:cs typeface="Comic Sans MS"/>
                <a:sym typeface="Comic Sans MS"/>
              </a:rPr>
              <a:t>    </a:t>
            </a: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Font typeface="Noto Sans Symbols"/>
              <a:buNone/>
            </a:pPr>
            <a:endParaRPr sz="1600" dirty="0">
              <a:latin typeface="Comic Sans MS"/>
              <a:ea typeface="Comic Sans MS"/>
              <a:cs typeface="Comic Sans MS"/>
              <a:sym typeface="Comic Sans MS"/>
            </a:endParaRPr>
          </a:p>
          <a:p>
            <a:pPr marL="0" lvl="0" indent="0" algn="l" rtl="0">
              <a:lnSpc>
                <a:spcPct val="80000"/>
              </a:lnSpc>
              <a:spcBef>
                <a:spcPts val="200"/>
              </a:spcBef>
              <a:spcAft>
                <a:spcPts val="0"/>
              </a:spcAft>
              <a:buClr>
                <a:schemeClr val="dk1"/>
              </a:buClr>
              <a:buSzPts val="1000"/>
              <a:buNone/>
            </a:pPr>
            <a:endParaRPr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p:nvPr/>
        </p:nvSpPr>
        <p:spPr>
          <a:xfrm>
            <a:off x="1115616" y="1268760"/>
            <a:ext cx="6912768"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Club </a:t>
            </a:r>
            <a:r>
              <a:rPr lang="en-GB" sz="2000" dirty="0" err="1">
                <a:solidFill>
                  <a:schemeClr val="dk1"/>
                </a:solidFill>
                <a:latin typeface="Comic Sans MS"/>
                <a:ea typeface="Comic Sans MS"/>
                <a:cs typeface="Comic Sans MS"/>
                <a:sym typeface="Comic Sans MS"/>
              </a:rPr>
              <a:t>Bricfeasta</a:t>
            </a:r>
            <a:r>
              <a:rPr lang="en-GB" sz="2000" dirty="0">
                <a:solidFill>
                  <a:schemeClr val="dk1"/>
                </a:solidFill>
                <a:latin typeface="Comic Sans MS"/>
                <a:ea typeface="Comic Sans MS"/>
                <a:cs typeface="Comic Sans MS"/>
                <a:sym typeface="Comic Sans MS"/>
              </a:rPr>
              <a:t> – breakfast club from 8 – 8.45 am  </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Afterschool Club 2-4pm daily Monday - Thursday</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Gaelic Football and Hurling training and participation in inter-schools competitions</a:t>
            </a:r>
            <a:endParaRPr dirty="0"/>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School Council and Eco-School committee (R4-7)</a:t>
            </a: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Summer Scheme - having fun and speaking Irish in July</a:t>
            </a:r>
            <a:endParaRPr dirty="0"/>
          </a:p>
          <a:p>
            <a:pPr marL="0" marR="0" lvl="0" indent="0" algn="just" rtl="0">
              <a:spcBef>
                <a:spcPts val="0"/>
              </a:spcBef>
              <a:spcAft>
                <a:spcPts val="0"/>
              </a:spcAft>
              <a:buNone/>
            </a:pPr>
            <a:endParaRPr sz="20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000" dirty="0">
                <a:solidFill>
                  <a:schemeClr val="dk1"/>
                </a:solidFill>
                <a:latin typeface="Comic Sans MS"/>
                <a:ea typeface="Comic Sans MS"/>
                <a:cs typeface="Comic Sans MS"/>
                <a:sym typeface="Comic Sans MS"/>
              </a:rPr>
              <a:t>Regular school trips, walks and outings</a:t>
            </a:r>
            <a:endParaRPr dirty="0"/>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05" name="Google Shape;205;p19"/>
          <p:cNvSpPr/>
          <p:nvPr/>
        </p:nvSpPr>
        <p:spPr>
          <a:xfrm>
            <a:off x="2286000" y="404665"/>
            <a:ext cx="48062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Imeachtaí Seach-churaclaim</a:t>
            </a:r>
            <a:br>
              <a:rPr lang="en-GB" sz="1800">
                <a:solidFill>
                  <a:schemeClr val="dk1"/>
                </a:solidFill>
                <a:latin typeface="Comic Sans MS"/>
                <a:ea typeface="Comic Sans MS"/>
                <a:cs typeface="Comic Sans MS"/>
                <a:sym typeface="Comic Sans MS"/>
              </a:rPr>
            </a:br>
            <a:r>
              <a:rPr lang="en-GB" sz="1800">
                <a:solidFill>
                  <a:schemeClr val="dk1"/>
                </a:solidFill>
                <a:latin typeface="Comic Sans MS"/>
                <a:ea typeface="Comic Sans MS"/>
                <a:cs typeface="Comic Sans MS"/>
                <a:sym typeface="Comic Sans MS"/>
              </a:rPr>
              <a:t>Extra-curricular activities</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0"/>
          <p:cNvPicPr preferRelativeResize="0"/>
          <p:nvPr/>
        </p:nvPicPr>
        <p:blipFill rotWithShape="1">
          <a:blip r:embed="rId3">
            <a:alphaModFix/>
          </a:blip>
          <a:srcRect/>
          <a:stretch/>
        </p:blipFill>
        <p:spPr>
          <a:xfrm>
            <a:off x="395537" y="260351"/>
            <a:ext cx="8496944" cy="1559517"/>
          </a:xfrm>
          <a:prstGeom prst="rect">
            <a:avLst/>
          </a:prstGeom>
          <a:noFill/>
          <a:ln>
            <a:noFill/>
          </a:ln>
        </p:spPr>
      </p:pic>
      <p:sp>
        <p:nvSpPr>
          <p:cNvPr id="211" name="Google Shape;21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An Lá Scoile</a:t>
            </a:r>
            <a:br>
              <a:rPr lang="en-GB">
                <a:latin typeface="Comic Sans MS"/>
                <a:ea typeface="Comic Sans MS"/>
                <a:cs typeface="Comic Sans MS"/>
                <a:sym typeface="Comic Sans MS"/>
              </a:rPr>
            </a:br>
            <a:r>
              <a:rPr lang="en-GB">
                <a:latin typeface="Comic Sans MS"/>
                <a:ea typeface="Comic Sans MS"/>
                <a:cs typeface="Comic Sans MS"/>
                <a:sym typeface="Comic Sans MS"/>
              </a:rPr>
              <a:t>The School Day</a:t>
            </a:r>
            <a:endParaRPr>
              <a:latin typeface="Comic Sans MS"/>
              <a:ea typeface="Comic Sans MS"/>
              <a:cs typeface="Comic Sans MS"/>
              <a:sym typeface="Comic Sans MS"/>
            </a:endParaRPr>
          </a:p>
        </p:txBody>
      </p:sp>
      <p:sp>
        <p:nvSpPr>
          <p:cNvPr id="212" name="Google Shape;212;p20"/>
          <p:cNvSpPr txBox="1">
            <a:spLocks noGrp="1"/>
          </p:cNvSpPr>
          <p:nvPr>
            <p:ph type="body" idx="1"/>
          </p:nvPr>
        </p:nvSpPr>
        <p:spPr>
          <a:xfrm>
            <a:off x="457200" y="1412875"/>
            <a:ext cx="8229600" cy="5040313"/>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800"/>
              <a:buFont typeface="Arial"/>
              <a:buNone/>
            </a:pPr>
            <a:r>
              <a:rPr lang="en-GB" sz="800" dirty="0">
                <a:latin typeface="Comic Sans MS"/>
                <a:ea typeface="Comic Sans MS"/>
                <a:cs typeface="Comic Sans MS"/>
                <a:sym typeface="Comic Sans MS"/>
              </a:rPr>
              <a:t> </a:t>
            </a:r>
            <a:endParaRPr sz="11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Class begins at 9.00am.  Children are supervised in the </a:t>
            </a:r>
            <a:r>
              <a:rPr lang="en-GB" sz="1600" dirty="0" err="1">
                <a:latin typeface="Comic Sans MS"/>
                <a:ea typeface="Comic Sans MS"/>
                <a:cs typeface="Comic Sans MS"/>
                <a:sym typeface="Comic Sans MS"/>
              </a:rPr>
              <a:t>clós</a:t>
            </a:r>
            <a:r>
              <a:rPr lang="en-GB" sz="1600" dirty="0">
                <a:latin typeface="Comic Sans MS"/>
                <a:ea typeface="Comic Sans MS"/>
                <a:cs typeface="Comic Sans MS"/>
                <a:sym typeface="Comic Sans MS"/>
              </a:rPr>
              <a:t> (playground) from 8.45am, and parents can avail of our ‘Club </a:t>
            </a:r>
            <a:r>
              <a:rPr lang="en-GB" sz="1600" dirty="0" err="1">
                <a:latin typeface="Comic Sans MS"/>
                <a:ea typeface="Comic Sans MS"/>
                <a:cs typeface="Comic Sans MS"/>
                <a:sym typeface="Comic Sans MS"/>
              </a:rPr>
              <a:t>Bricfeasta</a:t>
            </a:r>
            <a:r>
              <a:rPr lang="en-GB" sz="1600" dirty="0">
                <a:latin typeface="Comic Sans MS"/>
                <a:ea typeface="Comic Sans MS"/>
                <a:cs typeface="Comic Sans MS"/>
                <a:sym typeface="Comic Sans MS"/>
              </a:rPr>
              <a:t>’ which will be available each morning from 8 – 8.45 am.</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err="1">
                <a:latin typeface="Comic Sans MS"/>
                <a:ea typeface="Comic Sans MS"/>
                <a:cs typeface="Comic Sans MS"/>
                <a:sym typeface="Comic Sans MS"/>
              </a:rPr>
              <a:t>Breaktime</a:t>
            </a:r>
            <a:r>
              <a:rPr lang="en-GB" sz="1600" dirty="0">
                <a:latin typeface="Comic Sans MS"/>
                <a:ea typeface="Comic Sans MS"/>
                <a:cs typeface="Comic Sans MS"/>
                <a:sym typeface="Comic Sans MS"/>
              </a:rPr>
              <a:t> is from 10.30-11.00am.  </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Lunchtime is from 12.00-1.00pm.  </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At </a:t>
            </a:r>
            <a:r>
              <a:rPr lang="en-GB" sz="1600" dirty="0" err="1">
                <a:latin typeface="Comic Sans MS"/>
                <a:ea typeface="Comic Sans MS"/>
                <a:cs typeface="Comic Sans MS"/>
                <a:sym typeface="Comic Sans MS"/>
              </a:rPr>
              <a:t>Bunscoil</a:t>
            </a:r>
            <a:r>
              <a:rPr lang="en-GB" sz="1600" dirty="0">
                <a:latin typeface="Comic Sans MS"/>
                <a:ea typeface="Comic Sans MS"/>
                <a:cs typeface="Comic Sans MS"/>
                <a:sym typeface="Comic Sans MS"/>
              </a:rPr>
              <a:t> </a:t>
            </a:r>
            <a:r>
              <a:rPr lang="en-GB" sz="1600" dirty="0" err="1">
                <a:latin typeface="Comic Sans MS"/>
                <a:ea typeface="Comic Sans MS"/>
                <a:cs typeface="Comic Sans MS"/>
                <a:sym typeface="Comic Sans MS"/>
              </a:rPr>
              <a:t>Bheanna</a:t>
            </a:r>
            <a:r>
              <a:rPr lang="en-GB" sz="1600" dirty="0">
                <a:latin typeface="Comic Sans MS"/>
                <a:ea typeface="Comic Sans MS"/>
                <a:cs typeface="Comic Sans MS"/>
                <a:sym typeface="Comic Sans MS"/>
              </a:rPr>
              <a:t> Boirche, we pride ourselves on our healthy eating policy.  Our school dinners come from St. Malachy’s Primary School in Castlewellan and are of a high standard. It is recommended that pupils eat fruit, a yoghurt or a small sandwich at breaktime. Children are encouraged to bring a bottle of water to school. Sugary/fizzy drinks are not allowed. Crisps, chocolates etc. are not allowed for break, and we discourage unhealthy snacks for lunch. We do not have any children with a nut allergy in the class at present, but we discourage bringing nuts to school. Pupils are not allowed to share their lunch with others.</a:t>
            </a:r>
            <a:endParaRPr sz="1600" dirty="0">
              <a:latin typeface="Comic Sans MS"/>
              <a:ea typeface="Comic Sans MS"/>
              <a:cs typeface="Comic Sans MS"/>
              <a:sym typeface="Comic Sans MS"/>
            </a:endParaRPr>
          </a:p>
          <a:p>
            <a:pPr marL="0" lvl="0" indent="0" algn="just" rtl="0">
              <a:lnSpc>
                <a:spcPct val="80000"/>
              </a:lnSpc>
              <a:spcBef>
                <a:spcPts val="320"/>
              </a:spcBef>
              <a:spcAft>
                <a:spcPts val="0"/>
              </a:spcAft>
              <a:buClr>
                <a:schemeClr val="dk1"/>
              </a:buClr>
              <a:buSzPts val="1600"/>
              <a:buNone/>
            </a:pP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1 and Rang 2 go home at 2.00pm.</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4 – 7 go home at 3.00pm **EXCEPT FRIDAYS**</a:t>
            </a:r>
            <a:endParaRPr sz="1600" dirty="0">
              <a:latin typeface="Times New Roman"/>
              <a:ea typeface="Times New Roman"/>
              <a:cs typeface="Times New Roman"/>
              <a:sym typeface="Times New Roman"/>
            </a:endParaRPr>
          </a:p>
          <a:p>
            <a:pPr marL="0" lvl="0" indent="-101600" algn="just" rtl="0">
              <a:lnSpc>
                <a:spcPct val="80000"/>
              </a:lnSpc>
              <a:spcBef>
                <a:spcPts val="320"/>
              </a:spcBef>
              <a:spcAft>
                <a:spcPts val="0"/>
              </a:spcAft>
              <a:buClr>
                <a:schemeClr val="dk1"/>
              </a:buClr>
              <a:buSzPts val="1600"/>
              <a:buChar char="•"/>
            </a:pPr>
            <a:r>
              <a:rPr lang="en-GB" sz="1600" dirty="0">
                <a:latin typeface="Comic Sans MS"/>
                <a:ea typeface="Comic Sans MS"/>
                <a:cs typeface="Comic Sans MS"/>
                <a:sym typeface="Comic Sans MS"/>
              </a:rPr>
              <a:t>Rang 3 go home at 2.00pm until Christmas Mon to </a:t>
            </a:r>
            <a:r>
              <a:rPr lang="en-GB" sz="1600" dirty="0" err="1">
                <a:latin typeface="Comic Sans MS"/>
                <a:ea typeface="Comic Sans MS"/>
                <a:cs typeface="Comic Sans MS"/>
                <a:sym typeface="Comic Sans MS"/>
              </a:rPr>
              <a:t>Thur</a:t>
            </a:r>
            <a:r>
              <a:rPr lang="en-GB" sz="1600" dirty="0">
                <a:latin typeface="Comic Sans MS"/>
                <a:ea typeface="Comic Sans MS"/>
                <a:cs typeface="Comic Sans MS"/>
                <a:sym typeface="Comic Sans MS"/>
              </a:rPr>
              <a:t> and 1.55pm on Fridays. From January onwards,  Rang 3 go home at 3.00pm **EXCEPT FRIDAYS WHEN THEY GO HOME AT 1.55pm</a:t>
            </a:r>
            <a:endParaRPr sz="1600" dirty="0"/>
          </a:p>
          <a:p>
            <a:pPr marL="0" lvl="0" indent="-101600" algn="just" rtl="0">
              <a:lnSpc>
                <a:spcPct val="80000"/>
              </a:lnSpc>
              <a:spcBef>
                <a:spcPts val="320"/>
              </a:spcBef>
              <a:spcAft>
                <a:spcPts val="0"/>
              </a:spcAft>
              <a:buClr>
                <a:srgbClr val="000000"/>
              </a:buClr>
              <a:buSzPts val="1600"/>
              <a:buChar char="•"/>
            </a:pPr>
            <a:r>
              <a:rPr lang="en-GB" sz="1600" dirty="0">
                <a:solidFill>
                  <a:srgbClr val="000000"/>
                </a:solidFill>
                <a:latin typeface="Comic Sans MS"/>
                <a:ea typeface="Comic Sans MS"/>
                <a:cs typeface="Comic Sans MS"/>
                <a:sym typeface="Comic Sans MS"/>
              </a:rPr>
              <a:t>Our after-school club runs from 2 – 4pm Monday to Thursday in the school </a:t>
            </a:r>
            <a:r>
              <a:rPr lang="en-GB" sz="1600" dirty="0" err="1">
                <a:solidFill>
                  <a:srgbClr val="000000"/>
                </a:solidFill>
                <a:latin typeface="Comic Sans MS"/>
                <a:ea typeface="Comic Sans MS"/>
                <a:cs typeface="Comic Sans MS"/>
                <a:sym typeface="Comic Sans MS"/>
              </a:rPr>
              <a:t>bialann</a:t>
            </a:r>
            <a:r>
              <a:rPr lang="en-GB" sz="1600" dirty="0">
                <a:solidFill>
                  <a:srgbClr val="000000"/>
                </a:solidFill>
                <a:latin typeface="Comic Sans MS"/>
                <a:ea typeface="Comic Sans MS"/>
                <a:cs typeface="Comic Sans MS"/>
                <a:sym typeface="Comic Sans MS"/>
              </a:rPr>
              <a:t>.</a:t>
            </a:r>
            <a:endParaRPr sz="1600" dirty="0">
              <a:solidFill>
                <a:srgbClr val="000000"/>
              </a:solidFill>
              <a:latin typeface="Times New Roman"/>
              <a:ea typeface="Times New Roman"/>
              <a:cs typeface="Times New Roman"/>
              <a:sym typeface="Times New Roman"/>
            </a:endParaRPr>
          </a:p>
          <a:p>
            <a:pPr marL="0" lvl="0" indent="0" algn="l" rtl="0">
              <a:lnSpc>
                <a:spcPct val="80000"/>
              </a:lnSpc>
              <a:spcBef>
                <a:spcPts val="140"/>
              </a:spcBef>
              <a:spcAft>
                <a:spcPts val="0"/>
              </a:spcAft>
              <a:buClr>
                <a:schemeClr val="dk1"/>
              </a:buClr>
              <a:buSzPts val="700"/>
              <a:buNone/>
            </a:pPr>
            <a:endParaRPr sz="700" dirty="0"/>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just" rtl="0">
              <a:lnSpc>
                <a:spcPct val="80000"/>
              </a:lnSpc>
              <a:spcBef>
                <a:spcPts val="32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a:p>
            <a:pPr marL="0" lvl="0" indent="0" algn="l" rtl="0">
              <a:lnSpc>
                <a:spcPct val="80000"/>
              </a:lnSpc>
              <a:spcBef>
                <a:spcPts val="160"/>
              </a:spcBef>
              <a:spcAft>
                <a:spcPts val="0"/>
              </a:spcAft>
              <a:buClr>
                <a:schemeClr val="dk1"/>
              </a:buClr>
              <a:buSzPts val="800"/>
              <a:buNone/>
            </a:pPr>
            <a:endParaRPr sz="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1"/>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218" name="Google Shape;21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dirty="0" err="1">
                <a:latin typeface="Comic Sans MS"/>
                <a:ea typeface="Comic Sans MS"/>
                <a:cs typeface="Comic Sans MS"/>
                <a:sym typeface="Comic Sans MS"/>
              </a:rPr>
              <a:t>Éide</a:t>
            </a:r>
            <a:r>
              <a:rPr lang="en-GB" dirty="0">
                <a:latin typeface="Comic Sans MS"/>
                <a:ea typeface="Comic Sans MS"/>
                <a:cs typeface="Comic Sans MS"/>
                <a:sym typeface="Comic Sans MS"/>
              </a:rPr>
              <a:t> </a:t>
            </a:r>
            <a:r>
              <a:rPr lang="en-GB" dirty="0" err="1">
                <a:latin typeface="Comic Sans MS"/>
                <a:ea typeface="Comic Sans MS"/>
                <a:cs typeface="Comic Sans MS"/>
                <a:sym typeface="Comic Sans MS"/>
              </a:rPr>
              <a:t>Scoile</a:t>
            </a:r>
            <a:br>
              <a:rPr lang="en-GB" dirty="0">
                <a:latin typeface="Comic Sans MS"/>
                <a:ea typeface="Comic Sans MS"/>
                <a:cs typeface="Comic Sans MS"/>
                <a:sym typeface="Comic Sans MS"/>
              </a:rPr>
            </a:br>
            <a:r>
              <a:rPr lang="en-GB" dirty="0">
                <a:latin typeface="Comic Sans MS"/>
                <a:ea typeface="Comic Sans MS"/>
                <a:cs typeface="Comic Sans MS"/>
                <a:sym typeface="Comic Sans MS"/>
              </a:rPr>
              <a:t>School Uniform</a:t>
            </a:r>
            <a:endParaRPr dirty="0">
              <a:latin typeface="Comic Sans MS"/>
              <a:ea typeface="Comic Sans MS"/>
              <a:cs typeface="Comic Sans MS"/>
              <a:sym typeface="Comic Sans MS"/>
            </a:endParaRPr>
          </a:p>
        </p:txBody>
      </p:sp>
      <p:sp>
        <p:nvSpPr>
          <p:cNvPr id="219" name="Google Shape;219;p21"/>
          <p:cNvSpPr txBox="1">
            <a:spLocks noGrp="1"/>
          </p:cNvSpPr>
          <p:nvPr>
            <p:ph type="body" idx="1"/>
          </p:nvPr>
        </p:nvSpPr>
        <p:spPr>
          <a:xfrm>
            <a:off x="457200" y="1600201"/>
            <a:ext cx="8229600" cy="4168422"/>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chemeClr val="dk1"/>
              </a:buClr>
              <a:buSzPct val="100000"/>
              <a:buFont typeface="Arial"/>
              <a:buNone/>
            </a:pPr>
            <a:endParaRPr sz="3500" b="1" dirty="0">
              <a:solidFill>
                <a:srgbClr val="000000"/>
              </a:solidFill>
              <a:latin typeface="Comic Sans MS"/>
              <a:ea typeface="Comic Sans MS"/>
              <a:cs typeface="Comic Sans MS"/>
              <a:sym typeface="Comic Sans MS"/>
            </a:endParaRPr>
          </a:p>
          <a:p>
            <a:pPr marL="0" lvl="0" indent="0" algn="l" rtl="0">
              <a:spcBef>
                <a:spcPts val="280"/>
              </a:spcBef>
              <a:spcAft>
                <a:spcPts val="0"/>
              </a:spcAft>
              <a:buClr>
                <a:srgbClr val="000000"/>
              </a:buClr>
              <a:buSzPct val="100000"/>
              <a:buFont typeface="Arial"/>
              <a:buNone/>
            </a:pPr>
            <a:r>
              <a:rPr lang="en-GB" sz="3500" b="1" dirty="0">
                <a:solidFill>
                  <a:srgbClr val="000000"/>
                </a:solidFill>
                <a:latin typeface="Comic Sans MS"/>
                <a:ea typeface="Comic Sans MS"/>
                <a:cs typeface="Comic Sans MS"/>
                <a:sym typeface="Comic Sans MS"/>
              </a:rPr>
              <a:t>Our uniform consists of:</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Navy sweatshirt embroidered with the school logo and motto; (available from </a:t>
            </a:r>
            <a:r>
              <a:rPr lang="en-GB" sz="3500" dirty="0" err="1">
                <a:solidFill>
                  <a:srgbClr val="000000"/>
                </a:solidFill>
                <a:latin typeface="Comic Sans MS"/>
                <a:ea typeface="Comic Sans MS"/>
                <a:cs typeface="Comic Sans MS"/>
                <a:sym typeface="Comic Sans MS"/>
              </a:rPr>
              <a:t>McKenny’s</a:t>
            </a:r>
            <a:r>
              <a:rPr lang="en-GB" sz="3500" dirty="0">
                <a:solidFill>
                  <a:srgbClr val="000000"/>
                </a:solidFill>
                <a:latin typeface="Comic Sans MS"/>
                <a:ea typeface="Comic Sans MS"/>
                <a:cs typeface="Comic Sans MS"/>
                <a:sym typeface="Comic Sans MS"/>
              </a:rPr>
              <a:t> Clothes Shop in Castlewellan.)</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Grey trousers, skirt or shorts;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Green polo shirt embroidered with the school logo and motto;</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Navy school coat (optional);</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Black shoes;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Girls may wear navy knee socks, navy tights or white ankle socks;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Girls may wear navy or green gingham dresses in the summer-time;</a:t>
            </a:r>
            <a:endParaRPr sz="3500" dirty="0">
              <a:latin typeface="Times New Roman"/>
              <a:ea typeface="Times New Roman"/>
              <a:cs typeface="Times New Roman"/>
              <a:sym typeface="Times New Roman"/>
            </a:endParaRPr>
          </a:p>
          <a:p>
            <a:pPr marL="0" lvl="0" indent="0" algn="l" rtl="0">
              <a:spcBef>
                <a:spcPts val="280"/>
              </a:spcBef>
              <a:spcAft>
                <a:spcPts val="0"/>
              </a:spcAft>
              <a:buClr>
                <a:schemeClr val="dk1"/>
              </a:buClr>
              <a:buSzPct val="100000"/>
              <a:buFont typeface="Arial"/>
              <a:buNone/>
            </a:pPr>
            <a:endParaRPr sz="3500" dirty="0">
              <a:solidFill>
                <a:srgbClr val="000000"/>
              </a:solidFill>
              <a:latin typeface="Comic Sans MS"/>
              <a:ea typeface="Comic Sans MS"/>
              <a:cs typeface="Comic Sans MS"/>
              <a:sym typeface="Comic Sans MS"/>
            </a:endParaRPr>
          </a:p>
          <a:p>
            <a:pPr marL="0" lvl="0" indent="0" algn="l" rtl="0">
              <a:spcBef>
                <a:spcPts val="280"/>
              </a:spcBef>
              <a:spcAft>
                <a:spcPts val="0"/>
              </a:spcAft>
              <a:buClr>
                <a:srgbClr val="000000"/>
              </a:buClr>
              <a:buSzPct val="100000"/>
              <a:buFont typeface="Arial"/>
              <a:buNone/>
            </a:pPr>
            <a:r>
              <a:rPr lang="en-GB" sz="3500" b="1" dirty="0">
                <a:solidFill>
                  <a:srgbClr val="000000"/>
                </a:solidFill>
                <a:latin typeface="Comic Sans MS"/>
                <a:ea typeface="Comic Sans MS"/>
                <a:cs typeface="Comic Sans MS"/>
                <a:sym typeface="Comic Sans MS"/>
              </a:rPr>
              <a:t>P.E. uniform consists of:</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Grey/ navy track bottoms, or grey/navy shorts (without brands/logos)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Suitable trainers</a:t>
            </a:r>
            <a:endParaRPr sz="3500" dirty="0">
              <a:latin typeface="Times New Roman"/>
              <a:ea typeface="Times New Roman"/>
              <a:cs typeface="Times New Roman"/>
              <a:sym typeface="Times New Roman"/>
            </a:endParaRPr>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Green polo shirt embroidered with the school logo and motto (or school jersey which is optional)</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The school jersey can be worn for P.E. and on sporting occasions such as Sports Day.</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NO JERSEYS OR BRANDED HOODIES</a:t>
            </a:r>
            <a:endParaRPr dirty="0"/>
          </a:p>
          <a:p>
            <a:pPr marL="342900" lvl="0" indent="-342900" algn="l" rtl="0">
              <a:spcBef>
                <a:spcPts val="280"/>
              </a:spcBef>
              <a:spcAft>
                <a:spcPts val="0"/>
              </a:spcAft>
              <a:buClr>
                <a:srgbClr val="000000"/>
              </a:buClr>
              <a:buSzPct val="100000"/>
              <a:buFont typeface="Noto Sans Symbols"/>
              <a:buChar char="∙"/>
            </a:pPr>
            <a:r>
              <a:rPr lang="en-GB" sz="3500" dirty="0">
                <a:solidFill>
                  <a:srgbClr val="000000"/>
                </a:solidFill>
                <a:latin typeface="Comic Sans MS"/>
                <a:ea typeface="Comic Sans MS"/>
                <a:cs typeface="Comic Sans MS"/>
                <a:sym typeface="Comic Sans MS"/>
              </a:rPr>
              <a:t>N.B.  PLEASE ENSURE ALL ITEMS OF CLOTHING ARE LABELLED CLEARLY</a:t>
            </a:r>
            <a:endParaRPr sz="3500" dirty="0">
              <a:latin typeface="Times New Roman"/>
              <a:ea typeface="Times New Roman"/>
              <a:cs typeface="Times New Roman"/>
              <a:sym typeface="Times New Roman"/>
            </a:endParaRPr>
          </a:p>
          <a:p>
            <a:pPr marL="342900" lvl="0" indent="-261620" algn="l" rtl="0">
              <a:spcBef>
                <a:spcPts val="256"/>
              </a:spcBef>
              <a:spcAft>
                <a:spcPts val="0"/>
              </a:spcAft>
              <a:buClr>
                <a:schemeClr val="dk1"/>
              </a:buClr>
              <a:buSzPct val="100000"/>
              <a:buFont typeface="Aria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p:nvPr/>
        </p:nvSpPr>
        <p:spPr>
          <a:xfrm>
            <a:off x="611560" y="1112550"/>
            <a:ext cx="7632848" cy="51398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Arial"/>
              <a:buNone/>
            </a:pPr>
            <a:endParaRPr sz="20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chemeClr val="dk1"/>
              </a:buClr>
              <a:buSzPts val="2800"/>
              <a:buFont typeface="Arial"/>
              <a:buNone/>
            </a:pPr>
            <a:r>
              <a:rPr lang="en-GB" sz="2800" dirty="0">
                <a:solidFill>
                  <a:schemeClr val="dk1"/>
                </a:solidFill>
                <a:latin typeface="Comic Sans MS"/>
                <a:ea typeface="Comic Sans MS"/>
                <a:cs typeface="Comic Sans MS"/>
                <a:sym typeface="Comic Sans MS"/>
              </a:rPr>
              <a:t>Punctuality is extremely important here at </a:t>
            </a:r>
            <a:r>
              <a:rPr lang="en-GB" sz="2800" dirty="0" err="1">
                <a:solidFill>
                  <a:schemeClr val="dk1"/>
                </a:solidFill>
                <a:latin typeface="Comic Sans MS"/>
                <a:ea typeface="Comic Sans MS"/>
                <a:cs typeface="Comic Sans MS"/>
                <a:sym typeface="Comic Sans MS"/>
              </a:rPr>
              <a:t>Bunscoil</a:t>
            </a:r>
            <a:r>
              <a:rPr lang="en-GB" sz="2800" dirty="0">
                <a:solidFill>
                  <a:schemeClr val="dk1"/>
                </a:solidFill>
                <a:latin typeface="Comic Sans MS"/>
                <a:ea typeface="Comic Sans MS"/>
                <a:cs typeface="Comic Sans MS"/>
                <a:sym typeface="Comic Sans MS"/>
              </a:rPr>
              <a:t> </a:t>
            </a:r>
            <a:r>
              <a:rPr lang="en-GB" sz="2800" dirty="0" err="1">
                <a:solidFill>
                  <a:schemeClr val="dk1"/>
                </a:solidFill>
                <a:latin typeface="Comic Sans MS"/>
                <a:ea typeface="Comic Sans MS"/>
                <a:cs typeface="Comic Sans MS"/>
                <a:sym typeface="Comic Sans MS"/>
              </a:rPr>
              <a:t>Bheanna</a:t>
            </a:r>
            <a:r>
              <a:rPr lang="en-GB" sz="2800" dirty="0">
                <a:solidFill>
                  <a:schemeClr val="dk1"/>
                </a:solidFill>
                <a:latin typeface="Comic Sans MS"/>
                <a:ea typeface="Comic Sans MS"/>
                <a:cs typeface="Comic Sans MS"/>
                <a:sym typeface="Comic Sans MS"/>
              </a:rPr>
              <a:t> Boirche. School begins at 9.00am. Register is taken first thing, and anyone who arrives after 9.15am is marked in as late. Anyone who arrives after 9.30am is marked absent for the morning (unless attending an appointment, in which case the teacher should be informed). If attendance falls below 85% the Education Welfare Officer from the Education Authority will investigate absences.</a:t>
            </a:r>
            <a:endParaRPr sz="2800" dirty="0">
              <a:solidFill>
                <a:schemeClr val="dk1"/>
              </a:solidFill>
              <a:latin typeface="Arial"/>
              <a:ea typeface="Arial"/>
              <a:cs typeface="Arial"/>
              <a:sym typeface="Arial"/>
            </a:endParaRPr>
          </a:p>
        </p:txBody>
      </p:sp>
      <p:sp>
        <p:nvSpPr>
          <p:cNvPr id="225" name="Google Shape;225;p22"/>
          <p:cNvSpPr/>
          <p:nvPr/>
        </p:nvSpPr>
        <p:spPr>
          <a:xfrm>
            <a:off x="1331640" y="404664"/>
            <a:ext cx="633670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omic Sans MS"/>
                <a:ea typeface="Comic Sans MS"/>
                <a:cs typeface="Comic Sans MS"/>
                <a:sym typeface="Comic Sans MS"/>
              </a:rPr>
              <a:t>Poncúlacht - Punctuality</a:t>
            </a:r>
            <a:endParaRPr sz="4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p:nvPr/>
        </p:nvSpPr>
        <p:spPr>
          <a:xfrm>
            <a:off x="755576" y="2348880"/>
            <a:ext cx="727280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omic Sans MS"/>
                <a:ea typeface="Comic Sans MS"/>
                <a:cs typeface="Comic Sans MS"/>
                <a:sym typeface="Comic Sans MS"/>
              </a:rPr>
              <a:t>We have pupils in the school with allergies. It is important that your child knows he/she cannot share his/her lunch with friends in class.</a:t>
            </a:r>
            <a:endParaRPr sz="3200" dirty="0">
              <a:solidFill>
                <a:schemeClr val="dk1"/>
              </a:solidFill>
              <a:latin typeface="Arial"/>
              <a:ea typeface="Arial"/>
              <a:cs typeface="Arial"/>
              <a:sym typeface="Arial"/>
            </a:endParaRPr>
          </a:p>
        </p:txBody>
      </p:sp>
      <p:sp>
        <p:nvSpPr>
          <p:cNvPr id="231" name="Google Shape;231;p23"/>
          <p:cNvSpPr/>
          <p:nvPr/>
        </p:nvSpPr>
        <p:spPr>
          <a:xfrm>
            <a:off x="2123728" y="836712"/>
            <a:ext cx="54825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err="1">
                <a:solidFill>
                  <a:schemeClr val="dk1"/>
                </a:solidFill>
                <a:latin typeface="Comic Sans MS"/>
                <a:ea typeface="Comic Sans MS"/>
                <a:cs typeface="Comic Sans MS"/>
                <a:sym typeface="Comic Sans MS"/>
              </a:rPr>
              <a:t>Ailléirgí</a:t>
            </a:r>
            <a:r>
              <a:rPr lang="en-GB" sz="4000" dirty="0">
                <a:solidFill>
                  <a:schemeClr val="dk1"/>
                </a:solidFill>
                <a:latin typeface="Comic Sans MS"/>
                <a:ea typeface="Comic Sans MS"/>
                <a:cs typeface="Comic Sans MS"/>
                <a:sym typeface="Comic Sans MS"/>
              </a:rPr>
              <a:t> - Allergies</a:t>
            </a:r>
            <a:endParaRPr sz="4000"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4"/>
          <p:cNvPicPr preferRelativeResize="0"/>
          <p:nvPr/>
        </p:nvPicPr>
        <p:blipFill rotWithShape="1">
          <a:blip r:embed="rId3">
            <a:alphaModFix/>
          </a:blip>
          <a:srcRect/>
          <a:stretch/>
        </p:blipFill>
        <p:spPr>
          <a:xfrm>
            <a:off x="251618" y="274638"/>
            <a:ext cx="8640763" cy="1585913"/>
          </a:xfrm>
          <a:prstGeom prst="rect">
            <a:avLst/>
          </a:prstGeom>
          <a:noFill/>
          <a:ln>
            <a:noFill/>
          </a:ln>
        </p:spPr>
      </p:pic>
      <p:sp>
        <p:nvSpPr>
          <p:cNvPr id="237" name="Google Shape;23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Tuismitheoirí - Parents</a:t>
            </a:r>
            <a:endParaRPr/>
          </a:p>
        </p:txBody>
      </p:sp>
      <p:sp>
        <p:nvSpPr>
          <p:cNvPr id="238" name="Google Shape;238;p24"/>
          <p:cNvSpPr txBox="1">
            <a:spLocks noGrp="1"/>
          </p:cNvSpPr>
          <p:nvPr>
            <p:ph type="body" idx="1"/>
          </p:nvPr>
        </p:nvSpPr>
        <p:spPr>
          <a:xfrm>
            <a:off x="457200" y="1341438"/>
            <a:ext cx="8229600" cy="4967287"/>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3200"/>
              <a:buFont typeface="Arial"/>
              <a:buNone/>
            </a:pPr>
            <a:endParaRPr>
              <a:solidFill>
                <a:srgbClr val="000000"/>
              </a:solidFill>
              <a:latin typeface="Comic Sans MS"/>
              <a:ea typeface="Comic Sans MS"/>
              <a:cs typeface="Comic Sans MS"/>
              <a:sym typeface="Comic Sans MS"/>
            </a:endParaRPr>
          </a:p>
          <a:p>
            <a:pPr marL="0" lvl="0" indent="0" algn="l" rtl="0">
              <a:spcBef>
                <a:spcPts val="640"/>
              </a:spcBef>
              <a:spcAft>
                <a:spcPts val="0"/>
              </a:spcAft>
              <a:buClr>
                <a:schemeClr val="dk1"/>
              </a:buClr>
              <a:buSzPts val="3200"/>
              <a:buFont typeface="Arial"/>
              <a:buNone/>
            </a:pPr>
            <a:endParaRPr/>
          </a:p>
        </p:txBody>
      </p:sp>
      <p:sp>
        <p:nvSpPr>
          <p:cNvPr id="239" name="Google Shape;239;p24"/>
          <p:cNvSpPr/>
          <p:nvPr/>
        </p:nvSpPr>
        <p:spPr>
          <a:xfrm>
            <a:off x="251618" y="2204864"/>
            <a:ext cx="8435182" cy="37979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400" dirty="0">
                <a:solidFill>
                  <a:srgbClr val="000000"/>
                </a:solidFill>
                <a:latin typeface="Comic Sans MS"/>
                <a:ea typeface="Comic Sans MS"/>
                <a:cs typeface="Comic Sans MS"/>
                <a:sym typeface="Comic Sans MS"/>
              </a:rPr>
              <a:t>Our caring, family ethos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means that we strongly value the importance of parental input in their child’s education, and we enjoy a wonderful level of parental participation and involvement in our school community here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a:t>
            </a:r>
            <a:endParaRPr dirty="0"/>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 </a:t>
            </a:r>
            <a:endParaRPr dirty="0"/>
          </a:p>
          <a:p>
            <a:pPr marL="0" marR="0" lvl="0" indent="0" algn="just" rtl="0">
              <a:spcBef>
                <a:spcPts val="280"/>
              </a:spcBef>
              <a:spcAft>
                <a:spcPts val="0"/>
              </a:spcAft>
              <a:buNone/>
            </a:pP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We strive to involve parents in the life of the school.  Parents help with breakfast club, after-school activities and assist on school trips and events.  Parents are employed in the school as lunchtime supervisors and classroom assistants. Parents are also involved in school fundraising, and we have a very active and vibrant Parents’ Support Group who regularly organise fundraising events and activities to help subsidise school trips and equipment.</a:t>
            </a: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 </a:t>
            </a:r>
            <a:endParaRPr dirty="0"/>
          </a:p>
          <a:p>
            <a:pPr marL="0" marR="0" lvl="0" indent="0" algn="just" rtl="0">
              <a:spcBef>
                <a:spcPts val="280"/>
              </a:spcBef>
              <a:spcAft>
                <a:spcPts val="0"/>
              </a:spcAft>
              <a:buNone/>
            </a:pPr>
            <a:endParaRPr sz="1400" dirty="0">
              <a:solidFill>
                <a:srgbClr val="000000"/>
              </a:solidFill>
              <a:latin typeface="Times New Roman"/>
              <a:ea typeface="Times New Roman"/>
              <a:cs typeface="Times New Roman"/>
              <a:sym typeface="Times New Roman"/>
            </a:endParaRPr>
          </a:p>
          <a:p>
            <a:pPr marL="0" marR="0" lvl="0" indent="0" algn="just" rtl="0">
              <a:spcBef>
                <a:spcPts val="280"/>
              </a:spcBef>
              <a:spcAft>
                <a:spcPts val="0"/>
              </a:spcAft>
              <a:buNone/>
            </a:pPr>
            <a:r>
              <a:rPr lang="en-GB" sz="1400" dirty="0">
                <a:solidFill>
                  <a:srgbClr val="000000"/>
                </a:solidFill>
                <a:latin typeface="Comic Sans MS"/>
                <a:ea typeface="Comic Sans MS"/>
                <a:cs typeface="Comic Sans MS"/>
                <a:sym typeface="Comic Sans MS"/>
              </a:rPr>
              <a:t>We believe that happy children are more effective learners.  </a:t>
            </a:r>
            <a:r>
              <a:rPr lang="en-GB" sz="1400" u="sng" dirty="0">
                <a:solidFill>
                  <a:srgbClr val="000000"/>
                </a:solidFill>
                <a:latin typeface="Comic Sans MS"/>
                <a:ea typeface="Comic Sans MS"/>
                <a:cs typeface="Comic Sans MS"/>
                <a:sym typeface="Comic Sans MS"/>
              </a:rPr>
              <a:t>Parents are always encouraged to discuss any concerns they may have either with the class teacher or with the principal</a:t>
            </a:r>
            <a:r>
              <a:rPr lang="en-GB" sz="1400" dirty="0">
                <a:solidFill>
                  <a:srgbClr val="000000"/>
                </a:solidFill>
                <a:latin typeface="Comic Sans MS"/>
                <a:ea typeface="Comic Sans MS"/>
                <a:cs typeface="Comic Sans MS"/>
                <a:sym typeface="Comic Sans MS"/>
              </a:rPr>
              <a:t>.  Our door is always open, and we pride ourselves here at </a:t>
            </a:r>
            <a:r>
              <a:rPr lang="en-GB" sz="1400" dirty="0" err="1">
                <a:solidFill>
                  <a:srgbClr val="000000"/>
                </a:solidFill>
                <a:latin typeface="Comic Sans MS"/>
                <a:ea typeface="Comic Sans MS"/>
                <a:cs typeface="Comic Sans MS"/>
                <a:sym typeface="Comic Sans MS"/>
              </a:rPr>
              <a:t>Bunscoil</a:t>
            </a:r>
            <a:r>
              <a:rPr lang="en-GB" sz="1400" dirty="0">
                <a:solidFill>
                  <a:srgbClr val="000000"/>
                </a:solidFill>
                <a:latin typeface="Comic Sans MS"/>
                <a:ea typeface="Comic Sans MS"/>
                <a:cs typeface="Comic Sans MS"/>
                <a:sym typeface="Comic Sans MS"/>
              </a:rPr>
              <a:t> </a:t>
            </a:r>
            <a:r>
              <a:rPr lang="en-GB" sz="1400" dirty="0" err="1">
                <a:solidFill>
                  <a:srgbClr val="000000"/>
                </a:solidFill>
                <a:latin typeface="Comic Sans MS"/>
                <a:ea typeface="Comic Sans MS"/>
                <a:cs typeface="Comic Sans MS"/>
                <a:sym typeface="Comic Sans MS"/>
              </a:rPr>
              <a:t>Bheanna</a:t>
            </a:r>
            <a:r>
              <a:rPr lang="en-GB" sz="1400" dirty="0">
                <a:solidFill>
                  <a:srgbClr val="000000"/>
                </a:solidFill>
                <a:latin typeface="Comic Sans MS"/>
                <a:ea typeface="Comic Sans MS"/>
                <a:cs typeface="Comic Sans MS"/>
                <a:sym typeface="Comic Sans MS"/>
              </a:rPr>
              <a:t> Boirche on our open and friendly relationships between teachers and parents.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p:nvPr/>
        </p:nvSpPr>
        <p:spPr>
          <a:xfrm>
            <a:off x="1403648" y="260648"/>
            <a:ext cx="619268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dk1"/>
                </a:solidFill>
                <a:latin typeface="Comic Sans MS"/>
                <a:ea typeface="Comic Sans MS"/>
                <a:cs typeface="Comic Sans MS"/>
                <a:sym typeface="Comic Sans MS"/>
              </a:rPr>
              <a:t>Tuismitheoirí - Parents</a:t>
            </a:r>
            <a:endParaRPr sz="4400">
              <a:solidFill>
                <a:schemeClr val="dk1"/>
              </a:solidFill>
              <a:latin typeface="Arial"/>
              <a:ea typeface="Arial"/>
              <a:cs typeface="Arial"/>
              <a:sym typeface="Arial"/>
            </a:endParaRPr>
          </a:p>
        </p:txBody>
      </p:sp>
      <p:sp>
        <p:nvSpPr>
          <p:cNvPr id="245" name="Google Shape;245;p25"/>
          <p:cNvSpPr/>
          <p:nvPr/>
        </p:nvSpPr>
        <p:spPr>
          <a:xfrm>
            <a:off x="467544" y="1556792"/>
            <a:ext cx="7848872"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endParaRPr sz="18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rgbClr val="000000"/>
              </a:buClr>
              <a:buSzPts val="2400"/>
              <a:buFont typeface="Arial"/>
              <a:buNone/>
            </a:pPr>
            <a:r>
              <a:rPr lang="en-GB" sz="2400" dirty="0">
                <a:solidFill>
                  <a:srgbClr val="000000"/>
                </a:solidFill>
                <a:latin typeface="Comic Sans MS"/>
                <a:ea typeface="Comic Sans MS"/>
                <a:cs typeface="Comic Sans MS"/>
                <a:sym typeface="Comic Sans MS"/>
              </a:rPr>
              <a:t>Our school website also has a free app which parents need to download, as you will receive instant notifications and updates to the school calendar/day-to-day changes etc.</a:t>
            </a:r>
            <a:endParaRPr dirty="0"/>
          </a:p>
          <a:p>
            <a:pPr marL="0" marR="0" lvl="0" indent="0" algn="just" rtl="0">
              <a:spcBef>
                <a:spcPts val="0"/>
              </a:spcBef>
              <a:spcAft>
                <a:spcPts val="0"/>
              </a:spcAft>
              <a:buClr>
                <a:schemeClr val="dk1"/>
              </a:buClr>
              <a:buSzPts val="2400"/>
              <a:buFont typeface="Arial"/>
              <a:buNone/>
            </a:pPr>
            <a:endParaRPr sz="24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chemeClr val="dk1"/>
              </a:buClr>
              <a:buSzPts val="2400"/>
              <a:buFont typeface="Arial"/>
              <a:buNone/>
            </a:pPr>
            <a:endParaRPr sz="2400" dirty="0">
              <a:solidFill>
                <a:srgbClr val="000000"/>
              </a:solidFill>
              <a:latin typeface="Comic Sans MS"/>
              <a:ea typeface="Comic Sans MS"/>
              <a:cs typeface="Comic Sans MS"/>
              <a:sym typeface="Comic Sans MS"/>
            </a:endParaRPr>
          </a:p>
          <a:p>
            <a:pPr marL="0" marR="0" lvl="0" indent="0" algn="just" rtl="0">
              <a:spcBef>
                <a:spcPts val="0"/>
              </a:spcBef>
              <a:spcAft>
                <a:spcPts val="0"/>
              </a:spcAft>
              <a:buClr>
                <a:srgbClr val="000000"/>
              </a:buClr>
              <a:buSzPts val="2400"/>
              <a:buFont typeface="Arial"/>
              <a:buNone/>
            </a:pPr>
            <a:r>
              <a:rPr lang="en-GB" sz="2400" dirty="0">
                <a:solidFill>
                  <a:srgbClr val="000000"/>
                </a:solidFill>
                <a:latin typeface="Comic Sans MS"/>
                <a:ea typeface="Comic Sans MS"/>
                <a:cs typeface="Comic Sans MS"/>
                <a:sym typeface="Comic Sans MS"/>
              </a:rPr>
              <a:t>In addition, </a:t>
            </a:r>
            <a:r>
              <a:rPr lang="en-GB" sz="2400" dirty="0" err="1">
                <a:solidFill>
                  <a:srgbClr val="000000"/>
                </a:solidFill>
                <a:latin typeface="Comic Sans MS"/>
                <a:ea typeface="Comic Sans MS"/>
                <a:cs typeface="Comic Sans MS"/>
                <a:sym typeface="Comic Sans MS"/>
              </a:rPr>
              <a:t>Cairde</a:t>
            </a:r>
            <a:r>
              <a:rPr lang="en-GB" sz="2400" dirty="0">
                <a:solidFill>
                  <a:srgbClr val="000000"/>
                </a:solidFill>
                <a:latin typeface="Comic Sans MS"/>
                <a:ea typeface="Comic Sans MS"/>
                <a:cs typeface="Comic Sans MS"/>
                <a:sym typeface="Comic Sans MS"/>
              </a:rPr>
              <a:t> BBB has a private Facebook Group which regularly posts photos and reminders of what’s been happening at school. Make sure to join!</a:t>
            </a: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p:nvPr/>
        </p:nvSpPr>
        <p:spPr>
          <a:xfrm>
            <a:off x="1835696" y="260649"/>
            <a:ext cx="50223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omic Sans MS"/>
                <a:ea typeface="Comic Sans MS"/>
                <a:cs typeface="Comic Sans MS"/>
                <a:sym typeface="Comic Sans MS"/>
              </a:rPr>
              <a:t>                Cairde</a:t>
            </a:r>
            <a:br>
              <a:rPr lang="en-GB" sz="2800">
                <a:solidFill>
                  <a:schemeClr val="dk1"/>
                </a:solidFill>
                <a:latin typeface="Comic Sans MS"/>
                <a:ea typeface="Comic Sans MS"/>
                <a:cs typeface="Comic Sans MS"/>
                <a:sym typeface="Comic Sans MS"/>
              </a:rPr>
            </a:br>
            <a:r>
              <a:rPr lang="en-GB" sz="2800">
                <a:solidFill>
                  <a:schemeClr val="dk1"/>
                </a:solidFill>
                <a:latin typeface="Comic Sans MS"/>
                <a:ea typeface="Comic Sans MS"/>
                <a:cs typeface="Comic Sans MS"/>
                <a:sym typeface="Comic Sans MS"/>
              </a:rPr>
              <a:t>Our Parent Support Group</a:t>
            </a:r>
            <a:endParaRPr/>
          </a:p>
        </p:txBody>
      </p:sp>
      <p:sp>
        <p:nvSpPr>
          <p:cNvPr id="251" name="Google Shape;251;p26"/>
          <p:cNvSpPr/>
          <p:nvPr/>
        </p:nvSpPr>
        <p:spPr>
          <a:xfrm>
            <a:off x="539552" y="1277642"/>
            <a:ext cx="7848872"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en-GB" sz="2400" dirty="0">
                <a:solidFill>
                  <a:schemeClr val="dk1"/>
                </a:solidFill>
                <a:latin typeface="Comic Sans MS"/>
                <a:ea typeface="Comic Sans MS"/>
                <a:cs typeface="Comic Sans MS"/>
                <a:sym typeface="Comic Sans MS"/>
              </a:rPr>
              <a:t>We have a very active and dedicated Parent Support Group called ‘</a:t>
            </a:r>
            <a:r>
              <a:rPr lang="en-GB" sz="2400" dirty="0" err="1">
                <a:solidFill>
                  <a:schemeClr val="dk1"/>
                </a:solidFill>
                <a:latin typeface="Comic Sans MS"/>
                <a:ea typeface="Comic Sans MS"/>
                <a:cs typeface="Comic Sans MS"/>
                <a:sym typeface="Comic Sans MS"/>
              </a:rPr>
              <a:t>Cairde</a:t>
            </a:r>
            <a:r>
              <a:rPr lang="en-GB" sz="2400" dirty="0">
                <a:solidFill>
                  <a:schemeClr val="dk1"/>
                </a:solidFill>
                <a:latin typeface="Comic Sans MS"/>
                <a:ea typeface="Comic Sans MS"/>
                <a:cs typeface="Comic Sans MS"/>
                <a:sym typeface="Comic Sans MS"/>
              </a:rPr>
              <a:t>’ who regularly arrange activities such as fundraiser events and family fun days.</a:t>
            </a:r>
            <a:endParaRPr dirty="0"/>
          </a:p>
          <a:p>
            <a:pPr marL="0" marR="0" lvl="0" indent="0" algn="just" rtl="0">
              <a:lnSpc>
                <a:spcPct val="80000"/>
              </a:lnSpc>
              <a:spcBef>
                <a:spcPts val="0"/>
              </a:spcBef>
              <a:spcAft>
                <a:spcPts val="0"/>
              </a:spcAft>
              <a:buNone/>
            </a:pPr>
            <a:endParaRPr sz="2400" dirty="0">
              <a:solidFill>
                <a:srgbClr val="000000"/>
              </a:solidFill>
              <a:latin typeface="Comic Sans MS"/>
              <a:ea typeface="Comic Sans MS"/>
              <a:cs typeface="Comic Sans MS"/>
              <a:sym typeface="Comic Sans MS"/>
            </a:endParaRPr>
          </a:p>
          <a:p>
            <a:pPr marL="0" marR="0" lvl="0" indent="0" algn="just" rtl="0">
              <a:lnSpc>
                <a:spcPct val="80000"/>
              </a:lnSpc>
              <a:spcBef>
                <a:spcPts val="0"/>
              </a:spcBef>
              <a:spcAft>
                <a:spcPts val="0"/>
              </a:spcAft>
              <a:buNone/>
            </a:pPr>
            <a:r>
              <a:rPr lang="en-GB" sz="2400" dirty="0">
                <a:solidFill>
                  <a:srgbClr val="000000"/>
                </a:solidFill>
                <a:latin typeface="Comic Sans MS"/>
                <a:ea typeface="Comic Sans MS"/>
                <a:cs typeface="Comic Sans MS"/>
                <a:sym typeface="Comic Sans MS"/>
              </a:rPr>
              <a:t>Their fundraising goes towards subsidising buses for school trips to reduce the cost for parents, purchasing class iPads, class reading books, developing our outdoor play area etc.</a:t>
            </a:r>
            <a:endParaRPr dirty="0"/>
          </a:p>
          <a:p>
            <a:pPr marL="0" marR="0" lvl="0" indent="0" algn="just" rtl="0">
              <a:lnSpc>
                <a:spcPct val="80000"/>
              </a:lnSpc>
              <a:spcBef>
                <a:spcPts val="0"/>
              </a:spcBef>
              <a:spcAft>
                <a:spcPts val="0"/>
              </a:spcAft>
              <a:buNone/>
            </a:pPr>
            <a:endParaRPr sz="2400" dirty="0">
              <a:solidFill>
                <a:srgbClr val="000000"/>
              </a:solidFill>
              <a:latin typeface="Comic Sans MS"/>
              <a:ea typeface="Comic Sans MS"/>
              <a:cs typeface="Comic Sans MS"/>
              <a:sym typeface="Comic Sans MS"/>
            </a:endParaRPr>
          </a:p>
          <a:p>
            <a:pPr marL="0" marR="0" lvl="0" indent="0" algn="just" rtl="0">
              <a:lnSpc>
                <a:spcPct val="80000"/>
              </a:lnSpc>
              <a:spcBef>
                <a:spcPts val="0"/>
              </a:spcBef>
              <a:spcAft>
                <a:spcPts val="0"/>
              </a:spcAft>
              <a:buNone/>
            </a:pPr>
            <a:r>
              <a:rPr lang="en-GB" sz="2400" dirty="0">
                <a:solidFill>
                  <a:srgbClr val="000000"/>
                </a:solidFill>
                <a:latin typeface="Comic Sans MS"/>
                <a:ea typeface="Comic Sans MS"/>
                <a:cs typeface="Comic Sans MS"/>
                <a:sym typeface="Comic Sans MS"/>
              </a:rPr>
              <a:t>They are an integral part of </a:t>
            </a:r>
            <a:r>
              <a:rPr lang="en-GB" sz="2400" dirty="0" err="1">
                <a:solidFill>
                  <a:srgbClr val="000000"/>
                </a:solidFill>
                <a:latin typeface="Comic Sans MS"/>
                <a:ea typeface="Comic Sans MS"/>
                <a:cs typeface="Comic Sans MS"/>
                <a:sym typeface="Comic Sans MS"/>
              </a:rPr>
              <a:t>Bunscoil</a:t>
            </a:r>
            <a:r>
              <a:rPr lang="en-GB" sz="2400" dirty="0">
                <a:solidFill>
                  <a:srgbClr val="000000"/>
                </a:solidFill>
                <a:latin typeface="Comic Sans MS"/>
                <a:ea typeface="Comic Sans MS"/>
                <a:cs typeface="Comic Sans MS"/>
                <a:sym typeface="Comic Sans MS"/>
              </a:rPr>
              <a:t> </a:t>
            </a:r>
            <a:r>
              <a:rPr lang="en-GB" sz="2400" dirty="0" err="1">
                <a:solidFill>
                  <a:srgbClr val="000000"/>
                </a:solidFill>
                <a:latin typeface="Comic Sans MS"/>
                <a:ea typeface="Comic Sans MS"/>
                <a:cs typeface="Comic Sans MS"/>
                <a:sym typeface="Comic Sans MS"/>
              </a:rPr>
              <a:t>Bheanna</a:t>
            </a:r>
            <a:r>
              <a:rPr lang="en-GB" sz="2400" dirty="0">
                <a:solidFill>
                  <a:srgbClr val="000000"/>
                </a:solidFill>
                <a:latin typeface="Comic Sans MS"/>
                <a:ea typeface="Comic Sans MS"/>
                <a:cs typeface="Comic Sans MS"/>
                <a:sym typeface="Comic Sans MS"/>
              </a:rPr>
              <a:t> Boirche and are always keen for new members to join in and help in whatever small way they can. Keep up to date on the Facebook Group or speak to one of the parent members if you think you could spare a few hours a month or have any great ideas to share.</a:t>
            </a: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30623" y="188640"/>
            <a:ext cx="9174163" cy="64817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p:nvPr/>
        </p:nvSpPr>
        <p:spPr>
          <a:xfrm>
            <a:off x="1835696" y="620689"/>
            <a:ext cx="50223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dirty="0" err="1">
                <a:solidFill>
                  <a:schemeClr val="dk1"/>
                </a:solidFill>
                <a:latin typeface="Comic Sans MS"/>
                <a:ea typeface="Comic Sans MS"/>
                <a:cs typeface="Comic Sans MS"/>
                <a:sym typeface="Comic Sans MS"/>
              </a:rPr>
              <a:t>Polasaithe</a:t>
            </a:r>
            <a:r>
              <a:rPr lang="en-GB" sz="3600" dirty="0">
                <a:solidFill>
                  <a:schemeClr val="dk1"/>
                </a:solidFill>
                <a:latin typeface="Comic Sans MS"/>
                <a:ea typeface="Comic Sans MS"/>
                <a:cs typeface="Comic Sans MS"/>
                <a:sym typeface="Comic Sans MS"/>
              </a:rPr>
              <a:t> </a:t>
            </a:r>
            <a:r>
              <a:rPr lang="en-GB" sz="3600" dirty="0" err="1">
                <a:solidFill>
                  <a:schemeClr val="dk1"/>
                </a:solidFill>
                <a:latin typeface="Comic Sans MS"/>
                <a:ea typeface="Comic Sans MS"/>
                <a:cs typeface="Comic Sans MS"/>
                <a:sym typeface="Comic Sans MS"/>
              </a:rPr>
              <a:t>Scoile</a:t>
            </a:r>
            <a:br>
              <a:rPr lang="en-GB" sz="3600" dirty="0">
                <a:solidFill>
                  <a:schemeClr val="dk1"/>
                </a:solidFill>
                <a:latin typeface="Comic Sans MS"/>
                <a:ea typeface="Comic Sans MS"/>
                <a:cs typeface="Comic Sans MS"/>
                <a:sym typeface="Comic Sans MS"/>
              </a:rPr>
            </a:br>
            <a:r>
              <a:rPr lang="en-GB" sz="3600" dirty="0">
                <a:solidFill>
                  <a:schemeClr val="dk1"/>
                </a:solidFill>
                <a:latin typeface="Comic Sans MS"/>
                <a:ea typeface="Comic Sans MS"/>
                <a:cs typeface="Comic Sans MS"/>
                <a:sym typeface="Comic Sans MS"/>
              </a:rPr>
              <a:t>  School Policies</a:t>
            </a:r>
            <a:endParaRPr sz="3600" dirty="0">
              <a:solidFill>
                <a:schemeClr val="dk1"/>
              </a:solidFill>
              <a:latin typeface="Arial"/>
              <a:ea typeface="Arial"/>
              <a:cs typeface="Arial"/>
              <a:sym typeface="Arial"/>
            </a:endParaRPr>
          </a:p>
        </p:txBody>
      </p:sp>
      <p:sp>
        <p:nvSpPr>
          <p:cNvPr id="257" name="Google Shape;257;p27"/>
          <p:cNvSpPr/>
          <p:nvPr/>
        </p:nvSpPr>
        <p:spPr>
          <a:xfrm>
            <a:off x="891042" y="2022707"/>
            <a:ext cx="7711091"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dirty="0">
                <a:solidFill>
                  <a:schemeClr val="dk1"/>
                </a:solidFill>
                <a:latin typeface="Comic Sans MS"/>
                <a:ea typeface="Comic Sans MS"/>
                <a:cs typeface="Comic Sans MS"/>
                <a:sym typeface="Comic Sans MS"/>
              </a:rPr>
              <a:t>Child Protection Summary Policy given out to all pupils on beginning </a:t>
            </a:r>
            <a:r>
              <a:rPr lang="en-GB" sz="2800" dirty="0" err="1">
                <a:solidFill>
                  <a:schemeClr val="dk1"/>
                </a:solidFill>
                <a:latin typeface="Comic Sans MS"/>
                <a:ea typeface="Comic Sans MS"/>
                <a:cs typeface="Comic Sans MS"/>
                <a:sym typeface="Comic Sans MS"/>
              </a:rPr>
              <a:t>Naíscoil</a:t>
            </a:r>
            <a:r>
              <a:rPr lang="en-GB" sz="2800" dirty="0">
                <a:solidFill>
                  <a:schemeClr val="dk1"/>
                </a:solidFill>
                <a:latin typeface="Comic Sans MS"/>
                <a:ea typeface="Comic Sans MS"/>
                <a:cs typeface="Comic Sans MS"/>
                <a:sym typeface="Comic Sans MS"/>
              </a:rPr>
              <a:t> and Rang 1. </a:t>
            </a:r>
            <a:endParaRPr dirty="0"/>
          </a:p>
          <a:p>
            <a:pPr marL="0" marR="0" lvl="0" indent="0" algn="just" rtl="0">
              <a:spcBef>
                <a:spcPts val="0"/>
              </a:spcBef>
              <a:spcAft>
                <a:spcPts val="0"/>
              </a:spcAft>
              <a:buNone/>
            </a:pPr>
            <a:endParaRPr sz="2800" dirty="0">
              <a:solidFill>
                <a:schemeClr val="dk1"/>
              </a:solidFill>
              <a:latin typeface="Comic Sans MS"/>
              <a:ea typeface="Comic Sans MS"/>
              <a:cs typeface="Comic Sans MS"/>
              <a:sym typeface="Comic Sans MS"/>
            </a:endParaRPr>
          </a:p>
          <a:p>
            <a:pPr marL="0" marR="0" lvl="0" indent="0" algn="just" rtl="0">
              <a:spcBef>
                <a:spcPts val="0"/>
              </a:spcBef>
              <a:spcAft>
                <a:spcPts val="0"/>
              </a:spcAft>
              <a:buNone/>
            </a:pPr>
            <a:r>
              <a:rPr lang="en-GB" sz="2800" dirty="0">
                <a:solidFill>
                  <a:schemeClr val="dk1"/>
                </a:solidFill>
                <a:latin typeface="Comic Sans MS"/>
                <a:ea typeface="Comic Sans MS"/>
                <a:cs typeface="Comic Sans MS"/>
                <a:sym typeface="Comic Sans MS"/>
              </a:rPr>
              <a:t>All of our other school policies are available to view on the school website </a:t>
            </a:r>
            <a:r>
              <a:rPr lang="en-GB" sz="2800" u="sng" dirty="0">
                <a:solidFill>
                  <a:schemeClr val="dk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www.bunscoilbb.com</a:t>
            </a:r>
            <a:r>
              <a:rPr lang="en-GB" sz="2800" dirty="0">
                <a:solidFill>
                  <a:schemeClr val="dk1"/>
                </a:solidFill>
                <a:latin typeface="Comic Sans MS"/>
                <a:ea typeface="Comic Sans MS"/>
                <a:cs typeface="Comic Sans MS"/>
                <a:sym typeface="Comic Sans MS"/>
              </a:rPr>
              <a:t> or from the school office by appointment with the principal.</a:t>
            </a:r>
            <a:endParaRPr sz="2800" dirty="0">
              <a:solidFill>
                <a:srgbClr val="000000"/>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8"/>
          <p:cNvPicPr preferRelativeResize="0"/>
          <p:nvPr/>
        </p:nvPicPr>
        <p:blipFill rotWithShape="1">
          <a:blip r:embed="rId3">
            <a:alphaModFix/>
          </a:blip>
          <a:srcRect/>
          <a:stretch/>
        </p:blipFill>
        <p:spPr>
          <a:xfrm>
            <a:off x="66850" y="252190"/>
            <a:ext cx="8640763" cy="1585913"/>
          </a:xfrm>
          <a:prstGeom prst="rect">
            <a:avLst/>
          </a:prstGeom>
          <a:noFill/>
          <a:ln>
            <a:noFill/>
          </a:ln>
        </p:spPr>
      </p:pic>
      <p:sp>
        <p:nvSpPr>
          <p:cNvPr id="263" name="Google Shape;26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Ag cuidiú le do pháiste </a:t>
            </a:r>
            <a:br>
              <a:rPr lang="en-GB">
                <a:latin typeface="Comic Sans MS"/>
                <a:ea typeface="Comic Sans MS"/>
                <a:cs typeface="Comic Sans MS"/>
                <a:sym typeface="Comic Sans MS"/>
              </a:rPr>
            </a:br>
            <a:r>
              <a:rPr lang="en-GB">
                <a:latin typeface="Comic Sans MS"/>
                <a:ea typeface="Comic Sans MS"/>
                <a:cs typeface="Comic Sans MS"/>
                <a:sym typeface="Comic Sans MS"/>
              </a:rPr>
              <a:t>Supporting your child</a:t>
            </a:r>
            <a:endParaRPr>
              <a:latin typeface="Comic Sans MS"/>
              <a:ea typeface="Comic Sans MS"/>
              <a:cs typeface="Comic Sans MS"/>
              <a:sym typeface="Comic Sans MS"/>
            </a:endParaRPr>
          </a:p>
        </p:txBody>
      </p:sp>
      <p:sp>
        <p:nvSpPr>
          <p:cNvPr id="264" name="Google Shape;264;p28"/>
          <p:cNvSpPr txBox="1">
            <a:spLocks noGrp="1"/>
          </p:cNvSpPr>
          <p:nvPr>
            <p:ph type="body" idx="1"/>
          </p:nvPr>
        </p:nvSpPr>
        <p:spPr>
          <a:xfrm>
            <a:off x="457200" y="1600200"/>
            <a:ext cx="8229600" cy="4924425"/>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spcBef>
                <a:spcPts val="0"/>
              </a:spcBef>
              <a:spcAft>
                <a:spcPts val="0"/>
              </a:spcAft>
              <a:buClr>
                <a:schemeClr val="dk1"/>
              </a:buClr>
              <a:buSzPct val="100000"/>
              <a:buFont typeface="Arial"/>
              <a:buNone/>
            </a:pPr>
            <a:endParaRPr sz="3400" dirty="0"/>
          </a:p>
          <a:p>
            <a:pPr marL="0" lvl="0" indent="0" algn="just" rtl="0">
              <a:spcBef>
                <a:spcPts val="320"/>
              </a:spcBef>
              <a:spcAft>
                <a:spcPts val="0"/>
              </a:spcAft>
              <a:buClr>
                <a:schemeClr val="dk1"/>
              </a:buClr>
              <a:buSzPct val="100000"/>
              <a:buFont typeface="Arial"/>
              <a:buNone/>
            </a:pPr>
            <a:endParaRPr sz="4000" dirty="0"/>
          </a:p>
          <a:p>
            <a:pPr marL="0" lvl="0" indent="0" algn="just" rtl="0">
              <a:spcBef>
                <a:spcPts val="320"/>
              </a:spcBef>
              <a:spcAft>
                <a:spcPts val="0"/>
              </a:spcAft>
              <a:buClr>
                <a:srgbClr val="000000"/>
              </a:buClr>
              <a:buSzPct val="100000"/>
              <a:buFont typeface="Arial"/>
              <a:buNone/>
            </a:pPr>
            <a:r>
              <a:rPr lang="en-GB" sz="4000" dirty="0">
                <a:solidFill>
                  <a:srgbClr val="000000"/>
                </a:solidFill>
                <a:latin typeface="Comic Sans MS"/>
                <a:ea typeface="Comic Sans MS"/>
                <a:cs typeface="Comic Sans MS"/>
                <a:sym typeface="Comic Sans MS"/>
              </a:rPr>
              <a:t>Whilst having Irish in the home is not a prerequisite to attend </a:t>
            </a:r>
            <a:r>
              <a:rPr lang="en-GB" sz="4000" dirty="0" err="1">
                <a:solidFill>
                  <a:srgbClr val="000000"/>
                </a:solidFill>
                <a:latin typeface="Comic Sans MS"/>
                <a:ea typeface="Comic Sans MS"/>
                <a:cs typeface="Comic Sans MS"/>
                <a:sym typeface="Comic Sans MS"/>
              </a:rPr>
              <a:t>Bunscoil</a:t>
            </a:r>
            <a:r>
              <a:rPr lang="en-GB" sz="4000" dirty="0">
                <a:solidFill>
                  <a:srgbClr val="000000"/>
                </a:solidFill>
                <a:latin typeface="Comic Sans MS"/>
                <a:ea typeface="Comic Sans MS"/>
                <a:cs typeface="Comic Sans MS"/>
                <a:sym typeface="Comic Sans MS"/>
              </a:rPr>
              <a:t> </a:t>
            </a:r>
            <a:r>
              <a:rPr lang="en-GB" sz="4000" dirty="0" err="1">
                <a:solidFill>
                  <a:srgbClr val="000000"/>
                </a:solidFill>
                <a:latin typeface="Comic Sans MS"/>
                <a:ea typeface="Comic Sans MS"/>
                <a:cs typeface="Comic Sans MS"/>
                <a:sym typeface="Comic Sans MS"/>
              </a:rPr>
              <a:t>Bheanna</a:t>
            </a:r>
            <a:r>
              <a:rPr lang="en-GB" sz="4000" dirty="0">
                <a:solidFill>
                  <a:srgbClr val="000000"/>
                </a:solidFill>
                <a:latin typeface="Comic Sans MS"/>
                <a:ea typeface="Comic Sans MS"/>
                <a:cs typeface="Comic Sans MS"/>
                <a:sym typeface="Comic Sans MS"/>
              </a:rPr>
              <a:t> Boirche, parents are strongly encouraged to avail of the many great Irish Language classes that are available in the area in order to be able to support their child’s learning.  </a:t>
            </a:r>
            <a:endParaRPr sz="36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chemeClr val="dk1"/>
              </a:buClr>
              <a:buSzPct val="100000"/>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In addition, homework are supplemented with support materials for parents to use to help with pronunciation and meaning.  </a:t>
            </a:r>
            <a:endParaRPr dirty="0"/>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Remember,  homework is a REVISION of work/topics covered in class,  so pupils will be able to tell YOU what they are meant to do, and will take great joy in doing so!</a:t>
            </a:r>
            <a:endParaRPr dirty="0"/>
          </a:p>
          <a:p>
            <a:pPr marL="0" lvl="0" indent="0" algn="just" rtl="0">
              <a:spcBef>
                <a:spcPts val="320"/>
              </a:spcBef>
              <a:spcAft>
                <a:spcPts val="0"/>
              </a:spcAft>
              <a:buClr>
                <a:schemeClr val="dk1"/>
              </a:buClr>
              <a:buSzPct val="100000"/>
              <a:buFont typeface="Arial"/>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Font typeface="Arial"/>
              <a:buNone/>
            </a:pPr>
            <a:r>
              <a:rPr lang="en-GB" sz="4000" dirty="0">
                <a:solidFill>
                  <a:srgbClr val="000000"/>
                </a:solidFill>
                <a:latin typeface="Comic Sans MS"/>
                <a:ea typeface="Comic Sans MS"/>
                <a:cs typeface="Comic Sans MS"/>
                <a:sym typeface="Comic Sans MS"/>
              </a:rPr>
              <a:t>There are some fantastic websites to assist parents with Irish and support their child,  such as:		</a:t>
            </a:r>
            <a:r>
              <a:rPr lang="en-GB" sz="4000" u="sng" dirty="0">
                <a:solidFill>
                  <a:srgbClr val="000000"/>
                </a:solid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www.abair.ie</a:t>
            </a:r>
            <a:r>
              <a:rPr lang="en-GB" sz="4000" dirty="0">
                <a:solidFill>
                  <a:srgbClr val="000000"/>
                </a:solidFill>
                <a:latin typeface="Comic Sans MS"/>
                <a:ea typeface="Comic Sans MS"/>
                <a:cs typeface="Comic Sans MS"/>
                <a:sym typeface="Comic Sans MS"/>
              </a:rPr>
              <a:t>            </a:t>
            </a:r>
            <a:r>
              <a:rPr lang="en-GB" sz="4000" u="sng" dirty="0">
                <a:solidFill>
                  <a:srgbClr val="000000"/>
                </a:solid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www.tearma.ie</a:t>
            </a:r>
            <a:r>
              <a:rPr lang="en-GB" sz="4000" dirty="0">
                <a:solidFill>
                  <a:srgbClr val="000000"/>
                </a:solidFill>
                <a:latin typeface="Comic Sans MS"/>
                <a:ea typeface="Comic Sans MS"/>
                <a:cs typeface="Comic Sans MS"/>
                <a:sym typeface="Comic Sans MS"/>
              </a:rPr>
              <a:t>           </a:t>
            </a:r>
            <a:endParaRPr dirty="0"/>
          </a:p>
          <a:p>
            <a:pPr marL="0" lvl="0" indent="0" algn="ctr" rtl="0">
              <a:spcBef>
                <a:spcPts val="320"/>
              </a:spcBef>
              <a:spcAft>
                <a:spcPts val="0"/>
              </a:spcAft>
              <a:buClr>
                <a:srgbClr val="000000"/>
              </a:buClr>
              <a:buSzPct val="100000"/>
              <a:buNone/>
            </a:pPr>
            <a:r>
              <a:rPr lang="en-GB" sz="4000" u="sng" dirty="0">
                <a:solidFill>
                  <a:srgbClr val="000000"/>
                </a:solid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www.irishforparents.ie</a:t>
            </a:r>
            <a:r>
              <a:rPr lang="en-GB" sz="4000" dirty="0">
                <a:solidFill>
                  <a:srgbClr val="000000"/>
                </a:solidFill>
                <a:latin typeface="Comic Sans MS"/>
                <a:ea typeface="Comic Sans MS"/>
                <a:cs typeface="Comic Sans MS"/>
                <a:sym typeface="Comic Sans MS"/>
              </a:rPr>
              <a:t> </a:t>
            </a: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chemeClr val="dk1"/>
              </a:buClr>
              <a:buSzPct val="100000"/>
              <a:buNone/>
            </a:pPr>
            <a:endParaRPr sz="4000" dirty="0">
              <a:solidFill>
                <a:srgbClr val="000000"/>
              </a:solidFill>
              <a:latin typeface="Comic Sans MS"/>
              <a:ea typeface="Comic Sans MS"/>
              <a:cs typeface="Comic Sans MS"/>
              <a:sym typeface="Comic Sans MS"/>
            </a:endParaRPr>
          </a:p>
          <a:p>
            <a:pPr marL="0" lvl="0" indent="0" algn="just"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We also recommend using the following apps if you have a tablet device at home:</a:t>
            </a:r>
            <a:endParaRPr dirty="0"/>
          </a:p>
          <a:p>
            <a:pPr marL="0" lvl="0" indent="0" algn="ctr" rtl="0">
              <a:spcBef>
                <a:spcPts val="320"/>
              </a:spcBef>
              <a:spcAft>
                <a:spcPts val="0"/>
              </a:spcAft>
              <a:buClr>
                <a:srgbClr val="FF0000"/>
              </a:buClr>
              <a:buSzPct val="100000"/>
              <a:buNone/>
            </a:pPr>
            <a:r>
              <a:rPr lang="en-GB" sz="4000" b="1" dirty="0" err="1">
                <a:solidFill>
                  <a:srgbClr val="FF0000"/>
                </a:solidFill>
                <a:latin typeface="Comic Sans MS"/>
                <a:ea typeface="Comic Sans MS"/>
                <a:cs typeface="Comic Sans MS"/>
                <a:sym typeface="Comic Sans MS"/>
              </a:rPr>
              <a:t>Cód</a:t>
            </a:r>
            <a:r>
              <a:rPr lang="en-GB" sz="4000" b="1" dirty="0">
                <a:solidFill>
                  <a:srgbClr val="FF0000"/>
                </a:solidFill>
                <a:latin typeface="Comic Sans MS"/>
                <a:ea typeface="Comic Sans MS"/>
                <a:cs typeface="Comic Sans MS"/>
                <a:sym typeface="Comic Sans MS"/>
              </a:rPr>
              <a:t> na Gaeilge,  </a:t>
            </a:r>
            <a:r>
              <a:rPr lang="en-GB" sz="4000" b="1" dirty="0" err="1">
                <a:solidFill>
                  <a:schemeClr val="accent6"/>
                </a:solidFill>
                <a:latin typeface="Comic Sans MS"/>
                <a:ea typeface="Comic Sans MS"/>
                <a:cs typeface="Comic Sans MS"/>
                <a:sym typeface="Comic Sans MS"/>
              </a:rPr>
              <a:t>Mathletics</a:t>
            </a:r>
            <a:r>
              <a:rPr lang="en-GB" sz="4000" b="1" dirty="0">
                <a:solidFill>
                  <a:schemeClr val="accent6"/>
                </a:solidFill>
                <a:latin typeface="Comic Sans MS"/>
                <a:ea typeface="Comic Sans MS"/>
                <a:cs typeface="Comic Sans MS"/>
                <a:sym typeface="Comic Sans MS"/>
              </a:rPr>
              <a:t>,  </a:t>
            </a:r>
            <a:r>
              <a:rPr lang="en-GB" sz="4000" b="1" dirty="0" err="1">
                <a:solidFill>
                  <a:srgbClr val="92D050"/>
                </a:solidFill>
                <a:latin typeface="Comic Sans MS"/>
                <a:ea typeface="Comic Sans MS"/>
                <a:cs typeface="Comic Sans MS"/>
                <a:sym typeface="Comic Sans MS"/>
              </a:rPr>
              <a:t>Sumdog</a:t>
            </a:r>
            <a:r>
              <a:rPr lang="en-GB" sz="4000" b="1" dirty="0">
                <a:solidFill>
                  <a:srgbClr val="92D050"/>
                </a:solidFill>
                <a:latin typeface="Comic Sans MS"/>
                <a:ea typeface="Comic Sans MS"/>
                <a:cs typeface="Comic Sans MS"/>
                <a:sym typeface="Comic Sans MS"/>
              </a:rPr>
              <a:t>,  </a:t>
            </a:r>
            <a:r>
              <a:rPr lang="en-GB" sz="4000" b="1" dirty="0" err="1">
                <a:solidFill>
                  <a:srgbClr val="00FF00"/>
                </a:solidFill>
                <a:latin typeface="Comic Sans MS"/>
                <a:ea typeface="Comic Sans MS"/>
                <a:cs typeface="Comic Sans MS"/>
                <a:sym typeface="Comic Sans MS"/>
              </a:rPr>
              <a:t>Cúla</a:t>
            </a:r>
            <a:r>
              <a:rPr lang="en-GB" sz="4000" b="1" dirty="0">
                <a:solidFill>
                  <a:srgbClr val="00FF00"/>
                </a:solidFill>
                <a:latin typeface="Comic Sans MS"/>
                <a:ea typeface="Comic Sans MS"/>
                <a:cs typeface="Comic Sans MS"/>
                <a:sym typeface="Comic Sans MS"/>
              </a:rPr>
              <a:t> 4,  </a:t>
            </a:r>
            <a:r>
              <a:rPr lang="en-GB" sz="4000" b="1" dirty="0" err="1">
                <a:solidFill>
                  <a:srgbClr val="FF3399"/>
                </a:solidFill>
                <a:latin typeface="Comic Sans MS"/>
                <a:ea typeface="Comic Sans MS"/>
                <a:cs typeface="Comic Sans MS"/>
                <a:sym typeface="Comic Sans MS"/>
              </a:rPr>
              <a:t>Fuaim</a:t>
            </a:r>
            <a:r>
              <a:rPr lang="en-GB" sz="4000" b="1" dirty="0">
                <a:solidFill>
                  <a:srgbClr val="FF3399"/>
                </a:solidFill>
                <a:latin typeface="Comic Sans MS"/>
                <a:ea typeface="Comic Sans MS"/>
                <a:cs typeface="Comic Sans MS"/>
                <a:sym typeface="Comic Sans MS"/>
              </a:rPr>
              <a:t> Ú, </a:t>
            </a:r>
            <a:r>
              <a:rPr lang="en-GB" sz="4000" b="1" dirty="0">
                <a:solidFill>
                  <a:srgbClr val="CC00CC"/>
                </a:solidFill>
                <a:latin typeface="Comic Sans MS"/>
                <a:ea typeface="Comic Sans MS"/>
                <a:cs typeface="Comic Sans MS"/>
                <a:sym typeface="Comic Sans MS"/>
              </a:rPr>
              <a:t>iMovie</a:t>
            </a:r>
            <a:r>
              <a:rPr lang="en-GB" sz="4000" b="1" dirty="0">
                <a:solidFill>
                  <a:srgbClr val="538CD5"/>
                </a:solidFill>
                <a:latin typeface="Comic Sans MS"/>
                <a:ea typeface="Comic Sans MS"/>
                <a:cs typeface="Comic Sans MS"/>
                <a:sym typeface="Comic Sans MS"/>
              </a:rPr>
              <a:t>, </a:t>
            </a:r>
            <a:r>
              <a:rPr lang="en-GB" sz="4000" b="1" dirty="0" err="1">
                <a:solidFill>
                  <a:srgbClr val="538CD5"/>
                </a:solidFill>
                <a:latin typeface="Comic Sans MS"/>
                <a:ea typeface="Comic Sans MS"/>
                <a:cs typeface="Comic Sans MS"/>
                <a:sym typeface="Comic Sans MS"/>
              </a:rPr>
              <a:t>Beebot</a:t>
            </a:r>
            <a:r>
              <a:rPr lang="en-GB" sz="4000" b="1" dirty="0">
                <a:solidFill>
                  <a:srgbClr val="538CD5"/>
                </a:solidFill>
                <a:latin typeface="Comic Sans MS"/>
                <a:ea typeface="Comic Sans MS"/>
                <a:cs typeface="Comic Sans MS"/>
                <a:sym typeface="Comic Sans MS"/>
              </a:rPr>
              <a:t>, </a:t>
            </a:r>
            <a:r>
              <a:rPr lang="en-GB" sz="4000" b="1" dirty="0">
                <a:solidFill>
                  <a:schemeClr val="dk2"/>
                </a:solidFill>
                <a:latin typeface="Comic Sans MS"/>
                <a:ea typeface="Comic Sans MS"/>
                <a:cs typeface="Comic Sans MS"/>
                <a:sym typeface="Comic Sans MS"/>
              </a:rPr>
              <a:t>Scratch Jr</a:t>
            </a:r>
            <a:r>
              <a:rPr lang="en-GB" sz="4000" b="1" dirty="0">
                <a:solidFill>
                  <a:srgbClr val="00FFFF"/>
                </a:solidFill>
                <a:latin typeface="Comic Sans MS"/>
                <a:ea typeface="Comic Sans MS"/>
                <a:cs typeface="Comic Sans MS"/>
                <a:sym typeface="Comic Sans MS"/>
              </a:rPr>
              <a:t>,  </a:t>
            </a:r>
            <a:r>
              <a:rPr lang="en-GB" sz="4000" b="1" dirty="0">
                <a:solidFill>
                  <a:srgbClr val="FFC000"/>
                </a:solidFill>
                <a:latin typeface="Comic Sans MS"/>
                <a:ea typeface="Comic Sans MS"/>
                <a:cs typeface="Comic Sans MS"/>
                <a:sym typeface="Comic Sans MS"/>
              </a:rPr>
              <a:t>Book Creator </a:t>
            </a:r>
            <a:endParaRPr dirty="0"/>
          </a:p>
          <a:p>
            <a:pPr marL="0" lvl="0" indent="0" algn="ctr" rtl="0">
              <a:spcBef>
                <a:spcPts val="320"/>
              </a:spcBef>
              <a:spcAft>
                <a:spcPts val="0"/>
              </a:spcAft>
              <a:buClr>
                <a:srgbClr val="000000"/>
              </a:buClr>
              <a:buSzPct val="100000"/>
              <a:buNone/>
            </a:pPr>
            <a:r>
              <a:rPr lang="en-GB" sz="4000" dirty="0">
                <a:solidFill>
                  <a:srgbClr val="000000"/>
                </a:solidFill>
                <a:latin typeface="Comic Sans MS"/>
                <a:ea typeface="Comic Sans MS"/>
                <a:cs typeface="Comic Sans MS"/>
                <a:sym typeface="Comic Sans MS"/>
              </a:rPr>
              <a:t>and we welcome any recommendations for good apps you may come across at home! Please send them in!</a:t>
            </a:r>
            <a:endParaRPr dirty="0"/>
          </a:p>
          <a:p>
            <a:pPr marL="0" lvl="0" indent="0" algn="just" rtl="0">
              <a:spcBef>
                <a:spcPts val="272"/>
              </a:spcBef>
              <a:spcAft>
                <a:spcPts val="0"/>
              </a:spcAft>
              <a:buClr>
                <a:schemeClr val="dk1"/>
              </a:buClr>
              <a:buSzPct val="100000"/>
              <a:buFont typeface="Arial"/>
              <a:buNone/>
            </a:pPr>
            <a:endParaRPr sz="3400" dirty="0">
              <a:solidFill>
                <a:srgbClr val="000000"/>
              </a:solidFill>
              <a:latin typeface="Comic Sans MS"/>
              <a:ea typeface="Comic Sans MS"/>
              <a:cs typeface="Comic Sans MS"/>
              <a:sym typeface="Comic Sans MS"/>
            </a:endParaRPr>
          </a:p>
          <a:p>
            <a:pPr marL="342900" lvl="0" indent="-261620" algn="l" rtl="0">
              <a:spcBef>
                <a:spcPts val="256"/>
              </a:spcBef>
              <a:spcAft>
                <a:spcPts val="0"/>
              </a:spcAft>
              <a:buClr>
                <a:schemeClr val="dk1"/>
              </a:buClr>
              <a:buSzPct val="100000"/>
              <a:buFont typeface="Arial"/>
              <a:buNone/>
            </a:pPr>
            <a:endParaRPr dirty="0">
              <a:solidFill>
                <a:srgbClr val="000000"/>
              </a:solidFill>
              <a:latin typeface="Times New Roman"/>
              <a:ea typeface="Times New Roman"/>
              <a:cs typeface="Times New Roman"/>
              <a:sym typeface="Times New Roman"/>
            </a:endParaRPr>
          </a:p>
          <a:p>
            <a:pPr marL="0" lvl="0" indent="0" algn="l" rtl="0">
              <a:spcBef>
                <a:spcPts val="256"/>
              </a:spcBef>
              <a:spcAft>
                <a:spcPts val="0"/>
              </a:spcAft>
              <a:buClr>
                <a:schemeClr val="dk1"/>
              </a:buClr>
              <a:buSzPct val="100000"/>
              <a:buFont typeface="Arial"/>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p:nvPr/>
        </p:nvSpPr>
        <p:spPr>
          <a:xfrm>
            <a:off x="1645320" y="156309"/>
            <a:ext cx="6121436" cy="72019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omic Sans MS"/>
                <a:ea typeface="Comic Sans MS"/>
                <a:cs typeface="Comic Sans MS"/>
                <a:sym typeface="Comic Sans MS"/>
              </a:rPr>
              <a:t>Ag </a:t>
            </a:r>
            <a:r>
              <a:rPr lang="en-GB" sz="2800" dirty="0" err="1">
                <a:solidFill>
                  <a:schemeClr val="dk1"/>
                </a:solidFill>
                <a:latin typeface="Comic Sans MS"/>
                <a:ea typeface="Comic Sans MS"/>
                <a:cs typeface="Comic Sans MS"/>
                <a:sym typeface="Comic Sans MS"/>
              </a:rPr>
              <a:t>cuidiú</a:t>
            </a:r>
            <a:r>
              <a:rPr lang="en-GB" sz="2800" dirty="0">
                <a:solidFill>
                  <a:schemeClr val="dk1"/>
                </a:solidFill>
                <a:latin typeface="Comic Sans MS"/>
                <a:ea typeface="Comic Sans MS"/>
                <a:cs typeface="Comic Sans MS"/>
                <a:sym typeface="Comic Sans MS"/>
              </a:rPr>
              <a:t> le do </a:t>
            </a:r>
            <a:r>
              <a:rPr lang="en-GB" sz="2800" dirty="0" err="1">
                <a:solidFill>
                  <a:schemeClr val="dk1"/>
                </a:solidFill>
                <a:latin typeface="Comic Sans MS"/>
                <a:ea typeface="Comic Sans MS"/>
                <a:cs typeface="Comic Sans MS"/>
                <a:sym typeface="Comic Sans MS"/>
              </a:rPr>
              <a:t>pháiste</a:t>
            </a:r>
            <a:r>
              <a:rPr lang="en-GB" sz="2800" dirty="0">
                <a:solidFill>
                  <a:schemeClr val="dk1"/>
                </a:solidFill>
                <a:latin typeface="Comic Sans MS"/>
                <a:ea typeface="Comic Sans MS"/>
                <a:cs typeface="Comic Sans MS"/>
                <a:sym typeface="Comic Sans MS"/>
              </a:rPr>
              <a:t> </a:t>
            </a:r>
            <a:br>
              <a:rPr lang="en-GB" sz="2800" dirty="0">
                <a:solidFill>
                  <a:schemeClr val="dk1"/>
                </a:solidFill>
                <a:latin typeface="Comic Sans MS"/>
                <a:ea typeface="Comic Sans MS"/>
                <a:cs typeface="Comic Sans MS"/>
                <a:sym typeface="Comic Sans MS"/>
              </a:rPr>
            </a:br>
            <a:r>
              <a:rPr lang="en-GB" sz="2800" dirty="0">
                <a:solidFill>
                  <a:schemeClr val="dk1"/>
                </a:solidFill>
                <a:latin typeface="Comic Sans MS"/>
                <a:ea typeface="Comic Sans MS"/>
                <a:cs typeface="Comic Sans MS"/>
                <a:sym typeface="Comic Sans MS"/>
              </a:rPr>
              <a:t> Supporting your child</a:t>
            </a:r>
            <a:endParaRPr dirty="0"/>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It is important that your child’s school bag, homework folder with your child’s reading book and reading record book inside is sent into school each day.</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Ensure your child knows if they are taking lunch or dinner that day and if it is dinner that he/she knows which dinner preference he/she would like.</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We have a class contract which has been worked on and agreed by Rang a 3. Rang a 3 have agreed that being kind to their class peers  is very important and that they need to follow all class rules that ensure their safety and enhance their learning. These class rules are displayed in the classroom and are discussed regularly with Rang a 3 in class. It is important that you remind your child of the importance of keeping these rules and do this on a regular basis as well. </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Please let us know if you will be taking your child out of school early for an appointment.</a:t>
            </a: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After your child has been off school for example with an illness it is important you return an absence slip giving the reason for the absence. These slips have been given out by the office at the beginning of the year.</a:t>
            </a:r>
            <a:endParaRPr dirty="0">
              <a:solidFill>
                <a:schemeClr val="dk1"/>
              </a:solidFill>
              <a:latin typeface="Comic Sans MS"/>
              <a:ea typeface="Comic Sans MS"/>
              <a:cs typeface="Comic Sans MS"/>
              <a:sym typeface="Comic Sans MS"/>
            </a:endParaRPr>
          </a:p>
          <a:p>
            <a:pPr marL="457200" marR="0" lvl="0" indent="-457200" algn="l" rtl="0">
              <a:spcBef>
                <a:spcPts val="0"/>
              </a:spcBef>
              <a:spcAft>
                <a:spcPts val="0"/>
              </a:spcAft>
              <a:buClr>
                <a:schemeClr val="dk1"/>
              </a:buClr>
              <a:buSzPts val="1800"/>
              <a:buFont typeface="Arial"/>
              <a:buChar char="•"/>
            </a:pPr>
            <a:r>
              <a:rPr lang="en-GB" dirty="0">
                <a:solidFill>
                  <a:schemeClr val="dk1"/>
                </a:solidFill>
                <a:latin typeface="Comic Sans MS"/>
                <a:ea typeface="Comic Sans MS"/>
                <a:cs typeface="Comic Sans MS"/>
                <a:sym typeface="Comic Sans MS"/>
              </a:rPr>
              <a:t>Sending in money- while this can be sent in a marked envelope, child’s name, amount and what it is for, it is much easier if you use the </a:t>
            </a:r>
            <a:r>
              <a:rPr lang="en-GB" dirty="0" err="1">
                <a:solidFill>
                  <a:schemeClr val="dk1"/>
                </a:solidFill>
                <a:latin typeface="Comic Sans MS"/>
                <a:ea typeface="Comic Sans MS"/>
                <a:cs typeface="Comic Sans MS"/>
                <a:sym typeface="Comic Sans MS"/>
              </a:rPr>
              <a:t>ParentPay</a:t>
            </a:r>
            <a:r>
              <a:rPr lang="en-GB" dirty="0">
                <a:solidFill>
                  <a:schemeClr val="dk1"/>
                </a:solidFill>
                <a:latin typeface="Comic Sans MS"/>
                <a:ea typeface="Comic Sans MS"/>
                <a:cs typeface="Comic Sans MS"/>
                <a:sym typeface="Comic Sans MS"/>
              </a:rPr>
              <a:t> online payment system.</a:t>
            </a:r>
            <a:endParaRPr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000"/>
              <a:buFont typeface="Arial"/>
              <a:buNone/>
            </a:pPr>
            <a:endParaRPr sz="1000">
              <a:latin typeface="Comic Sans MS"/>
              <a:ea typeface="Comic Sans MS"/>
              <a:cs typeface="Comic Sans MS"/>
              <a:sym typeface="Comic Sans MS"/>
            </a:endParaRPr>
          </a:p>
          <a:p>
            <a:pPr marL="0" lvl="0" indent="0" algn="ctr" rtl="0">
              <a:spcBef>
                <a:spcPts val="200"/>
              </a:spcBef>
              <a:spcAft>
                <a:spcPts val="0"/>
              </a:spcAft>
              <a:buClr>
                <a:schemeClr val="dk1"/>
              </a:buClr>
              <a:buSzPts val="1000"/>
              <a:buFont typeface="Arial"/>
              <a:buNone/>
            </a:pPr>
            <a:endParaRPr sz="100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a:latin typeface="Comic Sans MS"/>
              <a:ea typeface="Comic Sans MS"/>
              <a:cs typeface="Comic Sans MS"/>
              <a:sym typeface="Comic Sans MS"/>
            </a:endParaRPr>
          </a:p>
          <a:p>
            <a:pPr marL="0" lvl="0" indent="0" algn="ctr" rtl="0">
              <a:spcBef>
                <a:spcPts val="240"/>
              </a:spcBef>
              <a:spcAft>
                <a:spcPts val="0"/>
              </a:spcAft>
              <a:buClr>
                <a:schemeClr val="dk1"/>
              </a:buClr>
              <a:buSzPts val="1200"/>
              <a:buFont typeface="Arial"/>
              <a:buNone/>
            </a:pPr>
            <a:endParaRPr sz="1200">
              <a:latin typeface="Comic Sans MS"/>
              <a:ea typeface="Comic Sans MS"/>
              <a:cs typeface="Comic Sans MS"/>
              <a:sym typeface="Comic Sans MS"/>
            </a:endParaRPr>
          </a:p>
          <a:p>
            <a:pPr marL="0" lvl="0" indent="0" algn="ctr" rtl="0">
              <a:spcBef>
                <a:spcPts val="1200"/>
              </a:spcBef>
              <a:spcAft>
                <a:spcPts val="0"/>
              </a:spcAft>
              <a:buClr>
                <a:schemeClr val="dk1"/>
              </a:buClr>
              <a:buSzPts val="6000"/>
              <a:buFont typeface="Arial"/>
              <a:buNone/>
            </a:pPr>
            <a:r>
              <a:rPr lang="en-GB" sz="6000">
                <a:latin typeface="Comic Sans MS"/>
                <a:ea typeface="Comic Sans MS"/>
                <a:cs typeface="Comic Sans MS"/>
                <a:sym typeface="Comic Sans MS"/>
              </a:rPr>
              <a:t>Go raibh maith agaibh</a:t>
            </a:r>
            <a:endParaRPr sz="6000">
              <a:latin typeface="Comic Sans MS"/>
              <a:ea typeface="Comic Sans MS"/>
              <a:cs typeface="Comic Sans MS"/>
              <a:sym typeface="Comic Sans MS"/>
            </a:endParaRPr>
          </a:p>
        </p:txBody>
      </p:sp>
      <p:pic>
        <p:nvPicPr>
          <p:cNvPr id="275" name="Google Shape;275;p30"/>
          <p:cNvPicPr preferRelativeResize="0"/>
          <p:nvPr/>
        </p:nvPicPr>
        <p:blipFill rotWithShape="1">
          <a:blip r:embed="rId3">
            <a:alphaModFix/>
          </a:blip>
          <a:srcRect/>
          <a:stretch/>
        </p:blipFill>
        <p:spPr>
          <a:xfrm>
            <a:off x="755650" y="476250"/>
            <a:ext cx="7740650" cy="15859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08" name="Google Shape;108;p4"/>
          <p:cNvSpPr txBox="1">
            <a:spLocks noGrp="1"/>
          </p:cNvSpPr>
          <p:nvPr>
            <p:ph type="body" idx="1"/>
          </p:nvPr>
        </p:nvSpPr>
        <p:spPr>
          <a:xfrm>
            <a:off x="457200" y="1600200"/>
            <a:ext cx="8229600" cy="5141168"/>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109" name="Google Shape;109;p4"/>
          <p:cNvPicPr preferRelativeResize="0"/>
          <p:nvPr/>
        </p:nvPicPr>
        <p:blipFill rotWithShape="1">
          <a:blip r:embed="rId3">
            <a:alphaModFix/>
          </a:blip>
          <a:srcRect/>
          <a:stretch/>
        </p:blipFill>
        <p:spPr>
          <a:xfrm>
            <a:off x="251619" y="496093"/>
            <a:ext cx="8640763" cy="1585913"/>
          </a:xfrm>
          <a:prstGeom prst="rect">
            <a:avLst/>
          </a:prstGeom>
          <a:noFill/>
          <a:ln>
            <a:noFill/>
          </a:ln>
        </p:spPr>
      </p:pic>
      <p:sp>
        <p:nvSpPr>
          <p:cNvPr id="110" name="Google Shape;110;p4"/>
          <p:cNvSpPr/>
          <p:nvPr/>
        </p:nvSpPr>
        <p:spPr>
          <a:xfrm>
            <a:off x="384969" y="51038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0" i="0" u="none" strike="noStrike" cap="none">
                <a:solidFill>
                  <a:schemeClr val="dk1"/>
                </a:solidFill>
                <a:latin typeface="Comic Sans MS"/>
                <a:ea typeface="Comic Sans MS"/>
                <a:cs typeface="Comic Sans MS"/>
                <a:sym typeface="Comic Sans MS"/>
              </a:rPr>
              <a:t>Curaclam Thuaisceart Éireann</a:t>
            </a:r>
            <a:br>
              <a:rPr lang="en-GB" sz="3600" b="0" i="0" u="none" strike="noStrike" cap="none">
                <a:solidFill>
                  <a:schemeClr val="dk1"/>
                </a:solidFill>
                <a:latin typeface="Comic Sans MS"/>
                <a:ea typeface="Comic Sans MS"/>
                <a:cs typeface="Comic Sans MS"/>
                <a:sym typeface="Comic Sans MS"/>
              </a:rPr>
            </a:br>
            <a:r>
              <a:rPr lang="en-GB" sz="3600" b="0" i="0" u="none" strike="noStrike" cap="none">
                <a:solidFill>
                  <a:schemeClr val="dk1"/>
                </a:solidFill>
                <a:latin typeface="Comic Sans MS"/>
                <a:ea typeface="Comic Sans MS"/>
                <a:cs typeface="Comic Sans MS"/>
                <a:sym typeface="Comic Sans MS"/>
              </a:rPr>
              <a:t>(</a:t>
            </a:r>
            <a:r>
              <a:rPr lang="en-GB" sz="2400" b="0" i="0" u="none" strike="noStrike" cap="none">
                <a:solidFill>
                  <a:schemeClr val="dk1"/>
                </a:solidFill>
                <a:latin typeface="Comic Sans MS"/>
                <a:ea typeface="Comic Sans MS"/>
                <a:cs typeface="Comic Sans MS"/>
                <a:sym typeface="Comic Sans MS"/>
              </a:rPr>
              <a:t>Northern Ireland Curriculum)</a:t>
            </a:r>
            <a:endParaRPr sz="3600" b="0" i="0" u="none" strike="noStrike" cap="none">
              <a:solidFill>
                <a:schemeClr val="dk1"/>
              </a:solidFill>
              <a:latin typeface="Comic Sans MS"/>
              <a:ea typeface="Comic Sans MS"/>
              <a:cs typeface="Comic Sans MS"/>
              <a:sym typeface="Comic Sans MS"/>
            </a:endParaRPr>
          </a:p>
        </p:txBody>
      </p:sp>
      <p:sp>
        <p:nvSpPr>
          <p:cNvPr id="111" name="Google Shape;111;p4"/>
          <p:cNvSpPr/>
          <p:nvPr/>
        </p:nvSpPr>
        <p:spPr>
          <a:xfrm>
            <a:off x="479425" y="1916833"/>
            <a:ext cx="4040188" cy="3744416"/>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3100"/>
              <a:buFont typeface="Arial"/>
              <a:buNone/>
            </a:pPr>
            <a:endParaRPr sz="3100" b="0" i="0" u="none" strike="noStrike" cap="none">
              <a:solidFill>
                <a:schemeClr val="dk1"/>
              </a:solidFill>
              <a:latin typeface="Comic Sans MS"/>
              <a:ea typeface="Comic Sans MS"/>
              <a:cs typeface="Comic Sans MS"/>
              <a:sym typeface="Comic Sans MS"/>
            </a:endParaRPr>
          </a:p>
          <a:p>
            <a:pPr marL="0" marR="0" lvl="0" indent="0" algn="l" rtl="0">
              <a:lnSpc>
                <a:spcPct val="80000"/>
              </a:lnSpc>
              <a:spcBef>
                <a:spcPts val="356"/>
              </a:spcBef>
              <a:spcAft>
                <a:spcPts val="0"/>
              </a:spcAft>
              <a:buClr>
                <a:schemeClr val="dk1"/>
              </a:buClr>
              <a:buSzPts val="1782"/>
              <a:buFont typeface="Arial"/>
              <a:buNone/>
            </a:pPr>
            <a:endParaRPr sz="1782" b="1" i="0" u="sng" strike="noStrike" cap="none">
              <a:solidFill>
                <a:schemeClr val="dk1"/>
              </a:solidFill>
              <a:latin typeface="Comic Sans MS"/>
              <a:ea typeface="Comic Sans MS"/>
              <a:cs typeface="Comic Sans MS"/>
              <a:sym typeface="Comic Sans MS"/>
            </a:endParaRPr>
          </a:p>
          <a:p>
            <a:pPr marL="0" marR="0" lvl="0" indent="0" algn="l" rtl="0">
              <a:lnSpc>
                <a:spcPct val="80000"/>
              </a:lnSpc>
              <a:spcBef>
                <a:spcPts val="356"/>
              </a:spcBef>
              <a:spcAft>
                <a:spcPts val="0"/>
              </a:spcAft>
              <a:buClr>
                <a:schemeClr val="dk1"/>
              </a:buClr>
              <a:buSzPts val="1782"/>
              <a:buFont typeface="Arial"/>
              <a:buNone/>
            </a:pPr>
            <a:r>
              <a:rPr lang="en-GB" sz="1782" b="1" i="0" u="sng" strike="noStrike" cap="none">
                <a:solidFill>
                  <a:schemeClr val="dk1"/>
                </a:solidFill>
                <a:latin typeface="Comic Sans MS"/>
                <a:ea typeface="Comic Sans MS"/>
                <a:cs typeface="Comic Sans MS"/>
                <a:sym typeface="Comic Sans MS"/>
              </a:rPr>
              <a:t>Areas of Learning</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Literacy</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Numeracy</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The World Around Us</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The Arts (Art &amp; Design, Music and Drama)</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P.E.</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Personal Development and Mutual Understanding (PDMU) </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ICT</a:t>
            </a:r>
            <a:endParaRPr/>
          </a:p>
          <a:p>
            <a:pPr marL="342900" marR="0" lvl="0" indent="-342900" algn="l" rtl="0">
              <a:lnSpc>
                <a:spcPct val="80000"/>
              </a:lnSpc>
              <a:spcBef>
                <a:spcPts val="356"/>
              </a:spcBef>
              <a:spcAft>
                <a:spcPts val="0"/>
              </a:spcAft>
              <a:buClr>
                <a:schemeClr val="dk1"/>
              </a:buClr>
              <a:buSzPts val="1782"/>
              <a:buFont typeface="Arial"/>
              <a:buChar char="•"/>
            </a:pPr>
            <a:r>
              <a:rPr lang="en-GB" sz="1782" b="0" i="0" u="none" strike="noStrike" cap="none">
                <a:solidFill>
                  <a:schemeClr val="dk1"/>
                </a:solidFill>
                <a:latin typeface="Comic Sans MS"/>
                <a:ea typeface="Comic Sans MS"/>
                <a:cs typeface="Comic Sans MS"/>
                <a:sym typeface="Comic Sans MS"/>
              </a:rPr>
              <a:t>Religious Education</a:t>
            </a:r>
            <a:endParaRPr/>
          </a:p>
        </p:txBody>
      </p:sp>
      <p:sp>
        <p:nvSpPr>
          <p:cNvPr id="112" name="Google Shape;112;p4"/>
          <p:cNvSpPr/>
          <p:nvPr/>
        </p:nvSpPr>
        <p:spPr>
          <a:xfrm>
            <a:off x="1547019" y="1723231"/>
            <a:ext cx="4572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800"/>
              <a:buFont typeface="Arial"/>
              <a:buNone/>
            </a:pPr>
            <a:r>
              <a:rPr lang="en-GB" sz="1800" b="0" i="0" u="none" strike="noStrike" cap="none">
                <a:solidFill>
                  <a:schemeClr val="dk1"/>
                </a:solidFill>
                <a:latin typeface="Comic Sans MS"/>
                <a:ea typeface="Comic Sans MS"/>
                <a:cs typeface="Comic Sans MS"/>
                <a:sym typeface="Comic Sans MS"/>
              </a:rPr>
              <a:t>Your child is currently in:</a:t>
            </a:r>
            <a:endParaRPr/>
          </a:p>
          <a:p>
            <a:pPr marL="0" marR="0" lvl="0" indent="-114300" algn="ctr" rtl="0">
              <a:spcBef>
                <a:spcPts val="0"/>
              </a:spcBef>
              <a:spcAft>
                <a:spcPts val="0"/>
              </a:spcAft>
              <a:buClr>
                <a:schemeClr val="dk1"/>
              </a:buClr>
              <a:buSzPts val="1800"/>
              <a:buFont typeface="Arial"/>
              <a:buChar char="•"/>
            </a:pPr>
            <a:r>
              <a:rPr lang="en-GB" sz="1800" b="0" i="0" u="none" strike="noStrike" cap="none">
                <a:solidFill>
                  <a:schemeClr val="dk1"/>
                </a:solidFill>
                <a:latin typeface="Comic Sans MS"/>
                <a:ea typeface="Comic Sans MS"/>
                <a:cs typeface="Comic Sans MS"/>
                <a:sym typeface="Comic Sans MS"/>
              </a:rPr>
              <a:t>Key Stage 1 </a:t>
            </a:r>
            <a:endParaRPr/>
          </a:p>
          <a:p>
            <a:pPr marL="0" marR="0" lvl="0" indent="0" algn="ctr" rtl="0">
              <a:spcBef>
                <a:spcPts val="0"/>
              </a:spcBef>
              <a:spcAft>
                <a:spcPts val="0"/>
              </a:spcAft>
              <a:buNone/>
            </a:pPr>
            <a:endParaRPr sz="1800" b="0" i="0" u="none" strike="noStrike" cap="none">
              <a:solidFill>
                <a:schemeClr val="dk1"/>
              </a:solidFill>
              <a:latin typeface="Comic Sans MS"/>
              <a:ea typeface="Comic Sans MS"/>
              <a:cs typeface="Comic Sans MS"/>
              <a:sym typeface="Comic Sans MS"/>
            </a:endParaRPr>
          </a:p>
        </p:txBody>
      </p:sp>
      <p:sp>
        <p:nvSpPr>
          <p:cNvPr id="113" name="Google Shape;113;p4"/>
          <p:cNvSpPr txBox="1"/>
          <p:nvPr/>
        </p:nvSpPr>
        <p:spPr>
          <a:xfrm>
            <a:off x="4582319" y="2564904"/>
            <a:ext cx="4041775" cy="41044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GB" sz="1600" b="1" i="0" u="sng" strike="noStrike" cap="none" dirty="0">
                <a:solidFill>
                  <a:schemeClr val="dk1"/>
                </a:solidFill>
                <a:latin typeface="Comic Sans MS"/>
                <a:ea typeface="Comic Sans MS"/>
                <a:cs typeface="Comic Sans MS"/>
                <a:sym typeface="Comic Sans MS"/>
              </a:rPr>
              <a:t>Skills &amp; Capabilities</a:t>
            </a: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dk1"/>
              </a:buClr>
              <a:buSzPts val="1600"/>
              <a:buFont typeface="Arial"/>
              <a:buNone/>
            </a:pPr>
            <a:r>
              <a:rPr lang="en-GB" sz="1600" b="0" i="0" u="none" strike="noStrike" cap="none" dirty="0">
                <a:solidFill>
                  <a:schemeClr val="dk1"/>
                </a:solidFill>
                <a:latin typeface="Comic Sans MS"/>
                <a:ea typeface="Comic Sans MS"/>
                <a:cs typeface="Comic Sans MS"/>
                <a:sym typeface="Comic Sans MS"/>
              </a:rPr>
              <a:t>-Thinking Skills and Personal Capabilities</a:t>
            </a:r>
            <a:endParaRPr dirty="0"/>
          </a:p>
          <a:p>
            <a:pPr marL="0" marR="0" lvl="0" indent="0" algn="l" rtl="0">
              <a:spcBef>
                <a:spcPts val="0"/>
              </a:spcBef>
              <a:spcAft>
                <a:spcPts val="0"/>
              </a:spcAft>
              <a:buClr>
                <a:schemeClr val="dk1"/>
              </a:buClr>
              <a:buSzPts val="1600"/>
              <a:buFont typeface="Arial"/>
              <a:buNone/>
            </a:pPr>
            <a:r>
              <a:rPr lang="en-GB" sz="1600" b="0" i="0" u="none" strike="noStrike" cap="none" dirty="0">
                <a:solidFill>
                  <a:schemeClr val="dk1"/>
                </a:solidFill>
                <a:latin typeface="Comic Sans MS"/>
                <a:ea typeface="Comic Sans MS"/>
                <a:cs typeface="Comic Sans MS"/>
                <a:sym typeface="Comic Sans MS"/>
              </a:rPr>
              <a:t>- Cross-curricular Skills</a:t>
            </a:r>
            <a:endParaRPr dirty="0"/>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Communication</a:t>
            </a:r>
            <a:endParaRPr dirty="0"/>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Using Mathematics</a:t>
            </a: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Using ICT</a:t>
            </a:r>
            <a:endParaRPr dirty="0"/>
          </a:p>
          <a:p>
            <a:pPr marL="0" marR="0" lvl="0" indent="0" algn="l" rtl="0">
              <a:spcBef>
                <a:spcPts val="0"/>
              </a:spcBef>
              <a:spcAft>
                <a:spcPts val="0"/>
              </a:spcAft>
              <a:buNone/>
            </a:pPr>
            <a:endParaRPr sz="1600" b="0" i="0" u="none" strike="noStrike" cap="none"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b="0" i="0" u="none" strike="noStrike" cap="none" dirty="0">
                <a:solidFill>
                  <a:schemeClr val="dk1"/>
                </a:solidFill>
                <a:latin typeface="Comic Sans MS"/>
                <a:ea typeface="Comic Sans MS"/>
                <a:cs typeface="Comic Sans MS"/>
                <a:sym typeface="Comic Sans MS"/>
              </a:rPr>
              <a:t>A significant proportion of the curriculum in Rang 3 is delivered through activity-based learning. Children learn to problem solve, take turns, share, explain their methods and extend their vocabulary and communication skills through language rich, adult supervised/led play experiences.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323850" y="260350"/>
            <a:ext cx="8640763" cy="1585913"/>
          </a:xfrm>
          <a:prstGeom prst="rect">
            <a:avLst/>
          </a:prstGeom>
          <a:noFill/>
          <a:ln>
            <a:noFill/>
          </a:ln>
        </p:spPr>
      </p:pic>
      <p:sp>
        <p:nvSpPr>
          <p:cNvPr id="119" name="Google Shape;11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latin typeface="Comic Sans MS"/>
                <a:ea typeface="Comic Sans MS"/>
                <a:cs typeface="Comic Sans MS"/>
                <a:sym typeface="Comic Sans MS"/>
              </a:rPr>
              <a:t>Curaclam (ar lean…)</a:t>
            </a:r>
            <a:br>
              <a:rPr lang="en-GB">
                <a:latin typeface="Comic Sans MS"/>
                <a:ea typeface="Comic Sans MS"/>
                <a:cs typeface="Comic Sans MS"/>
                <a:sym typeface="Comic Sans MS"/>
              </a:rPr>
            </a:br>
            <a:r>
              <a:rPr lang="en-GB">
                <a:latin typeface="Comic Sans MS"/>
                <a:ea typeface="Comic Sans MS"/>
                <a:cs typeface="Comic Sans MS"/>
                <a:sym typeface="Comic Sans MS"/>
              </a:rPr>
              <a:t>Curriculum (continued…)</a:t>
            </a:r>
            <a:endParaRPr>
              <a:latin typeface="Comic Sans MS"/>
              <a:ea typeface="Comic Sans MS"/>
              <a:cs typeface="Comic Sans MS"/>
              <a:sym typeface="Comic Sans MS"/>
            </a:endParaRPr>
          </a:p>
        </p:txBody>
      </p:sp>
      <p:sp>
        <p:nvSpPr>
          <p:cNvPr id="120" name="Google Shape;120;p5"/>
          <p:cNvSpPr txBox="1">
            <a:spLocks noGrp="1"/>
          </p:cNvSpPr>
          <p:nvPr>
            <p:ph type="body" idx="1"/>
          </p:nvPr>
        </p:nvSpPr>
        <p:spPr>
          <a:xfrm>
            <a:off x="457200" y="1412874"/>
            <a:ext cx="8229600" cy="4502504"/>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2000"/>
              <a:buFont typeface="Arial"/>
              <a:buNone/>
            </a:pPr>
            <a:endParaRPr sz="2000" dirty="0">
              <a:latin typeface="Comic Sans MS"/>
              <a:ea typeface="Comic Sans MS"/>
              <a:cs typeface="Comic Sans MS"/>
              <a:sym typeface="Comic Sans MS"/>
            </a:endParaRPr>
          </a:p>
          <a:p>
            <a:pPr marL="0" lvl="0" indent="0" algn="just" rtl="0">
              <a:lnSpc>
                <a:spcPct val="80000"/>
              </a:lnSpc>
              <a:spcBef>
                <a:spcPts val="400"/>
              </a:spcBef>
              <a:spcAft>
                <a:spcPts val="0"/>
              </a:spcAft>
              <a:buClr>
                <a:schemeClr val="dk1"/>
              </a:buClr>
              <a:buSzPts val="2000"/>
              <a:buFont typeface="Arial"/>
              <a:buNone/>
            </a:pPr>
            <a:endParaRPr sz="2000" dirty="0">
              <a:latin typeface="Comic Sans MS"/>
              <a:ea typeface="Comic Sans MS"/>
              <a:cs typeface="Comic Sans MS"/>
              <a:sym typeface="Comic Sans MS"/>
            </a:endParaRPr>
          </a:p>
          <a:p>
            <a:pPr marL="0" lvl="0" indent="0">
              <a:spcBef>
                <a:spcPts val="400"/>
              </a:spcBef>
              <a:buSzPts val="2000"/>
              <a:buNone/>
            </a:pPr>
            <a:r>
              <a:rPr lang="en-GB" sz="1600" dirty="0">
                <a:latin typeface="Comic Sans MS"/>
                <a:ea typeface="Comic Sans MS"/>
                <a:cs typeface="Comic Sans MS"/>
                <a:sym typeface="Comic Sans MS"/>
              </a:rPr>
              <a:t>We are very well resourced with ICT equipment, with a PC, laptop, surface pro, interactive whiteboard and a set of </a:t>
            </a:r>
            <a:r>
              <a:rPr lang="en-GB" sz="1600" dirty="0" err="1">
                <a:latin typeface="Comic Sans MS"/>
                <a:ea typeface="Comic Sans MS"/>
                <a:cs typeface="Comic Sans MS"/>
                <a:sym typeface="Comic Sans MS"/>
              </a:rPr>
              <a:t>ipads</a:t>
            </a:r>
            <a:r>
              <a:rPr lang="en-GB" sz="1600" dirty="0">
                <a:latin typeface="Comic Sans MS"/>
                <a:ea typeface="Comic Sans MS"/>
                <a:cs typeface="Comic Sans MS"/>
                <a:sym typeface="Comic Sans MS"/>
              </a:rPr>
              <a:t> in each classroom. ICT is planned carefully to enhance and progress our children’s learning. </a:t>
            </a:r>
          </a:p>
          <a:p>
            <a:pPr marL="0" lvl="0" indent="0">
              <a:spcBef>
                <a:spcPts val="400"/>
              </a:spcBef>
              <a:buSzPts val="2000"/>
              <a:buNone/>
            </a:pPr>
            <a:r>
              <a:rPr lang="en-GB" sz="1600" dirty="0">
                <a:latin typeface="Comic Sans MS"/>
                <a:ea typeface="Comic Sans MS"/>
                <a:cs typeface="Comic Sans MS"/>
                <a:sym typeface="Comic Sans MS"/>
              </a:rPr>
              <a:t>We pride ourselves in innovative and pupil-friendly use of technology, sharing voice notes, MP3 links, and links to Irish language resources for you to use at home to help support your child in their learning in an immersion setting.</a:t>
            </a:r>
          </a:p>
          <a:p>
            <a:pPr marL="0" lvl="0" indent="0" algn="just" rtl="0">
              <a:lnSpc>
                <a:spcPct val="80000"/>
              </a:lnSpc>
              <a:spcBef>
                <a:spcPts val="400"/>
              </a:spcBef>
              <a:spcAft>
                <a:spcPts val="0"/>
              </a:spcAft>
              <a:buClr>
                <a:schemeClr val="dk1"/>
              </a:buClr>
              <a:buSzPts val="2000"/>
              <a:buFont typeface="Arial"/>
              <a:buNone/>
            </a:pPr>
            <a:endParaRPr sz="1600" dirty="0">
              <a:latin typeface="Comic Sans MS"/>
              <a:ea typeface="Comic Sans MS"/>
              <a:cs typeface="Comic Sans MS"/>
              <a:sym typeface="Comic Sans MS"/>
            </a:endParaRPr>
          </a:p>
          <a:p>
            <a:pPr marL="0" indent="0" algn="just">
              <a:lnSpc>
                <a:spcPct val="80000"/>
              </a:lnSpc>
              <a:spcBef>
                <a:spcPts val="400"/>
              </a:spcBef>
              <a:buSzPts val="2000"/>
              <a:buNone/>
            </a:pPr>
            <a:r>
              <a:rPr lang="en-GB" sz="1600" dirty="0">
                <a:latin typeface="Comic Sans MS"/>
                <a:ea typeface="Comic Sans MS"/>
                <a:cs typeface="Comic Sans MS"/>
                <a:sym typeface="Comic Sans MS"/>
              </a:rPr>
              <a:t>We are nondenominational school, and we follow ‘Living Learning Together’, a pastoral care programme which encourages personal development and mutual understanding of the world and the wider community. We prepare children for the Catholic sacraments if their parents so wish, following the Veritas ‘Beo Go Deo’ Catholic Education Series. </a:t>
            </a:r>
          </a:p>
          <a:p>
            <a:pPr marL="0" lvl="0" indent="0" algn="just" rtl="0">
              <a:lnSpc>
                <a:spcPct val="80000"/>
              </a:lnSpc>
              <a:spcBef>
                <a:spcPts val="400"/>
              </a:spcBef>
              <a:spcAft>
                <a:spcPts val="0"/>
              </a:spcAft>
              <a:buClr>
                <a:schemeClr val="dk1"/>
              </a:buClr>
              <a:buSzPts val="2000"/>
              <a:buNone/>
            </a:pPr>
            <a:r>
              <a:rPr lang="en-GB" sz="1600" dirty="0">
                <a:latin typeface="Comic Sans MS"/>
                <a:ea typeface="Comic Sans MS"/>
                <a:cs typeface="Comic Sans MS"/>
                <a:sym typeface="Comic Sans MS"/>
              </a:rPr>
              <a:t>We also cater for children who do not wish to participate in R.E. Please let me know if you </a:t>
            </a:r>
            <a:r>
              <a:rPr lang="en-GB" sz="1600" u="sng" dirty="0">
                <a:latin typeface="Comic Sans MS"/>
                <a:ea typeface="Comic Sans MS"/>
                <a:cs typeface="Comic Sans MS"/>
                <a:sym typeface="Comic Sans MS"/>
              </a:rPr>
              <a:t>do not </a:t>
            </a:r>
            <a:r>
              <a:rPr lang="en-GB" sz="1600" dirty="0">
                <a:latin typeface="Comic Sans MS"/>
                <a:ea typeface="Comic Sans MS"/>
                <a:cs typeface="Comic Sans MS"/>
                <a:sym typeface="Comic Sans MS"/>
              </a:rPr>
              <a:t>wish your child to do R.E. and/or First Confession</a:t>
            </a:r>
            <a:endParaRPr sz="1600" dirty="0"/>
          </a:p>
          <a:p>
            <a:pPr marL="342900" lvl="0" indent="-342900" algn="just" rtl="0">
              <a:lnSpc>
                <a:spcPct val="80000"/>
              </a:lnSpc>
              <a:spcBef>
                <a:spcPts val="400"/>
              </a:spcBef>
              <a:spcAft>
                <a:spcPts val="0"/>
              </a:spcAft>
              <a:buClr>
                <a:schemeClr val="dk1"/>
              </a:buClr>
              <a:buSzPts val="2000"/>
              <a:buChar char="•"/>
            </a:pPr>
            <a:r>
              <a:rPr lang="en-GB" sz="1600" dirty="0">
                <a:latin typeface="Comic Sans MS"/>
                <a:ea typeface="Comic Sans MS"/>
                <a:cs typeface="Comic Sans MS"/>
                <a:sym typeface="Comic Sans MS"/>
              </a:rPr>
              <a:t>First Confession will take place in St Malachy’s church (Date will be confirmed). There will be one homework per week for a number of weeks before First Confession to let you know what your child has been learning in class.</a:t>
            </a:r>
            <a:endParaRPr sz="1600" dirty="0"/>
          </a:p>
          <a:p>
            <a:pPr marL="0" lvl="0" indent="-50800" algn="l" rtl="0">
              <a:lnSpc>
                <a:spcPct val="80000"/>
              </a:lnSpc>
              <a:spcBef>
                <a:spcPts val="160"/>
              </a:spcBef>
              <a:spcAft>
                <a:spcPts val="0"/>
              </a:spcAft>
              <a:buClr>
                <a:schemeClr val="dk1"/>
              </a:buClr>
              <a:buSzPts val="800"/>
              <a:buChar char="•"/>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E010C-1F20-A03C-E078-6CD1D6EA5133}"/>
              </a:ext>
            </a:extLst>
          </p:cNvPr>
          <p:cNvSpPr>
            <a:spLocks noGrp="1"/>
          </p:cNvSpPr>
          <p:nvPr>
            <p:ph type="title"/>
          </p:nvPr>
        </p:nvSpPr>
        <p:spPr>
          <a:xfrm>
            <a:off x="628650" y="184805"/>
            <a:ext cx="7886700" cy="1505883"/>
          </a:xfrm>
        </p:spPr>
        <p:txBody>
          <a:bodyPr vert="horz" lIns="91440" tIns="45720" rIns="91440" bIns="45720" rtlCol="0" anchor="ctr">
            <a:normAutofit/>
          </a:bodyPr>
          <a:lstStyle/>
          <a:p>
            <a:pPr algn="l">
              <a:lnSpc>
                <a:spcPct val="90000"/>
              </a:lnSpc>
              <a:spcBef>
                <a:spcPct val="0"/>
              </a:spcBef>
            </a:pPr>
            <a:r>
              <a:rPr lang="en-US" altLang="en-US" sz="4500" b="1" u="sng" kern="1200" dirty="0">
                <a:solidFill>
                  <a:schemeClr val="tx1"/>
                </a:solidFill>
                <a:latin typeface="+mj-lt"/>
                <a:ea typeface="+mj-ea"/>
                <a:cs typeface="+mj-cs"/>
              </a:rPr>
              <a:t>Class timetable</a:t>
            </a:r>
            <a:br>
              <a:rPr lang="en-US" altLang="en-US" sz="4500" b="1" u="sng"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graphicFrame>
        <p:nvGraphicFramePr>
          <p:cNvPr id="8" name="Table 7">
            <a:extLst>
              <a:ext uri="{FF2B5EF4-FFF2-40B4-BE49-F238E27FC236}">
                <a16:creationId xmlns:a16="http://schemas.microsoft.com/office/drawing/2014/main" id="{8D900F38-1CD0-CD66-E277-11D8A6F34DAE}"/>
              </a:ext>
            </a:extLst>
          </p:cNvPr>
          <p:cNvGraphicFramePr>
            <a:graphicFrameLocks noGrp="1"/>
          </p:cNvGraphicFramePr>
          <p:nvPr>
            <p:extLst>
              <p:ext uri="{D42A27DB-BD31-4B8C-83A1-F6EECF244321}">
                <p14:modId xmlns:p14="http://schemas.microsoft.com/office/powerpoint/2010/main" val="2448619481"/>
              </p:ext>
            </p:extLst>
          </p:nvPr>
        </p:nvGraphicFramePr>
        <p:xfrm>
          <a:off x="630937" y="1049154"/>
          <a:ext cx="7884413" cy="5342221"/>
        </p:xfrm>
        <a:graphic>
          <a:graphicData uri="http://schemas.openxmlformats.org/drawingml/2006/table">
            <a:tbl>
              <a:tblPr firstRow="1" bandRow="1">
                <a:tableStyleId>{5C22544A-7EE6-4342-B048-85BDC9FD1C3A}</a:tableStyleId>
              </a:tblPr>
              <a:tblGrid>
                <a:gridCol w="740707">
                  <a:extLst>
                    <a:ext uri="{9D8B030D-6E8A-4147-A177-3AD203B41FA5}">
                      <a16:colId xmlns:a16="http://schemas.microsoft.com/office/drawing/2014/main" val="1029461443"/>
                    </a:ext>
                  </a:extLst>
                </a:gridCol>
                <a:gridCol w="1430624">
                  <a:extLst>
                    <a:ext uri="{9D8B030D-6E8A-4147-A177-3AD203B41FA5}">
                      <a16:colId xmlns:a16="http://schemas.microsoft.com/office/drawing/2014/main" val="2624343582"/>
                    </a:ext>
                  </a:extLst>
                </a:gridCol>
                <a:gridCol w="1430624">
                  <a:extLst>
                    <a:ext uri="{9D8B030D-6E8A-4147-A177-3AD203B41FA5}">
                      <a16:colId xmlns:a16="http://schemas.microsoft.com/office/drawing/2014/main" val="1110363128"/>
                    </a:ext>
                  </a:extLst>
                </a:gridCol>
                <a:gridCol w="1430624">
                  <a:extLst>
                    <a:ext uri="{9D8B030D-6E8A-4147-A177-3AD203B41FA5}">
                      <a16:colId xmlns:a16="http://schemas.microsoft.com/office/drawing/2014/main" val="1317001064"/>
                    </a:ext>
                  </a:extLst>
                </a:gridCol>
                <a:gridCol w="1430624">
                  <a:extLst>
                    <a:ext uri="{9D8B030D-6E8A-4147-A177-3AD203B41FA5}">
                      <a16:colId xmlns:a16="http://schemas.microsoft.com/office/drawing/2014/main" val="2897837973"/>
                    </a:ext>
                  </a:extLst>
                </a:gridCol>
                <a:gridCol w="1421210">
                  <a:extLst>
                    <a:ext uri="{9D8B030D-6E8A-4147-A177-3AD203B41FA5}">
                      <a16:colId xmlns:a16="http://schemas.microsoft.com/office/drawing/2014/main" val="2513879256"/>
                    </a:ext>
                  </a:extLst>
                </a:gridCol>
              </a:tblGrid>
              <a:tr h="200795">
                <a:tc>
                  <a:txBody>
                    <a:bodyPr/>
                    <a:lstStyle/>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Mon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Tue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Wed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Thur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Fri</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89593116"/>
                  </a:ext>
                </a:extLst>
              </a:tr>
              <a:tr h="503449">
                <a:tc>
                  <a:txBody>
                    <a:bodyPr/>
                    <a:lstStyle/>
                    <a:p>
                      <a:pPr>
                        <a:lnSpc>
                          <a:spcPct val="115000"/>
                        </a:lnSpc>
                        <a:spcAft>
                          <a:spcPts val="1000"/>
                        </a:spcAft>
                      </a:pPr>
                      <a:r>
                        <a:rPr lang="en-GB" sz="800">
                          <a:effectLst/>
                        </a:rPr>
                        <a:t>9-9.15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     Reading for              Pleasure/fun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              Pleasure/fun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gn="ctr">
                        <a:lnSpc>
                          <a:spcPct val="115000"/>
                        </a:lnSpc>
                        <a:spcAft>
                          <a:spcPts val="1000"/>
                        </a:spcAft>
                      </a:pPr>
                      <a:r>
                        <a:rPr lang="en-GB" sz="800">
                          <a:effectLst/>
                        </a:rPr>
                        <a:t>Reading for</a:t>
                      </a:r>
                      <a:endParaRPr lang="en-GB" sz="700">
                        <a:effectLst/>
                      </a:endParaRPr>
                    </a:p>
                    <a:p>
                      <a:pPr algn="ctr">
                        <a:lnSpc>
                          <a:spcPct val="115000"/>
                        </a:lnSpc>
                        <a:spcAft>
                          <a:spcPts val="1000"/>
                        </a:spcAft>
                      </a:pPr>
                      <a:r>
                        <a:rPr lang="en-GB" sz="800">
                          <a:effectLst/>
                        </a:rPr>
                        <a:t>Pleasure/fun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439805890"/>
                  </a:ext>
                </a:extLst>
              </a:tr>
              <a:tr h="200795">
                <a:tc>
                  <a:txBody>
                    <a:bodyPr/>
                    <a:lstStyle/>
                    <a:p>
                      <a:pPr>
                        <a:lnSpc>
                          <a:spcPct val="115000"/>
                        </a:lnSpc>
                        <a:spcAft>
                          <a:spcPts val="1000"/>
                        </a:spcAft>
                      </a:pPr>
                      <a:r>
                        <a:rPr lang="en-GB" sz="800" dirty="0">
                          <a:effectLst/>
                        </a:rPr>
                        <a:t>9.15- 9.25</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 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8B8B"/>
                          </a:highlight>
                        </a:rPr>
                        <a:t>Roll call and dinner roll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845989676"/>
                  </a:ext>
                </a:extLst>
              </a:tr>
              <a:tr h="820060">
                <a:tc>
                  <a:txBody>
                    <a:bodyPr/>
                    <a:lstStyle/>
                    <a:p>
                      <a:pPr>
                        <a:lnSpc>
                          <a:spcPct val="115000"/>
                        </a:lnSpc>
                        <a:spcAft>
                          <a:spcPts val="1000"/>
                        </a:spcAft>
                      </a:pPr>
                      <a:r>
                        <a:rPr lang="en-GB" sz="800">
                          <a:effectLst/>
                        </a:rPr>
                        <a:t>9.30-9.50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pt-PT" sz="800">
                          <a:effectLst/>
                          <a:highlight>
                            <a:srgbClr val="FF00FF"/>
                          </a:highlight>
                        </a:rPr>
                        <a:t>Fónaic na Gaeilge/Spelling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Tionol /Assembly</a:t>
                      </a:r>
                      <a:endParaRPr lang="en-GB" sz="700">
                        <a:effectLst/>
                      </a:endParaRPr>
                    </a:p>
                    <a:p>
                      <a:pPr>
                        <a:lnSpc>
                          <a:spcPct val="115000"/>
                        </a:lnSpc>
                        <a:spcAft>
                          <a:spcPts val="1000"/>
                        </a:spcAft>
                      </a:pPr>
                      <a:r>
                        <a:rPr lang="it-IT" sz="800">
                          <a:effectLst/>
                          <a:highlight>
                            <a:srgbClr val="FF00FF"/>
                          </a:highlight>
                        </a:rPr>
                        <a:t>9.30-10.00</a:t>
                      </a:r>
                      <a:endParaRPr lang="en-GB" sz="700">
                        <a:effectLst/>
                      </a:endParaRPr>
                    </a:p>
                    <a:p>
                      <a:pPr>
                        <a:lnSpc>
                          <a:spcPct val="115000"/>
                        </a:lnSpc>
                        <a:spcAft>
                          <a:spcPts val="1000"/>
                        </a:spcAft>
                      </a:pPr>
                      <a:r>
                        <a:rPr lang="it-IT" sz="800">
                          <a:effectLst/>
                          <a:highlight>
                            <a:srgbClr val="FF00FF"/>
                          </a:highligh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2221386515"/>
                  </a:ext>
                </a:extLst>
              </a:tr>
              <a:tr h="725858">
                <a:tc>
                  <a:txBody>
                    <a:bodyPr/>
                    <a:lstStyle/>
                    <a:p>
                      <a:pPr>
                        <a:lnSpc>
                          <a:spcPct val="115000"/>
                        </a:lnSpc>
                        <a:spcAft>
                          <a:spcPts val="1000"/>
                        </a:spcAft>
                      </a:pPr>
                      <a:r>
                        <a:rPr lang="it-IT" sz="800">
                          <a:effectLst/>
                        </a:rPr>
                        <a:t>9.45-10.30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The World Around Us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highlight>
                            <a:srgbClr val="FF00FF"/>
                          </a:highlight>
                        </a:rPr>
                        <a:t>Literacy- Reading/Writing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700" dirty="0">
                          <a:effectLst/>
                        </a:rPr>
                        <a:t>Nurture</a:t>
                      </a:r>
                    </a:p>
                    <a:p>
                      <a:pPr>
                        <a:lnSpc>
                          <a:spcPct val="115000"/>
                        </a:lnSpc>
                        <a:spcAft>
                          <a:spcPts val="1000"/>
                        </a:spcAft>
                      </a:pPr>
                      <a:r>
                        <a:rPr lang="en-GB" sz="700" dirty="0">
                          <a:effectLst/>
                        </a:rPr>
                        <a:t> </a:t>
                      </a:r>
                    </a:p>
                    <a:p>
                      <a:pPr>
                        <a:lnSpc>
                          <a:spcPct val="115000"/>
                        </a:lnSpc>
                        <a:spcAft>
                          <a:spcPts val="1000"/>
                        </a:spcAft>
                      </a:pPr>
                      <a:r>
                        <a:rPr lang="en-GB" sz="700" dirty="0">
                          <a:effectLst/>
                        </a:rPr>
                        <a:t>Spelling-  address common </a:t>
                      </a:r>
                      <a:r>
                        <a:rPr lang="en-GB" sz="700">
                          <a:effectLst/>
                        </a:rPr>
                        <a:t>class difficulties </a:t>
                      </a:r>
                      <a:r>
                        <a:rPr lang="en-GB" sz="700" dirty="0">
                          <a:effectLst/>
                        </a:rPr>
                        <a:t>with sound of week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4271109273"/>
                  </a:ext>
                </a:extLst>
              </a:tr>
              <a:tr h="200795">
                <a:tc>
                  <a:txBody>
                    <a:bodyPr/>
                    <a:lstStyle/>
                    <a:p>
                      <a:pPr>
                        <a:lnSpc>
                          <a:spcPct val="115000"/>
                        </a:lnSpc>
                        <a:spcAft>
                          <a:spcPts val="1000"/>
                        </a:spcAft>
                      </a:pPr>
                      <a:r>
                        <a:rPr lang="it-IT" sz="800">
                          <a:effectLst/>
                        </a:rPr>
                        <a:t>10.30-10.45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800">
                          <a:effectLst/>
                        </a:rPr>
                        <a:t>Eat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2916068644"/>
                  </a:ext>
                </a:extLst>
              </a:tr>
              <a:tr h="503449">
                <a:tc>
                  <a:txBody>
                    <a:bodyPr/>
                    <a:lstStyle/>
                    <a:p>
                      <a:pPr>
                        <a:lnSpc>
                          <a:spcPct val="115000"/>
                        </a:lnSpc>
                        <a:spcAft>
                          <a:spcPts val="1000"/>
                        </a:spcAft>
                      </a:pPr>
                      <a:r>
                        <a:rPr lang="en-GB" sz="800">
                          <a:effectLst/>
                        </a:rPr>
                        <a:t>10.45-11.00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endParaRPr>
                    </a:p>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Outdoor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1109802082"/>
                  </a:ext>
                </a:extLst>
              </a:tr>
              <a:tr h="470847">
                <a:tc>
                  <a:txBody>
                    <a:bodyPr/>
                    <a:lstStyle/>
                    <a:p>
                      <a:pPr>
                        <a:lnSpc>
                          <a:spcPct val="115000"/>
                        </a:lnSpc>
                        <a:spcAft>
                          <a:spcPts val="1000"/>
                        </a:spcAft>
                      </a:pPr>
                      <a:r>
                        <a:rPr lang="en-GB" sz="800">
                          <a:effectLst/>
                        </a:rPr>
                        <a:t>11 - 11.15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FFFF00"/>
                          </a:highlight>
                        </a:rPr>
                        <a:t>Mental Maths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highlight>
                            <a:srgbClr val="FFFF00"/>
                          </a:highlight>
                        </a:rPr>
                        <a:t>Mental Maths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rowSpan="2">
                  <a:txBody>
                    <a:bodyPr/>
                    <a:lstStyle/>
                    <a:p>
                      <a:pPr>
                        <a:lnSpc>
                          <a:spcPct val="115000"/>
                        </a:lnSpc>
                        <a:spcAft>
                          <a:spcPts val="1000"/>
                        </a:spcAft>
                      </a:pPr>
                      <a:r>
                        <a:rPr lang="en-GB" sz="800" dirty="0">
                          <a:effectLst/>
                          <a:highlight>
                            <a:srgbClr val="FFFF00"/>
                          </a:highlight>
                        </a:rPr>
                        <a:t>Mental Maths</a:t>
                      </a:r>
                    </a:p>
                    <a:p>
                      <a:pPr>
                        <a:lnSpc>
                          <a:spcPct val="115000"/>
                        </a:lnSpc>
                        <a:spcAft>
                          <a:spcPts val="1000"/>
                        </a:spcAft>
                      </a:pPr>
                      <a:endParaRPr lang="en-GB" sz="700" dirty="0">
                        <a:effectLst/>
                      </a:endParaRPr>
                    </a:p>
                    <a:p>
                      <a:pPr>
                        <a:lnSpc>
                          <a:spcPct val="115000"/>
                        </a:lnSpc>
                        <a:spcAft>
                          <a:spcPts val="1000"/>
                        </a:spcAft>
                      </a:pPr>
                      <a:r>
                        <a:rPr lang="en-GB" sz="800" dirty="0">
                          <a:effectLst/>
                          <a:highlight>
                            <a:srgbClr val="FFFF00"/>
                          </a:highlight>
                        </a:rPr>
                        <a:t>Maths Tasks and Activities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highlight>
                            <a:srgbClr val="FFFF00"/>
                          </a:highlight>
                        </a:rPr>
                        <a:t> PDMU/PERSONAL DEVELOPMENT</a:t>
                      </a:r>
                    </a:p>
                    <a:p>
                      <a:pPr>
                        <a:lnSpc>
                          <a:spcPct val="115000"/>
                        </a:lnSpc>
                        <a:spcAft>
                          <a:spcPts val="1000"/>
                        </a:spcAft>
                      </a:pPr>
                      <a:r>
                        <a:rPr lang="en-GB" sz="800" dirty="0">
                          <a:effectLst/>
                          <a:highlight>
                            <a:srgbClr val="FFFF00"/>
                          </a:highlight>
                        </a:rPr>
                        <a:t>Mental Maths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highlight>
                            <a:srgbClr val="FFFF00"/>
                          </a:highlight>
                        </a:rPr>
                        <a:t>Mental Maths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1944885"/>
                  </a:ext>
                </a:extLst>
              </a:tr>
              <a:tr h="0">
                <a:tc>
                  <a:txBody>
                    <a:bodyPr/>
                    <a:lstStyle/>
                    <a:p>
                      <a:pPr>
                        <a:lnSpc>
                          <a:spcPct val="115000"/>
                        </a:lnSpc>
                        <a:spcAft>
                          <a:spcPts val="1000"/>
                        </a:spcAft>
                      </a:pPr>
                      <a:r>
                        <a:rPr lang="en-GB" sz="800">
                          <a:effectLst/>
                        </a:rPr>
                        <a:t> </a:t>
                      </a:r>
                      <a:endParaRPr lang="en-GB" sz="700">
                        <a:effectLst/>
                      </a:endParaRPr>
                    </a:p>
                    <a:p>
                      <a:pPr>
                        <a:lnSpc>
                          <a:spcPct val="115000"/>
                        </a:lnSpc>
                        <a:spcAft>
                          <a:spcPts val="1000"/>
                        </a:spcAft>
                      </a:pPr>
                      <a:r>
                        <a:rPr lang="en-GB" sz="800">
                          <a:effectLst/>
                        </a:rPr>
                        <a:t>11.15-12.00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US" sz="800">
                          <a:effectLst/>
                          <a:highlight>
                            <a:srgbClr val="FFFF00"/>
                          </a:highlight>
                        </a:rPr>
                        <a:t>Maths Tasks and Activities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vMerge="1">
                  <a:txBody>
                    <a:bodyPr/>
                    <a:lstStyle/>
                    <a:p>
                      <a:endParaRPr lang="en-GB"/>
                    </a:p>
                  </a:txBody>
                  <a:tcPr/>
                </a:tc>
                <a:tc>
                  <a:txBody>
                    <a:bodyPr/>
                    <a:lstStyle/>
                    <a:p>
                      <a:pPr>
                        <a:lnSpc>
                          <a:spcPct val="115000"/>
                        </a:lnSpc>
                        <a:spcAft>
                          <a:spcPts val="1000"/>
                        </a:spcAft>
                      </a:pPr>
                      <a:r>
                        <a:rPr lang="en-US" sz="800" dirty="0" err="1">
                          <a:effectLst/>
                          <a:highlight>
                            <a:srgbClr val="FFFF00"/>
                          </a:highlight>
                        </a:rPr>
                        <a:t>Maths</a:t>
                      </a:r>
                      <a:r>
                        <a:rPr lang="en-US" sz="800" dirty="0">
                          <a:effectLst/>
                          <a:highlight>
                            <a:srgbClr val="FFFF00"/>
                          </a:highlight>
                        </a:rPr>
                        <a:t> Tasks and Activities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highlight>
                            <a:srgbClr val="FFFF00"/>
                          </a:highlight>
                        </a:rPr>
                        <a:t>Maths Tasks and Activities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002579375"/>
                  </a:ext>
                </a:extLst>
              </a:tr>
              <a:tr h="200795">
                <a:tc>
                  <a:txBody>
                    <a:bodyPr/>
                    <a:lstStyle/>
                    <a:p>
                      <a:pPr>
                        <a:lnSpc>
                          <a:spcPct val="115000"/>
                        </a:lnSpc>
                        <a:spcAft>
                          <a:spcPts val="1000"/>
                        </a:spcAft>
                      </a:pPr>
                      <a:r>
                        <a:rPr lang="en-GB" sz="800">
                          <a:effectLst/>
                        </a:rPr>
                        <a:t>12.00- 1.00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 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Eat lunch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841956571"/>
                  </a:ext>
                </a:extLst>
              </a:tr>
              <a:tr h="278476">
                <a:tc>
                  <a:txBody>
                    <a:bodyPr/>
                    <a:lstStyle/>
                    <a:p>
                      <a:pPr>
                        <a:lnSpc>
                          <a:spcPct val="115000"/>
                        </a:lnSpc>
                        <a:spcAft>
                          <a:spcPts val="100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rPr>
                        <a:t>Lunchtime Outside break</a:t>
                      </a: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rPr>
                        <a:t>Lunchtime Outside break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678200011"/>
                  </a:ext>
                </a:extLst>
              </a:tr>
              <a:tr h="558952">
                <a:tc>
                  <a:txBody>
                    <a:bodyPr/>
                    <a:lstStyle/>
                    <a:p>
                      <a:pPr>
                        <a:lnSpc>
                          <a:spcPct val="115000"/>
                        </a:lnSpc>
                        <a:spcAft>
                          <a:spcPts val="1000"/>
                        </a:spcAft>
                      </a:pPr>
                      <a:r>
                        <a:rPr lang="en-GB" sz="800">
                          <a:effectLst/>
                        </a:rPr>
                        <a:t>1.00-1.45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a:effectLst/>
                          <a:highlight>
                            <a:srgbClr val="00FFFF"/>
                          </a:highlight>
                        </a:rPr>
                        <a:t>Language </a:t>
                      </a:r>
                      <a:r>
                        <a:rPr lang="en-GB" sz="800" dirty="0">
                          <a:effectLst/>
                          <a:highlight>
                            <a:srgbClr val="00FFFF"/>
                          </a:highlight>
                        </a:rPr>
                        <a:t>Activities</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indent="457200">
                        <a:lnSpc>
                          <a:spcPct val="115000"/>
                        </a:lnSpc>
                        <a:spcAft>
                          <a:spcPts val="1000"/>
                        </a:spcAft>
                      </a:pPr>
                      <a:r>
                        <a:rPr lang="en-GB" sz="800" dirty="0">
                          <a:effectLst/>
                          <a:highlight>
                            <a:srgbClr val="00FFFF"/>
                          </a:highlight>
                        </a:rPr>
                        <a:t>PE </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it-IT" sz="1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PE</a:t>
                      </a:r>
                    </a:p>
                    <a:p>
                      <a:pPr>
                        <a:lnSpc>
                          <a:spcPct val="115000"/>
                        </a:lnSpc>
                        <a:spcAft>
                          <a:spcPts val="1000"/>
                        </a:spcAft>
                      </a:pPr>
                      <a:endParaRPr lang="en-GB" sz="1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800" dirty="0">
                          <a:effectLst/>
                          <a:highlight>
                            <a:srgbClr val="00FFFF"/>
                          </a:highlight>
                        </a:rPr>
                        <a:t>Structured Play</a:t>
                      </a:r>
                      <a:endParaRPr lang="en-GB" sz="7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en-GB" sz="9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Structured Play</a:t>
                      </a:r>
                      <a:endParaRPr lang="en-GB" sz="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713021537"/>
                  </a:ext>
                </a:extLst>
              </a:tr>
              <a:tr h="200795">
                <a:tc>
                  <a:txBody>
                    <a:bodyPr/>
                    <a:lstStyle/>
                    <a:p>
                      <a:pPr>
                        <a:lnSpc>
                          <a:spcPct val="115000"/>
                        </a:lnSpc>
                        <a:spcAft>
                          <a:spcPts val="1000"/>
                        </a:spcAft>
                      </a:pPr>
                      <a:r>
                        <a:rPr lang="en-GB" sz="800">
                          <a:effectLst/>
                        </a:rPr>
                        <a:t>1.50-2.00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dirty="0" err="1">
                          <a:effectLst/>
                        </a:rPr>
                        <a:t>Preparations</a:t>
                      </a:r>
                      <a:r>
                        <a:rPr lang="fr-FR" sz="800" dirty="0">
                          <a:effectLst/>
                        </a:rPr>
                        <a:t> for </a:t>
                      </a:r>
                      <a:r>
                        <a:rPr lang="fr-FR" sz="800" dirty="0" err="1">
                          <a:effectLst/>
                        </a:rPr>
                        <a:t>hometime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a:effectLst/>
                        </a:rPr>
                        <a:t>Preparations for hometime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tc>
                  <a:txBody>
                    <a:bodyPr/>
                    <a:lstStyle/>
                    <a:p>
                      <a:pPr>
                        <a:lnSpc>
                          <a:spcPct val="115000"/>
                        </a:lnSpc>
                        <a:spcAft>
                          <a:spcPts val="1000"/>
                        </a:spcAft>
                      </a:pPr>
                      <a:r>
                        <a:rPr lang="fr-FR" sz="800" dirty="0" err="1">
                          <a:effectLst/>
                        </a:rPr>
                        <a:t>Preparations</a:t>
                      </a:r>
                      <a:r>
                        <a:rPr lang="fr-FR" sz="800" dirty="0">
                          <a:effectLst/>
                        </a:rPr>
                        <a:t> for </a:t>
                      </a:r>
                      <a:r>
                        <a:rPr lang="fr-FR" sz="800" dirty="0" err="1">
                          <a:effectLst/>
                        </a:rPr>
                        <a:t>hometime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287" marR="35287" marT="0" marB="0"/>
                </a:tc>
                <a:extLst>
                  <a:ext uri="{0D108BD9-81ED-4DB2-BD59-A6C34878D82A}">
                    <a16:rowId xmlns:a16="http://schemas.microsoft.com/office/drawing/2014/main" val="3468337875"/>
                  </a:ext>
                </a:extLst>
              </a:tr>
            </a:tbl>
          </a:graphicData>
        </a:graphic>
      </p:graphicFrame>
    </p:spTree>
    <p:extLst>
      <p:ext uri="{BB962C8B-B14F-4D97-AF65-F5344CB8AC3E}">
        <p14:creationId xmlns:p14="http://schemas.microsoft.com/office/powerpoint/2010/main" val="16821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26" name="Google Shape;126;p6"/>
          <p:cNvSpPr txBox="1">
            <a:spLocks noGrp="1"/>
          </p:cNvSpPr>
          <p:nvPr>
            <p:ph type="body" idx="1"/>
          </p:nvPr>
        </p:nvSpPr>
        <p:spPr>
          <a:xfrm>
            <a:off x="467544" y="1556792"/>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GB" sz="2400" b="1" dirty="0">
                <a:latin typeface="Comic Sans MS"/>
                <a:ea typeface="Comic Sans MS"/>
                <a:cs typeface="Comic Sans MS"/>
                <a:sym typeface="Comic Sans MS"/>
              </a:rPr>
              <a:t>In Irish Medium Education,</a:t>
            </a:r>
            <a:endParaRPr dirty="0"/>
          </a:p>
          <a:p>
            <a:pPr marL="0" lvl="0" indent="0" algn="ctr" rtl="0">
              <a:spcBef>
                <a:spcPts val="480"/>
              </a:spcBef>
              <a:spcAft>
                <a:spcPts val="0"/>
              </a:spcAft>
              <a:buClr>
                <a:srgbClr val="FF0000"/>
              </a:buClr>
              <a:buSzPts val="2400"/>
              <a:buNone/>
            </a:pPr>
            <a:r>
              <a:rPr lang="en-GB" sz="2400" b="1" dirty="0">
                <a:solidFill>
                  <a:srgbClr val="FF0000"/>
                </a:solidFill>
                <a:latin typeface="Comic Sans MS"/>
                <a:ea typeface="Comic Sans MS"/>
                <a:cs typeface="Comic Sans MS"/>
                <a:sym typeface="Comic Sans MS"/>
              </a:rPr>
              <a:t>Key Stage 1 </a:t>
            </a:r>
            <a:r>
              <a:rPr lang="en-GB" sz="2400" b="1" dirty="0">
                <a:latin typeface="Comic Sans MS"/>
                <a:ea typeface="Comic Sans MS"/>
                <a:cs typeface="Comic Sans MS"/>
                <a:sym typeface="Comic Sans MS"/>
              </a:rPr>
              <a:t>children are enabled to learn fundamental language and literacy skills in both</a:t>
            </a:r>
            <a:endParaRPr dirty="0"/>
          </a:p>
          <a:p>
            <a:pPr marL="0" lvl="0" indent="0" algn="ctr" rtl="0">
              <a:spcBef>
                <a:spcPts val="480"/>
              </a:spcBef>
              <a:spcAft>
                <a:spcPts val="0"/>
              </a:spcAft>
              <a:buClr>
                <a:srgbClr val="FF0000"/>
              </a:buClr>
              <a:buSzPts val="2400"/>
              <a:buNone/>
            </a:pPr>
            <a:r>
              <a:rPr lang="en-GB" sz="2400" b="1" dirty="0">
                <a:solidFill>
                  <a:srgbClr val="FF0000"/>
                </a:solidFill>
                <a:latin typeface="Comic Sans MS"/>
                <a:ea typeface="Comic Sans MS"/>
                <a:cs typeface="Comic Sans MS"/>
                <a:sym typeface="Comic Sans MS"/>
              </a:rPr>
              <a:t>English</a:t>
            </a:r>
            <a:r>
              <a:rPr lang="en-GB" sz="2400" b="1" dirty="0">
                <a:latin typeface="Comic Sans MS"/>
                <a:ea typeface="Comic Sans MS"/>
                <a:cs typeface="Comic Sans MS"/>
                <a:sym typeface="Comic Sans MS"/>
              </a:rPr>
              <a:t> and </a:t>
            </a:r>
            <a:r>
              <a:rPr lang="en-GB" sz="2400" b="1" dirty="0">
                <a:solidFill>
                  <a:srgbClr val="FF0000"/>
                </a:solidFill>
                <a:latin typeface="Comic Sans MS"/>
                <a:ea typeface="Comic Sans MS"/>
                <a:cs typeface="Comic Sans MS"/>
                <a:sym typeface="Comic Sans MS"/>
              </a:rPr>
              <a:t>Irish</a:t>
            </a:r>
            <a:r>
              <a:rPr lang="en-GB" sz="2400" b="1" dirty="0">
                <a:latin typeface="Comic Sans MS"/>
                <a:ea typeface="Comic Sans MS"/>
                <a:cs typeface="Comic Sans MS"/>
                <a:sym typeface="Comic Sans MS"/>
              </a:rPr>
              <a:t>.</a:t>
            </a:r>
            <a:endParaRPr dirty="0"/>
          </a:p>
          <a:p>
            <a:pPr marL="0" lvl="0" indent="0" algn="ctr" rtl="0">
              <a:spcBef>
                <a:spcPts val="480"/>
              </a:spcBef>
              <a:spcAft>
                <a:spcPts val="0"/>
              </a:spcAft>
              <a:buClr>
                <a:schemeClr val="dk1"/>
              </a:buClr>
              <a:buSzPts val="2400"/>
              <a:buNone/>
            </a:pPr>
            <a:r>
              <a:rPr lang="en-GB" sz="2400" b="1" u="sng" dirty="0">
                <a:latin typeface="Comic Sans MS"/>
                <a:ea typeface="Comic Sans MS"/>
                <a:cs typeface="Comic Sans MS"/>
                <a:sym typeface="Comic Sans MS"/>
              </a:rPr>
              <a:t>The next few slides go into more detail on these 3 core elements to Language and Literacy (English and Irish):</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Listening, Understanding and Talking,</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Reading</a:t>
            </a:r>
            <a:endParaRPr dirty="0"/>
          </a:p>
          <a:p>
            <a:pPr marL="342900" lvl="0" indent="-342900" algn="l" rtl="0">
              <a:spcBef>
                <a:spcPts val="480"/>
              </a:spcBef>
              <a:spcAft>
                <a:spcPts val="0"/>
              </a:spcAft>
              <a:buClr>
                <a:schemeClr val="dk1"/>
              </a:buClr>
              <a:buSzPts val="2400"/>
              <a:buChar char="•"/>
            </a:pPr>
            <a:r>
              <a:rPr lang="en-GB" sz="2400" dirty="0">
                <a:latin typeface="Comic Sans MS"/>
                <a:ea typeface="Comic Sans MS"/>
                <a:cs typeface="Comic Sans MS"/>
                <a:sym typeface="Comic Sans MS"/>
              </a:rPr>
              <a:t>Writing</a:t>
            </a:r>
            <a:endParaRPr sz="2400" dirty="0">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br>
              <a:rPr lang="en-GB"/>
            </a:br>
            <a:endParaRPr/>
          </a:p>
        </p:txBody>
      </p:sp>
      <p:sp>
        <p:nvSpPr>
          <p:cNvPr id="132" name="Google Shape;132;p7"/>
          <p:cNvSpPr txBox="1">
            <a:spLocks noGrp="1"/>
          </p:cNvSpPr>
          <p:nvPr>
            <p:ph type="body" idx="1"/>
          </p:nvPr>
        </p:nvSpPr>
        <p:spPr>
          <a:xfrm>
            <a:off x="611560" y="881665"/>
            <a:ext cx="8229600" cy="513962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endParaRPr b="1" u="sng" dirty="0">
              <a:latin typeface="Comic Sans MS"/>
              <a:ea typeface="Comic Sans MS"/>
              <a:cs typeface="Comic Sans MS"/>
              <a:sym typeface="Comic Sans MS"/>
            </a:endParaRPr>
          </a:p>
          <a:p>
            <a:pPr marL="0" lvl="0" indent="0" algn="ctr" rtl="0">
              <a:spcBef>
                <a:spcPts val="360"/>
              </a:spcBef>
              <a:spcAft>
                <a:spcPts val="0"/>
              </a:spcAft>
              <a:buClr>
                <a:schemeClr val="dk1"/>
              </a:buClr>
              <a:buSzPts val="1800"/>
              <a:buNone/>
            </a:pPr>
            <a:r>
              <a:rPr lang="en-GB" sz="1800" b="1" u="sng" dirty="0">
                <a:latin typeface="Comic Sans MS"/>
                <a:ea typeface="Comic Sans MS"/>
                <a:cs typeface="Comic Sans MS"/>
                <a:sym typeface="Comic Sans MS"/>
              </a:rPr>
              <a:t>Listening, Understanding and Talking</a:t>
            </a:r>
            <a:endParaRPr sz="1800" u="sng"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Participate in listening, understanding and talking in all the areas of learning outlined in the Big Picture</a:t>
            </a:r>
            <a:endParaRPr sz="1800" dirty="0">
              <a:latin typeface="Comic Sans MS"/>
              <a:ea typeface="Comic Sans MS"/>
              <a:cs typeface="Comic Sans MS"/>
              <a:sym typeface="Comic Sans MS"/>
            </a:endParaRPr>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respond to and explore stories, poems, songs, drama and media texts through use of traditional and digital resources</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and respond to guidance and instruction</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Listen to, understand and take part in group and paired activities</a:t>
            </a:r>
            <a:endParaRPr dirty="0"/>
          </a:p>
          <a:p>
            <a:pPr marL="0" lvl="0" indent="0" algn="l" rtl="0">
              <a:spcBef>
                <a:spcPts val="360"/>
              </a:spcBef>
              <a:spcAft>
                <a:spcPts val="0"/>
              </a:spcAft>
              <a:buClr>
                <a:schemeClr val="dk1"/>
              </a:buClr>
              <a:buSzPts val="1800"/>
              <a:buNone/>
            </a:pPr>
            <a:endParaRPr sz="1800" dirty="0">
              <a:latin typeface="Comic Sans MS"/>
              <a:ea typeface="Comic Sans MS"/>
              <a:cs typeface="Comic Sans MS"/>
              <a:sym typeface="Comic Sans MS"/>
            </a:endParaRPr>
          </a:p>
          <a:p>
            <a:pPr marL="342900" lvl="0" indent="-342900" algn="l" rtl="0">
              <a:spcBef>
                <a:spcPts val="360"/>
              </a:spcBef>
              <a:spcAft>
                <a:spcPts val="0"/>
              </a:spcAft>
              <a:buClr>
                <a:schemeClr val="dk1"/>
              </a:buClr>
              <a:buSzPts val="1800"/>
              <a:buChar char="•"/>
            </a:pPr>
            <a:r>
              <a:rPr lang="en-GB" sz="1800" dirty="0">
                <a:latin typeface="Comic Sans MS"/>
                <a:ea typeface="Comic Sans MS"/>
                <a:cs typeface="Comic Sans MS"/>
                <a:sym typeface="Comic Sans MS"/>
              </a:rPr>
              <a:t>Describe and talk about real experiences and imaginary situations and about people, places, events and artefacts </a:t>
            </a:r>
            <a:r>
              <a:rPr lang="en-GB" sz="1800" i="1" dirty="0">
                <a:latin typeface="Comic Sans MS"/>
                <a:ea typeface="Comic Sans MS"/>
                <a:cs typeface="Comic Sans MS"/>
                <a:sym typeface="Comic Sans MS"/>
              </a:rPr>
              <a:t>(for example, talk about a dream they had)</a:t>
            </a:r>
            <a:endParaRPr sz="1800" dirty="0">
              <a:latin typeface="Comic Sans MS"/>
              <a:ea typeface="Comic Sans MS"/>
              <a:cs typeface="Comic Sans MS"/>
              <a:sym typeface="Comic Sans MS"/>
            </a:endParaRPr>
          </a:p>
          <a:p>
            <a:pPr marL="342900" lvl="0" indent="-215900" algn="l" rtl="0">
              <a:spcBef>
                <a:spcPts val="400"/>
              </a:spcBef>
              <a:spcAft>
                <a:spcPts val="0"/>
              </a:spcAft>
              <a:buClr>
                <a:schemeClr val="dk1"/>
              </a:buClr>
              <a:buSzPts val="20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Language and Literacy</a:t>
            </a:r>
            <a:endParaRPr/>
          </a:p>
        </p:txBody>
      </p:sp>
      <p:sp>
        <p:nvSpPr>
          <p:cNvPr id="138" name="Google Shape;138;p8"/>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800"/>
              <a:buNone/>
            </a:pPr>
            <a:r>
              <a:rPr lang="en-GB" sz="1800" b="1" u="sng" dirty="0">
                <a:latin typeface="Comic Sans MS"/>
                <a:ea typeface="Comic Sans MS"/>
                <a:cs typeface="Comic Sans MS"/>
                <a:sym typeface="Comic Sans MS"/>
              </a:rPr>
              <a:t>Reading</a:t>
            </a:r>
            <a:endParaRPr sz="1800" u="sng"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shared reading experiences - for example; reading online books using the Interactive Whiteboard.</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Participate in smaller group reading experiences. This encourages the children to answer out well and get engaged in discussions based on texts. </a:t>
            </a:r>
            <a:endParaRPr dirty="0"/>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Focused learning, specific tasks based on the reading material.</a:t>
            </a:r>
            <a:endParaRPr sz="1600" dirty="0">
              <a:latin typeface="Comic Sans MS"/>
              <a:ea typeface="Comic Sans MS"/>
              <a:cs typeface="Comic Sans MS"/>
              <a:sym typeface="Comic Sans MS"/>
            </a:endParaRPr>
          </a:p>
          <a:p>
            <a:pPr marL="0" lvl="0" indent="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err="1">
                <a:latin typeface="Comic Sans MS"/>
                <a:ea typeface="Comic Sans MS"/>
                <a:cs typeface="Comic Sans MS"/>
                <a:sym typeface="Comic Sans MS"/>
              </a:rPr>
              <a:t>Fónaic</a:t>
            </a:r>
            <a:r>
              <a:rPr lang="en-GB" sz="1600" dirty="0">
                <a:latin typeface="Comic Sans MS"/>
                <a:ea typeface="Comic Sans MS"/>
                <a:cs typeface="Comic Sans MS"/>
                <a:sym typeface="Comic Sans MS"/>
              </a:rPr>
              <a:t> na </a:t>
            </a:r>
            <a:r>
              <a:rPr lang="en-GB" sz="1600" dirty="0" err="1">
                <a:latin typeface="Comic Sans MS"/>
                <a:ea typeface="Comic Sans MS"/>
                <a:cs typeface="Comic Sans MS"/>
                <a:sym typeface="Comic Sans MS"/>
              </a:rPr>
              <a:t>Gaeilge</a:t>
            </a:r>
            <a:r>
              <a:rPr lang="en-GB" sz="1600" dirty="0">
                <a:latin typeface="Comic Sans MS"/>
                <a:ea typeface="Comic Sans MS"/>
                <a:cs typeface="Comic Sans MS"/>
                <a:sym typeface="Comic Sans MS"/>
              </a:rPr>
              <a:t>, learning about sounds (</a:t>
            </a:r>
            <a:r>
              <a:rPr lang="en-GB" sz="1600" dirty="0" err="1">
                <a:latin typeface="Comic Sans MS"/>
                <a:ea typeface="Comic Sans MS"/>
                <a:cs typeface="Comic Sans MS"/>
                <a:sym typeface="Comic Sans MS"/>
              </a:rPr>
              <a:t>fuaimeanna</a:t>
            </a:r>
            <a:r>
              <a:rPr lang="en-GB" sz="1600" dirty="0">
                <a:latin typeface="Comic Sans MS"/>
                <a:ea typeface="Comic Sans MS"/>
                <a:cs typeface="Comic Sans MS"/>
                <a:sym typeface="Comic Sans MS"/>
              </a:rPr>
              <a:t>). Encouraging children to sound out words.</a:t>
            </a:r>
            <a:endParaRPr dirty="0"/>
          </a:p>
          <a:p>
            <a:pPr marL="342900" lvl="0" indent="-241300" algn="l" rtl="0">
              <a:spcBef>
                <a:spcPts val="320"/>
              </a:spcBef>
              <a:spcAft>
                <a:spcPts val="0"/>
              </a:spcAft>
              <a:buClr>
                <a:schemeClr val="dk1"/>
              </a:buClr>
              <a:buSzPts val="1600"/>
              <a:buNone/>
            </a:pPr>
            <a:endParaRPr sz="1600" dirty="0">
              <a:latin typeface="Comic Sans MS"/>
              <a:ea typeface="Comic Sans MS"/>
              <a:cs typeface="Comic Sans MS"/>
              <a:sym typeface="Comic Sans MS"/>
            </a:endParaRPr>
          </a:p>
          <a:p>
            <a:pPr marL="342900" lvl="0" indent="-342900" algn="l" rtl="0">
              <a:spcBef>
                <a:spcPts val="320"/>
              </a:spcBef>
              <a:spcAft>
                <a:spcPts val="0"/>
              </a:spcAft>
              <a:buClr>
                <a:schemeClr val="dk1"/>
              </a:buClr>
              <a:buSzPts val="1600"/>
              <a:buChar char="•"/>
            </a:pPr>
            <a:r>
              <a:rPr lang="en-GB" sz="1600" dirty="0">
                <a:latin typeface="Comic Sans MS"/>
                <a:ea typeface="Comic Sans MS"/>
                <a:cs typeface="Comic Sans MS"/>
                <a:sym typeface="Comic Sans MS"/>
              </a:rPr>
              <a:t>Children start English in class in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 and will have English Reading and Spelling for homework early in the 2</a:t>
            </a:r>
            <a:r>
              <a:rPr lang="en-GB" sz="1600" baseline="30000" dirty="0">
                <a:latin typeface="Comic Sans MS"/>
                <a:ea typeface="Comic Sans MS"/>
                <a:cs typeface="Comic Sans MS"/>
                <a:sym typeface="Comic Sans MS"/>
              </a:rPr>
              <a:t>nd</a:t>
            </a:r>
            <a:r>
              <a:rPr lang="en-GB" sz="1600" dirty="0">
                <a:latin typeface="Comic Sans MS"/>
                <a:ea typeface="Comic Sans MS"/>
                <a:cs typeface="Comic Sans MS"/>
                <a:sym typeface="Comic Sans MS"/>
              </a:rPr>
              <a:t> term.</a:t>
            </a:r>
            <a:endParaRPr sz="1600" dirty="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3328</TotalTime>
  <Words>4516</Words>
  <Application>Microsoft Office PowerPoint</Application>
  <PresentationFormat>On-screen Show (4:3)</PresentationFormat>
  <Paragraphs>407</Paragraphs>
  <Slides>33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Comic Sans MS</vt:lpstr>
      <vt:lpstr>Noto Sans Symbols</vt:lpstr>
      <vt:lpstr>SassoonPrimaryType</vt:lpstr>
      <vt:lpstr>Times New Roman</vt:lpstr>
      <vt:lpstr>Office Theme</vt:lpstr>
      <vt:lpstr>     Fáilte go  Bunscoil  Bheanna Boirche Rang a 3  </vt:lpstr>
      <vt:lpstr> Curaclam  - Curriculum</vt:lpstr>
      <vt:lpstr>PowerPoint Presentation</vt:lpstr>
      <vt:lpstr>PowerPoint Presentation</vt:lpstr>
      <vt:lpstr>Curaclam (ar lean…) Curriculum (continued…)</vt:lpstr>
      <vt:lpstr>Class timetable </vt:lpstr>
      <vt:lpstr>Language and Literacy</vt:lpstr>
      <vt:lpstr>Language and Literacy </vt:lpstr>
      <vt:lpstr>Language and Literacy</vt:lpstr>
      <vt:lpstr>Language and Literacy</vt:lpstr>
      <vt:lpstr>Language and Literacy</vt:lpstr>
      <vt:lpstr>Matamaitic agus Uimhearthacht</vt:lpstr>
      <vt:lpstr>Matamaitic agus Uimhearthacht</vt:lpstr>
      <vt:lpstr>Matamaitic agus Uimhearthacht</vt:lpstr>
      <vt:lpstr>Other areas of Learning</vt:lpstr>
      <vt:lpstr>Personal Development and Mutual Understanding (PDMU)</vt:lpstr>
      <vt:lpstr>PowerPoint Presentation</vt:lpstr>
      <vt:lpstr>PowerPoint Presentation</vt:lpstr>
      <vt:lpstr>PowerPoint Presentation</vt:lpstr>
      <vt:lpstr>Assessment</vt:lpstr>
      <vt:lpstr>Spóirt</vt:lpstr>
      <vt:lpstr>PowerPoint Presentation</vt:lpstr>
      <vt:lpstr>An Lá Scoile The School Day</vt:lpstr>
      <vt:lpstr>Éide Scoile School Uniform</vt:lpstr>
      <vt:lpstr>PowerPoint Presentation</vt:lpstr>
      <vt:lpstr>PowerPoint Presentation</vt:lpstr>
      <vt:lpstr>Tuismitheoirí - Parents</vt:lpstr>
      <vt:lpstr>PowerPoint Presentation</vt:lpstr>
      <vt:lpstr>PowerPoint Presentation</vt:lpstr>
      <vt:lpstr>PowerPoint Presentation</vt:lpstr>
      <vt:lpstr>Ag cuidiú le do pháiste  Supporting your child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Rang a 3</dc:title>
  <dc:creator>Boden</dc:creator>
  <cp:lastModifiedBy>C Fox</cp:lastModifiedBy>
  <cp:revision>26</cp:revision>
  <dcterms:created xsi:type="dcterms:W3CDTF">2012-11-16T18:41:46Z</dcterms:created>
  <dcterms:modified xsi:type="dcterms:W3CDTF">2025-10-13T08:42:09Z</dcterms:modified>
</cp:coreProperties>
</file>