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4" r:id="rId2"/>
    <p:sldMasterId id="2147483666" r:id="rId3"/>
    <p:sldMasterId id="2147483668" r:id="rId4"/>
    <p:sldMasterId id="2147483687"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9" r:id="rId27"/>
    <p:sldId id="283" r:id="rId28"/>
    <p:sldId id="278" r:id="rId29"/>
    <p:sldId id="277" r:id="rId30"/>
    <p:sldId id="281" r:id="rId31"/>
    <p:sldId id="282" r:id="rId3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bHYx4GIaqU8Q+4CAxeqOkP22C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A86120-59C7-429C-A8FE-045D0BB61420}">
  <a:tblStyle styleId="{3CA86120-59C7-429C-A8FE-045D0BB6142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5550" tIns="47775" rIns="95550" bIns="4777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a:t>
            </a:fld>
            <a:endParaRPr sz="1400" b="0" i="0" u="none" strike="noStrike" cap="none">
              <a:solidFill>
                <a:srgbClr val="000000"/>
              </a:solidFill>
              <a:latin typeface="Arial"/>
              <a:ea typeface="Arial"/>
              <a:cs typeface="Arial"/>
              <a:sym typeface="Arial"/>
            </a:endParaRPr>
          </a:p>
        </p:txBody>
      </p:sp>
      <p:sp>
        <p:nvSpPr>
          <p:cNvPr id="207" name="Google Shape;207;p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10</a:t>
            </a:fld>
            <a:endParaRPr sz="1400" b="0" i="0" u="none" strike="noStrike" cap="none">
              <a:solidFill>
                <a:srgbClr val="000000"/>
              </a:solidFill>
              <a:latin typeface="Arial"/>
              <a:ea typeface="Arial"/>
              <a:cs typeface="Arial"/>
              <a:sym typeface="Arial"/>
            </a:endParaRPr>
          </a:p>
        </p:txBody>
      </p:sp>
      <p:sp>
        <p:nvSpPr>
          <p:cNvPr id="277" name="Google Shape;277;p10: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0: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11</a:t>
            </a:fld>
            <a:endParaRPr sz="1400" b="0" i="0" u="none" strike="noStrike" cap="none">
              <a:solidFill>
                <a:srgbClr val="000000"/>
              </a:solidFill>
              <a:latin typeface="Arial"/>
              <a:ea typeface="Arial"/>
              <a:cs typeface="Arial"/>
              <a:sym typeface="Arial"/>
            </a:endParaRPr>
          </a:p>
        </p:txBody>
      </p:sp>
      <p:sp>
        <p:nvSpPr>
          <p:cNvPr id="285" name="Google Shape;285;p1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12</a:t>
            </a:fld>
            <a:endParaRPr sz="1400" b="0" i="0" u="none" strike="noStrike" cap="none">
              <a:solidFill>
                <a:srgbClr val="000000"/>
              </a:solidFill>
              <a:latin typeface="Arial"/>
              <a:ea typeface="Arial"/>
              <a:cs typeface="Arial"/>
              <a:sym typeface="Arial"/>
            </a:endParaRPr>
          </a:p>
        </p:txBody>
      </p:sp>
      <p:sp>
        <p:nvSpPr>
          <p:cNvPr id="295" name="Google Shape;295;p1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13</a:t>
            </a:fld>
            <a:endParaRPr sz="1400" b="0" i="0" u="none" strike="noStrike" cap="none">
              <a:solidFill>
                <a:srgbClr val="000000"/>
              </a:solidFill>
              <a:latin typeface="Arial"/>
              <a:ea typeface="Arial"/>
              <a:cs typeface="Arial"/>
              <a:sym typeface="Arial"/>
            </a:endParaRPr>
          </a:p>
        </p:txBody>
      </p:sp>
      <p:sp>
        <p:nvSpPr>
          <p:cNvPr id="303" name="Google Shape;303;p13: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14</a:t>
            </a:fld>
            <a:endParaRPr sz="1400" b="0" i="0" u="none" strike="noStrike" cap="none">
              <a:solidFill>
                <a:srgbClr val="000000"/>
              </a:solidFill>
              <a:latin typeface="Arial"/>
              <a:ea typeface="Arial"/>
              <a:cs typeface="Arial"/>
              <a:sym typeface="Arial"/>
            </a:endParaRPr>
          </a:p>
        </p:txBody>
      </p:sp>
      <p:sp>
        <p:nvSpPr>
          <p:cNvPr id="310" name="Google Shape;310;p1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15</a:t>
            </a:fld>
            <a:endParaRPr sz="1400" b="0" i="0" u="none" strike="noStrike" cap="none">
              <a:solidFill>
                <a:srgbClr val="000000"/>
              </a:solidFill>
              <a:latin typeface="Arial"/>
              <a:ea typeface="Arial"/>
              <a:cs typeface="Arial"/>
              <a:sym typeface="Arial"/>
            </a:endParaRPr>
          </a:p>
        </p:txBody>
      </p:sp>
      <p:sp>
        <p:nvSpPr>
          <p:cNvPr id="320" name="Google Shape;320;p15: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1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8: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217" name="Google Shape;217;p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0: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75" name="Google Shape;375;p2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3: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63" name="Google Shape;363;p2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3</a:t>
            </a:fld>
            <a:endParaRPr sz="1400" b="0" i="0" u="none" strike="noStrike" cap="none">
              <a:solidFill>
                <a:srgbClr val="000000"/>
              </a:solidFill>
              <a:latin typeface="Arial"/>
              <a:ea typeface="Arial"/>
              <a:cs typeface="Arial"/>
              <a:sym typeface="Arial"/>
            </a:endParaRPr>
          </a:p>
        </p:txBody>
      </p:sp>
      <p:sp>
        <p:nvSpPr>
          <p:cNvPr id="223" name="Google Shape;223;p3: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4</a:t>
            </a:fld>
            <a:endParaRPr sz="1400" b="0" i="0" u="none" strike="noStrike" cap="none">
              <a:solidFill>
                <a:srgbClr val="000000"/>
              </a:solidFill>
              <a:latin typeface="Arial"/>
              <a:ea typeface="Arial"/>
              <a:cs typeface="Arial"/>
              <a:sym typeface="Arial"/>
            </a:endParaRPr>
          </a:p>
        </p:txBody>
      </p:sp>
      <p:sp>
        <p:nvSpPr>
          <p:cNvPr id="229" name="Google Shape;229;p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5</a:t>
            </a:fld>
            <a:endParaRPr sz="1400" b="0" i="0" u="none" strike="noStrike" cap="none">
              <a:solidFill>
                <a:srgbClr val="000000"/>
              </a:solidFill>
              <a:latin typeface="Arial"/>
              <a:ea typeface="Arial"/>
              <a:cs typeface="Arial"/>
              <a:sym typeface="Arial"/>
            </a:endParaRPr>
          </a:p>
        </p:txBody>
      </p:sp>
      <p:sp>
        <p:nvSpPr>
          <p:cNvPr id="237" name="Google Shape;237;p5: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6</a:t>
            </a:fld>
            <a:endParaRPr sz="1400" b="0" i="0" u="none" strike="noStrike" cap="none">
              <a:solidFill>
                <a:srgbClr val="000000"/>
              </a:solidFill>
              <a:latin typeface="Arial"/>
              <a:ea typeface="Arial"/>
              <a:cs typeface="Arial"/>
              <a:sym typeface="Arial"/>
            </a:endParaRPr>
          </a:p>
        </p:txBody>
      </p:sp>
      <p:sp>
        <p:nvSpPr>
          <p:cNvPr id="245" name="Google Shape;245;p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7</a:t>
            </a:fld>
            <a:endParaRPr sz="1400" b="0" i="0" u="none" strike="noStrike" cap="none">
              <a:solidFill>
                <a:srgbClr val="000000"/>
              </a:solidFill>
              <a:latin typeface="Arial"/>
              <a:ea typeface="Arial"/>
              <a:cs typeface="Arial"/>
              <a:sym typeface="Arial"/>
            </a:endParaRPr>
          </a:p>
        </p:txBody>
      </p:sp>
      <p:sp>
        <p:nvSpPr>
          <p:cNvPr id="253" name="Google Shape;253;p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8</a:t>
            </a:fld>
            <a:endParaRPr sz="1400" b="0" i="0" u="none" strike="noStrike" cap="none">
              <a:solidFill>
                <a:srgbClr val="000000"/>
              </a:solidFill>
              <a:latin typeface="Arial"/>
              <a:ea typeface="Arial"/>
              <a:cs typeface="Arial"/>
              <a:sym typeface="Arial"/>
            </a:endParaRPr>
          </a:p>
        </p:txBody>
      </p:sp>
      <p:sp>
        <p:nvSpPr>
          <p:cNvPr id="261" name="Google Shape;261;p8: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8: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9</a:t>
            </a:fld>
            <a:endParaRPr sz="1400" b="0" i="0" u="none" strike="noStrike" cap="none">
              <a:solidFill>
                <a:srgbClr val="000000"/>
              </a:solidFill>
              <a:latin typeface="Arial"/>
              <a:ea typeface="Arial"/>
              <a:cs typeface="Arial"/>
              <a:sym typeface="Arial"/>
            </a:endParaRPr>
          </a:p>
        </p:txBody>
      </p:sp>
      <p:sp>
        <p:nvSpPr>
          <p:cNvPr id="269" name="Google Shape;269;p9: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9: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2" name="Google Shape;52;p3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3"/>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2" name="Google Shape;112;p43"/>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3" name="Google Shape;113;p43"/>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4" name="Google Shape;114;p43"/>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5" name="Google Shape;115;p4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44"/>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4"/>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21" name="Google Shape;121;p44"/>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22" name="Google Shape;122;p4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45"/>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5"/>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4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2"/>
        <p:cNvGrpSpPr/>
        <p:nvPr/>
      </p:nvGrpSpPr>
      <p:grpSpPr>
        <a:xfrm>
          <a:off x="0" y="0"/>
          <a:ext cx="0" cy="0"/>
          <a:chOff x="0" y="0"/>
          <a:chExt cx="0" cy="0"/>
        </a:xfrm>
      </p:grpSpPr>
      <p:sp>
        <p:nvSpPr>
          <p:cNvPr id="173" name="Google Shape;173;p4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7"/>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75" name="Google Shape;175;p47"/>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76" name="Google Shape;176;p4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8"/>
        <p:cNvGrpSpPr/>
        <p:nvPr/>
      </p:nvGrpSpPr>
      <p:grpSpPr>
        <a:xfrm>
          <a:off x="0" y="0"/>
          <a:ext cx="0" cy="0"/>
          <a:chOff x="0" y="0"/>
          <a:chExt cx="0" cy="0"/>
        </a:xfrm>
      </p:grpSpPr>
      <p:sp>
        <p:nvSpPr>
          <p:cNvPr id="199" name="Google Shape;199;p49"/>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9"/>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01" name="Google Shape;201;p49"/>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02" name="Google Shape;202;p4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998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49818711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945781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3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1289027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632229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1559117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603226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657001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5818947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0801314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380428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5712824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749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body" idx="1"/>
          </p:nvPr>
        </p:nvSpPr>
        <p:spPr>
          <a:xfrm rot="5400000">
            <a:off x="1843087" y="927099"/>
            <a:ext cx="3881437" cy="6348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3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842630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901472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284009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36"/>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1" name="Google Shape;71;p3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7" name="Google Shape;77;p3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83" name="Google Shape;83;p3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a:spLocks noGrp="1"/>
          </p:cNvSpPr>
          <p:nvPr>
            <p:ph type="pic" idx="2"/>
          </p:nvPr>
        </p:nvSpPr>
        <p:spPr>
          <a:xfrm>
            <a:off x="609599" y="609600"/>
            <a:ext cx="6347714" cy="3845718"/>
          </a:xfrm>
          <a:prstGeom prst="rect">
            <a:avLst/>
          </a:prstGeom>
          <a:noFill/>
          <a:ln>
            <a:noFill/>
          </a:ln>
        </p:spPr>
      </p:sp>
      <p:sp>
        <p:nvSpPr>
          <p:cNvPr id="89" name="Google Shape;89;p39"/>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0" name="Google Shape;90;p3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40"/>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6" name="Google Shape;96;p40"/>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840"/>
              <a:buNone/>
              <a:defRPr sz="1050"/>
            </a:lvl2pPr>
            <a:lvl3pPr marL="1371600" lvl="2" indent="-228600" algn="l">
              <a:lnSpc>
                <a:spcPct val="100000"/>
              </a:lnSpc>
              <a:spcBef>
                <a:spcPts val="1000"/>
              </a:spcBef>
              <a:spcAft>
                <a:spcPts val="0"/>
              </a:spcAft>
              <a:buSzPts val="720"/>
              <a:buNone/>
              <a:defRPr sz="900"/>
            </a:lvl3pPr>
            <a:lvl4pPr marL="1828800" lvl="3" indent="-228600" algn="l">
              <a:lnSpc>
                <a:spcPct val="100000"/>
              </a:lnSpc>
              <a:spcBef>
                <a:spcPts val="1000"/>
              </a:spcBef>
              <a:spcAft>
                <a:spcPts val="0"/>
              </a:spcAft>
              <a:buSzPts val="600"/>
              <a:buNone/>
              <a:defRPr sz="750"/>
            </a:lvl4pPr>
            <a:lvl5pPr marL="2286000" lvl="4" indent="-228600" algn="l">
              <a:lnSpc>
                <a:spcPct val="100000"/>
              </a:lnSpc>
              <a:spcBef>
                <a:spcPts val="1000"/>
              </a:spcBef>
              <a:spcAft>
                <a:spcPts val="0"/>
              </a:spcAft>
              <a:buSzPts val="600"/>
              <a:buNone/>
              <a:defRPr sz="750"/>
            </a:lvl5pPr>
            <a:lvl6pPr marL="2743200" lvl="5" indent="-228600" algn="l">
              <a:lnSpc>
                <a:spcPct val="100000"/>
              </a:lnSpc>
              <a:spcBef>
                <a:spcPts val="1000"/>
              </a:spcBef>
              <a:spcAft>
                <a:spcPts val="0"/>
              </a:spcAft>
              <a:buSzPts val="600"/>
              <a:buNone/>
              <a:defRPr sz="750"/>
            </a:lvl6pPr>
            <a:lvl7pPr marL="3200400" lvl="6" indent="-228600" algn="l">
              <a:lnSpc>
                <a:spcPct val="100000"/>
              </a:lnSpc>
              <a:spcBef>
                <a:spcPts val="1000"/>
              </a:spcBef>
              <a:spcAft>
                <a:spcPts val="0"/>
              </a:spcAft>
              <a:buSzPts val="600"/>
              <a:buNone/>
              <a:defRPr sz="750"/>
            </a:lvl7pPr>
            <a:lvl8pPr marL="3657600" lvl="7" indent="-228600" algn="l">
              <a:lnSpc>
                <a:spcPct val="100000"/>
              </a:lnSpc>
              <a:spcBef>
                <a:spcPts val="1000"/>
              </a:spcBef>
              <a:spcAft>
                <a:spcPts val="0"/>
              </a:spcAft>
              <a:buSzPts val="600"/>
              <a:buNone/>
              <a:defRPr sz="750"/>
            </a:lvl8pPr>
            <a:lvl9pPr marL="4114800" lvl="8" indent="-228600" algn="l">
              <a:lnSpc>
                <a:spcPct val="100000"/>
              </a:lnSpc>
              <a:spcBef>
                <a:spcPts val="1000"/>
              </a:spcBef>
              <a:spcAft>
                <a:spcPts val="0"/>
              </a:spcAft>
              <a:buSzPts val="600"/>
              <a:buNone/>
              <a:defRPr sz="750"/>
            </a:lvl9pPr>
          </a:lstStyle>
          <a:p>
            <a:endParaRPr/>
          </a:p>
        </p:txBody>
      </p:sp>
      <p:sp>
        <p:nvSpPr>
          <p:cNvPr id="97" name="Google Shape;97;p4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4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Google Shape;33;p30"/>
          <p:cNvGrpSpPr/>
          <p:nvPr/>
        </p:nvGrpSpPr>
        <p:grpSpPr>
          <a:xfrm>
            <a:off x="-7937" y="-7937"/>
            <a:ext cx="9169400" cy="6873875"/>
            <a:chOff x="-8467" y="-8468"/>
            <a:chExt cx="9169805" cy="6874935"/>
          </a:xfrm>
        </p:grpSpPr>
        <p:sp>
          <p:nvSpPr>
            <p:cNvPr id="34" name="Google Shape;34;p30"/>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35" name="Google Shape;35;p30"/>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36" name="Google Shape;36;p30"/>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37" name="Google Shape;37;p30"/>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38" name="Google Shape;38;p30"/>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39" name="Google Shape;39;p30"/>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0" name="Google Shape;40;p30"/>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1" name="Google Shape;41;p30"/>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2" name="Google Shape;42;p30"/>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3" name="Google Shape;43;p30"/>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44" name="Google Shape;44;p30"/>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5" name="Google Shape;45;p30"/>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3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3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grpSp>
        <p:nvGrpSpPr>
          <p:cNvPr id="132" name="Google Shape;132;p32"/>
          <p:cNvGrpSpPr/>
          <p:nvPr/>
        </p:nvGrpSpPr>
        <p:grpSpPr>
          <a:xfrm>
            <a:off x="-7937" y="-7937"/>
            <a:ext cx="9169400" cy="6873875"/>
            <a:chOff x="-8467" y="-8468"/>
            <a:chExt cx="9169805" cy="6874935"/>
          </a:xfrm>
        </p:grpSpPr>
        <p:sp>
          <p:nvSpPr>
            <p:cNvPr id="133" name="Google Shape;133;p32"/>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134" name="Google Shape;134;p32"/>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35" name="Google Shape;135;p32"/>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36" name="Google Shape;136;p32"/>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37" name="Google Shape;137;p32"/>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38" name="Google Shape;138;p32"/>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39" name="Google Shape;139;p32"/>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0" name="Google Shape;140;p32"/>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1" name="Google Shape;141;p32"/>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2" name="Google Shape;142;p32"/>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143" name="Google Shape;143;p3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4" name="Google Shape;144;p3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5" name="Google Shape;145;p3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6" name="Google Shape;146;p3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7" name="Google Shape;147;p3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grpSp>
        <p:nvGrpSpPr>
          <p:cNvPr id="154" name="Google Shape;154;p46"/>
          <p:cNvGrpSpPr/>
          <p:nvPr/>
        </p:nvGrpSpPr>
        <p:grpSpPr>
          <a:xfrm>
            <a:off x="-7937" y="-7937"/>
            <a:ext cx="9169400" cy="6873875"/>
            <a:chOff x="-8467" y="-8468"/>
            <a:chExt cx="9169805" cy="6874935"/>
          </a:xfrm>
        </p:grpSpPr>
        <p:sp>
          <p:nvSpPr>
            <p:cNvPr id="155" name="Google Shape;155;p46"/>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156" name="Google Shape;156;p46"/>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57" name="Google Shape;157;p46"/>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58" name="Google Shape;158;p46"/>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59" name="Google Shape;159;p46"/>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0" name="Google Shape;160;p46"/>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1" name="Google Shape;161;p46"/>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2" name="Google Shape;162;p46"/>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3" name="Google Shape;163;p46"/>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4" name="Google Shape;164;p46"/>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165" name="Google Shape;165;p46"/>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66" name="Google Shape;166;p46"/>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67" name="Google Shape;167;p46"/>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8" name="Google Shape;168;p46"/>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69" name="Google Shape;169;p4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0" name="Google Shape;170;p4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1" name="Google Shape;171;p4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grpSp>
        <p:nvGrpSpPr>
          <p:cNvPr id="180" name="Google Shape;180;p48"/>
          <p:cNvGrpSpPr/>
          <p:nvPr/>
        </p:nvGrpSpPr>
        <p:grpSpPr>
          <a:xfrm>
            <a:off x="-7937" y="-7937"/>
            <a:ext cx="9169400" cy="6873875"/>
            <a:chOff x="-8467" y="-8468"/>
            <a:chExt cx="9169805" cy="6874935"/>
          </a:xfrm>
        </p:grpSpPr>
        <p:sp>
          <p:nvSpPr>
            <p:cNvPr id="181" name="Google Shape;181;p48"/>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182" name="Google Shape;182;p48"/>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83" name="Google Shape;183;p48"/>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84" name="Google Shape;184;p48"/>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5" name="Google Shape;185;p48"/>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6" name="Google Shape;186;p48"/>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7" name="Google Shape;187;p48"/>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8" name="Google Shape;188;p48"/>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9" name="Google Shape;189;p48"/>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90" name="Google Shape;190;p48"/>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191" name="Google Shape;191;p48"/>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2" name="Google Shape;192;p48"/>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3" name="Google Shape;193;p4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4" name="Google Shape;194;p4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5" name="Google Shape;195;p4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6" name="Google Shape;196;p4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7" name="Google Shape;197;p4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6563924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ransition spd="slow">
    <p:push/>
  </p:transition>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https://www.c2kschools.net/standard/Index.aspx" TargetMode="External"/><Relationship Id="rId3" Type="http://schemas.openxmlformats.org/officeDocument/2006/relationships/hyperlink" Target="https://www.bunscoilbb.com/parent-area/biachlr-dhinnar/" TargetMode="External"/><Relationship Id="rId7" Type="http://schemas.openxmlformats.org/officeDocument/2006/relationships/hyperlink" Target="http://www.sumdog.com/"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www.topmarks.com/" TargetMode="External"/><Relationship Id="rId5" Type="http://schemas.openxmlformats.org/officeDocument/2006/relationships/hyperlink" Target="http://www.focloir.ie/" TargetMode="External"/><Relationship Id="rId4" Type="http://schemas.openxmlformats.org/officeDocument/2006/relationships/hyperlink" Target="http://www.tearma.i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
          <p:cNvSpPr txBox="1">
            <a:spLocks noGrp="1"/>
          </p:cNvSpPr>
          <p:nvPr>
            <p:ph type="ctrTitle"/>
          </p:nvPr>
        </p:nvSpPr>
        <p:spPr>
          <a:xfrm>
            <a:off x="684212" y="-171450"/>
            <a:ext cx="7772400" cy="14700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US" sz="5400" b="0" i="0" u="none">
                <a:solidFill>
                  <a:schemeClr val="accent1"/>
                </a:solidFill>
                <a:latin typeface="Trebuchet MS"/>
                <a:ea typeface="Trebuchet MS"/>
                <a:cs typeface="Trebuchet MS"/>
                <a:sym typeface="Trebuchet MS"/>
              </a:rPr>
              <a:t>Cruinniú Curaclaim</a:t>
            </a:r>
            <a:endParaRPr/>
          </a:p>
        </p:txBody>
      </p:sp>
      <p:sp>
        <p:nvSpPr>
          <p:cNvPr id="211" name="Google Shape;211;p1"/>
          <p:cNvSpPr txBox="1">
            <a:spLocks noGrp="1"/>
          </p:cNvSpPr>
          <p:nvPr>
            <p:ph type="subTitle" idx="1"/>
          </p:nvPr>
        </p:nvSpPr>
        <p:spPr>
          <a:xfrm>
            <a:off x="1411287" y="836612"/>
            <a:ext cx="6400800" cy="17526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440"/>
              <a:buNone/>
            </a:pPr>
            <a:endParaRPr sz="1800" b="0" i="0" u="none" dirty="0">
              <a:solidFill>
                <a:srgbClr val="7F7F7F"/>
              </a:solidFill>
              <a:latin typeface="Trebuchet MS"/>
              <a:ea typeface="Trebuchet MS"/>
              <a:cs typeface="Trebuchet MS"/>
              <a:sym typeface="Trebuchet MS"/>
            </a:endParaRPr>
          </a:p>
          <a:p>
            <a:pPr marL="0" lvl="0" indent="0" algn="ctr" rtl="0">
              <a:lnSpc>
                <a:spcPct val="100000"/>
              </a:lnSpc>
              <a:spcBef>
                <a:spcPts val="1000"/>
              </a:spcBef>
              <a:spcAft>
                <a:spcPts val="0"/>
              </a:spcAft>
              <a:buSzPts val="1440"/>
              <a:buNone/>
            </a:pPr>
            <a:r>
              <a:rPr lang="en-US" sz="1800" b="0" i="0" u="none" dirty="0">
                <a:solidFill>
                  <a:srgbClr val="7F7F7F"/>
                </a:solidFill>
                <a:latin typeface="Trebuchet MS"/>
                <a:ea typeface="Trebuchet MS"/>
                <a:cs typeface="Trebuchet MS"/>
                <a:sym typeface="Trebuchet MS"/>
              </a:rPr>
              <a:t>Curriculum Meeting 2025</a:t>
            </a:r>
            <a:endParaRPr dirty="0"/>
          </a:p>
        </p:txBody>
      </p:sp>
      <p:sp>
        <p:nvSpPr>
          <p:cNvPr id="212" name="Google Shape;212;p1"/>
          <p:cNvSpPr txBox="1"/>
          <p:nvPr/>
        </p:nvSpPr>
        <p:spPr>
          <a:xfrm>
            <a:off x="-1588" y="5181600"/>
            <a:ext cx="91440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Rang 6/7</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900"/>
              </a:spcBef>
              <a:spcAft>
                <a:spcPts val="0"/>
              </a:spcAft>
              <a:buClr>
                <a:schemeClr val="dk1"/>
              </a:buClr>
              <a:buSzPts val="1800"/>
              <a:buFont typeface="Arial"/>
              <a:buNone/>
            </a:pPr>
            <a:r>
              <a:rPr lang="en-US" sz="1800" dirty="0" err="1">
                <a:solidFill>
                  <a:schemeClr val="dk1"/>
                </a:solidFill>
              </a:rPr>
              <a:t>Naíscoil</a:t>
            </a:r>
            <a:r>
              <a:rPr lang="en-US" sz="1800" dirty="0">
                <a:solidFill>
                  <a:schemeClr val="dk1"/>
                </a:solidFill>
              </a:rPr>
              <a:t> </a:t>
            </a:r>
            <a:r>
              <a:rPr lang="en-US" sz="1800" dirty="0" err="1">
                <a:solidFill>
                  <a:schemeClr val="dk1"/>
                </a:solidFill>
              </a:rPr>
              <a:t>agus</a:t>
            </a:r>
            <a:r>
              <a:rPr lang="en-US" sz="1800" dirty="0">
                <a:solidFill>
                  <a:schemeClr val="dk1"/>
                </a:solidFill>
              </a:rPr>
              <a:t> </a:t>
            </a:r>
            <a:r>
              <a:rPr lang="en-US" sz="1800" b="0" i="0" u="none" strike="noStrike" cap="none" dirty="0" err="1">
                <a:solidFill>
                  <a:schemeClr val="dk1"/>
                </a:solidFill>
                <a:latin typeface="Arial"/>
                <a:ea typeface="Arial"/>
                <a:cs typeface="Arial"/>
                <a:sym typeface="Arial"/>
              </a:rPr>
              <a:t>Bunscoil</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Bheanna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Boirche</a:t>
            </a:r>
            <a:endParaRPr sz="1400" b="0" i="0" u="none" strike="noStrike" cap="none" dirty="0">
              <a:solidFill>
                <a:srgbClr val="000000"/>
              </a:solidFill>
              <a:latin typeface="Arial"/>
              <a:ea typeface="Arial"/>
              <a:cs typeface="Arial"/>
              <a:sym typeface="Arial"/>
            </a:endParaRPr>
          </a:p>
        </p:txBody>
      </p:sp>
      <p:sp>
        <p:nvSpPr>
          <p:cNvPr id="213" name="Google Shape;213;p1"/>
          <p:cNvSpPr txBox="1"/>
          <p:nvPr/>
        </p:nvSpPr>
        <p:spPr>
          <a:xfrm>
            <a:off x="-11112" y="6237287"/>
            <a:ext cx="914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dirty="0" err="1">
                <a:solidFill>
                  <a:schemeClr val="dk1"/>
                </a:solidFill>
                <a:latin typeface="Arial"/>
                <a:ea typeface="Arial"/>
                <a:cs typeface="Arial"/>
                <a:sym typeface="Arial"/>
              </a:rPr>
              <a:t>Múinteoir</a:t>
            </a:r>
            <a:r>
              <a:rPr lang="en-US" sz="1800" b="0" i="0" u="none" strike="noStrike" cap="none" dirty="0">
                <a:solidFill>
                  <a:schemeClr val="dk1"/>
                </a:solidFill>
                <a:latin typeface="Arial"/>
                <a:ea typeface="Arial"/>
                <a:cs typeface="Arial"/>
                <a:sym typeface="Arial"/>
              </a:rPr>
              <a:t>: Rachel Nic Róibín</a:t>
            </a:r>
          </a:p>
          <a:p>
            <a:pPr marL="0" marR="0" lvl="0" indent="0" algn="ctr" rtl="0">
              <a:lnSpc>
                <a:spcPct val="100000"/>
              </a:lnSpc>
              <a:spcBef>
                <a:spcPts val="0"/>
              </a:spcBef>
              <a:spcAft>
                <a:spcPts val="0"/>
              </a:spcAft>
              <a:buClr>
                <a:schemeClr val="dk1"/>
              </a:buClr>
              <a:buSzPts val="1800"/>
              <a:buFont typeface="Arial"/>
              <a:buNone/>
            </a:pPr>
            <a:r>
              <a:rPr lang="en-US" sz="1800" dirty="0" err="1">
                <a:solidFill>
                  <a:schemeClr val="dk1"/>
                </a:solidFill>
              </a:rPr>
              <a:t>Cúntóirí</a:t>
            </a:r>
            <a:r>
              <a:rPr lang="en-US" sz="1800" dirty="0">
                <a:solidFill>
                  <a:schemeClr val="dk1"/>
                </a:solidFill>
              </a:rPr>
              <a:t> Ranga: Lorna, Stephen </a:t>
            </a:r>
            <a:r>
              <a:rPr lang="en-US" sz="1800" dirty="0" err="1">
                <a:solidFill>
                  <a:schemeClr val="dk1"/>
                </a:solidFill>
              </a:rPr>
              <a:t>agus</a:t>
            </a:r>
            <a:r>
              <a:rPr lang="en-US" sz="1800" dirty="0">
                <a:solidFill>
                  <a:schemeClr val="dk1"/>
                </a:solidFill>
              </a:rPr>
              <a:t> </a:t>
            </a:r>
            <a:r>
              <a:rPr lang="en-US" sz="1800" dirty="0" err="1">
                <a:solidFill>
                  <a:schemeClr val="dk1"/>
                </a:solidFill>
              </a:rPr>
              <a:t>Dearbhail</a:t>
            </a:r>
            <a:endParaRPr sz="1400" b="0" i="0" u="none" strike="noStrike" cap="none" dirty="0">
              <a:solidFill>
                <a:srgbClr val="000000"/>
              </a:solidFill>
              <a:latin typeface="Arial"/>
              <a:ea typeface="Arial"/>
              <a:cs typeface="Arial"/>
              <a:sym typeface="Arial"/>
            </a:endParaRPr>
          </a:p>
        </p:txBody>
      </p:sp>
      <p:pic>
        <p:nvPicPr>
          <p:cNvPr id="214" name="Google Shape;214;p1"/>
          <p:cNvPicPr preferRelativeResize="0"/>
          <p:nvPr/>
        </p:nvPicPr>
        <p:blipFill rotWithShape="1">
          <a:blip r:embed="rId3">
            <a:alphaModFix/>
          </a:blip>
          <a:srcRect/>
          <a:stretch/>
        </p:blipFill>
        <p:spPr>
          <a:xfrm>
            <a:off x="0" y="2024062"/>
            <a:ext cx="9144000" cy="280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81" name="Google Shape;281;p10"/>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read and understand data stored in a variety of ways</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Collection and classification</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Presentation</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design data collection sheets</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Interpret data</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Probability </a:t>
                      </a:r>
                      <a:endParaRPr sz="1400" u="none" strike="noStrike" cap="none"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Reading various sources of data – tables etc.</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Analysing</a:t>
                      </a:r>
                      <a:r>
                        <a:rPr lang="en-US" sz="1600" b="0" i="0" u="none" strike="noStrike" cap="none" dirty="0">
                          <a:solidFill>
                            <a:schemeClr val="dk1"/>
                          </a:solidFill>
                          <a:latin typeface="Arial"/>
                          <a:ea typeface="Arial"/>
                          <a:cs typeface="Arial"/>
                          <a:sym typeface="Arial"/>
                        </a:rPr>
                        <a:t> digitally stored tables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Classifying data using criteria (grouping)</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Compiling data banks in various ways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Presenting information and discussing implications / meanings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Undertaking surveys and collecting data</a:t>
                      </a:r>
                      <a:endParaRPr sz="1400" u="none" strike="noStrike" cap="none"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2" name="Google Shape;282;p10"/>
          <p:cNvSpPr txBox="1"/>
          <p:nvPr/>
        </p:nvSpPr>
        <p:spPr>
          <a:xfrm>
            <a:off x="2771775" y="836612"/>
            <a:ext cx="3671887"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Handling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title"/>
          </p:nvPr>
        </p:nvSpPr>
        <p:spPr>
          <a:xfrm>
            <a:off x="457200" y="115887"/>
            <a:ext cx="8229600" cy="7064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World Around Us</a:t>
            </a:r>
            <a:endParaRPr/>
          </a:p>
        </p:txBody>
      </p:sp>
      <p:graphicFrame>
        <p:nvGraphicFramePr>
          <p:cNvPr id="289" name="Google Shape;289;p11"/>
          <p:cNvGraphicFramePr/>
          <p:nvPr/>
        </p:nvGraphicFramePr>
        <p:xfrm>
          <a:off x="457200" y="2924175"/>
          <a:ext cx="8229600" cy="3441675"/>
        </p:xfrm>
        <a:graphic>
          <a:graphicData uri="http://schemas.openxmlformats.org/drawingml/2006/table">
            <a:tbl>
              <a:tblPr>
                <a:noFill/>
                <a:tableStyleId>{3CA86120-59C7-429C-A8FE-045D0BB61420}</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06475">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Interdependence</a:t>
                      </a:r>
                      <a:endParaRPr sz="1400" u="none" strike="noStrike" cap="none"/>
                    </a:p>
                    <a:p>
                      <a:pPr marL="0" marR="0" lvl="0" indent="0" algn="ctr" rtl="0">
                        <a:lnSpc>
                          <a:spcPct val="100000"/>
                        </a:lnSpc>
                        <a:spcBef>
                          <a:spcPts val="900"/>
                        </a:spcBef>
                        <a:spcAft>
                          <a:spcPts val="0"/>
                        </a:spcAft>
                        <a:buClr>
                          <a:schemeClr val="dk1"/>
                        </a:buClr>
                        <a:buSzPts val="1800"/>
                        <a:buFont typeface="Trebuchet MS"/>
                        <a:buNone/>
                      </a:pP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Place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Movement and energy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Change over time</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35200">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Ourselves</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Interaction</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Survival</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Local and global habitat</a:t>
                      </a:r>
                      <a:endParaRPr sz="1400" u="none" strike="noStrike" cap="none"/>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How the world has changed</a:t>
                      </a:r>
                      <a:endParaRPr sz="1400" u="none" strike="noStrike" cap="none"/>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Environment</a:t>
                      </a:r>
                      <a:endParaRPr sz="1400" u="none" strike="noStrike" cap="none"/>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Cultural / heritage links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Emigration – why? When?</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Weather and its affects</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Raiders and settlers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Past, present, future</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Our influence</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Seasons</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Pollution / global warming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0" name="Google Shape;290;p11"/>
          <p:cNvSpPr txBox="1"/>
          <p:nvPr/>
        </p:nvSpPr>
        <p:spPr>
          <a:xfrm>
            <a:off x="395287" y="2349500"/>
            <a:ext cx="46799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Four main strands- </a:t>
            </a:r>
            <a:endParaRPr sz="1400" b="0" i="0" u="none" strike="noStrike" cap="none">
              <a:solidFill>
                <a:srgbClr val="000000"/>
              </a:solidFill>
              <a:latin typeface="Arial"/>
              <a:ea typeface="Arial"/>
              <a:cs typeface="Arial"/>
              <a:sym typeface="Arial"/>
            </a:endParaRPr>
          </a:p>
        </p:txBody>
      </p:sp>
      <p:sp>
        <p:nvSpPr>
          <p:cNvPr id="291" name="Google Shape;291;p11"/>
          <p:cNvSpPr txBox="1"/>
          <p:nvPr/>
        </p:nvSpPr>
        <p:spPr>
          <a:xfrm>
            <a:off x="463550" y="949325"/>
            <a:ext cx="295116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Combination of Geography, History and Science and Technology</a:t>
            </a:r>
            <a:endParaRPr sz="1400" b="0" i="0" u="none" strike="noStrike" cap="none">
              <a:solidFill>
                <a:srgbClr val="000000"/>
              </a:solidFill>
              <a:latin typeface="Arial"/>
              <a:ea typeface="Arial"/>
              <a:cs typeface="Arial"/>
              <a:sym typeface="Arial"/>
            </a:endParaRPr>
          </a:p>
        </p:txBody>
      </p:sp>
      <p:sp>
        <p:nvSpPr>
          <p:cNvPr id="292" name="Google Shape;292;p11"/>
          <p:cNvSpPr txBox="1"/>
          <p:nvPr/>
        </p:nvSpPr>
        <p:spPr>
          <a:xfrm>
            <a:off x="3995737" y="809625"/>
            <a:ext cx="4403700" cy="195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September – October: Europe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November- December: </a:t>
            </a:r>
            <a:r>
              <a:rPr lang="en-US" b="1">
                <a:solidFill>
                  <a:schemeClr val="dk1"/>
                </a:solidFill>
              </a:rPr>
              <a:t>Christmas all over the world</a:t>
            </a:r>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January- February: </a:t>
            </a:r>
            <a:r>
              <a:rPr lang="en-US" b="1">
                <a:solidFill>
                  <a:schemeClr val="dk1"/>
                </a:solidFill>
              </a:rPr>
              <a:t>Arctic and Antarctic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March- April: The Vikings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May- June: </a:t>
            </a:r>
            <a:r>
              <a:rPr lang="en-US" b="1">
                <a:solidFill>
                  <a:schemeClr val="dk1"/>
                </a:solidFill>
              </a:rPr>
              <a:t>Mythology and Tales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2"/>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ICT</a:t>
            </a:r>
            <a:endParaRPr/>
          </a:p>
        </p:txBody>
      </p:sp>
      <p:graphicFrame>
        <p:nvGraphicFramePr>
          <p:cNvPr id="299" name="Google Shape;299;p12"/>
          <p:cNvGraphicFramePr/>
          <p:nvPr/>
        </p:nvGraphicFramePr>
        <p:xfrm>
          <a:off x="457200" y="836612"/>
          <a:ext cx="8229600" cy="403697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9100">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The 5 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49300">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Explore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Researching – finding and using information</a:t>
                      </a:r>
                      <a:endParaRPr sz="1400" u="none" strike="noStrike" cap="none"/>
                    </a:p>
                    <a:p>
                      <a:pPr marL="0" marR="0" lvl="0" indent="0" algn="l" rtl="0">
                        <a:lnSpc>
                          <a:spcPct val="100000"/>
                        </a:lnSpc>
                        <a:spcBef>
                          <a:spcPts val="28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Using digital tools to investigate and solve problems.</a:t>
                      </a:r>
                      <a:r>
                        <a:rPr lang="en-US" sz="1400" b="0" i="0" u="none" strike="noStrike" cap="none">
                          <a:solidFill>
                            <a:schemeClr val="dk1"/>
                          </a:solidFill>
                          <a:latin typeface="Arial"/>
                          <a:ea typeface="Arial"/>
                          <a:cs typeface="Arial"/>
                          <a:sym typeface="Arial"/>
                        </a:rPr>
                        <a:t> </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4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Express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Creativity – use of various ICT features to express work</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37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Exchange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Online collaboration and communication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4700">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Evaluate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Reflection – process and outcome. Improvements and revisions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207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Exhibit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Organising and presentation of work</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0" name="Google Shape;300;p12"/>
          <p:cNvSpPr txBox="1"/>
          <p:nvPr/>
        </p:nvSpPr>
        <p:spPr>
          <a:xfrm>
            <a:off x="250825" y="5013325"/>
            <a:ext cx="8713787" cy="784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G Suite – Google Classroom - Google Drive – Google Docs – Google Slides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Collaborative learning and working (real-time)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The Arts</a:t>
            </a:r>
            <a:endParaRPr/>
          </a:p>
        </p:txBody>
      </p:sp>
      <p:graphicFrame>
        <p:nvGraphicFramePr>
          <p:cNvPr id="307" name="Google Shape;307;p13"/>
          <p:cNvGraphicFramePr/>
          <p:nvPr/>
        </p:nvGraphicFramePr>
        <p:xfrm>
          <a:off x="457200" y="1600200"/>
          <a:ext cx="8229600" cy="4241800"/>
        </p:xfrm>
        <a:graphic>
          <a:graphicData uri="http://schemas.openxmlformats.org/drawingml/2006/table">
            <a:tbl>
              <a:tblPr>
                <a:noFill/>
                <a:tableStyleId>{3CA86120-59C7-429C-A8FE-045D0BB61420}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7627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Drama</a:t>
                      </a:r>
                      <a:endParaRPr sz="1400" u="none" strike="noStrike" cap="none"/>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Music</a:t>
                      </a:r>
                      <a:endParaRPr sz="1400" u="none" strike="noStrike" cap="none"/>
                    </a:p>
                  </a:txBody>
                  <a:tcPr marL="91450" marR="91450" marT="45675" marB="456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Art</a:t>
                      </a:r>
                      <a:endParaRPr sz="1400" u="none" strike="noStrike" cap="none"/>
                    </a:p>
                  </a:txBody>
                  <a:tcPr marL="91450" marR="91450" marT="45675" marB="456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655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Role-play</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Topic-based drama activities</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Christmas play</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Use / designing of props</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Ceol Gaelach</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Topic-based songs</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Songs from other countries</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txBody>
                  <a:tcPr marL="91450" marR="91450" marT="45675" marB="456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Line, shape, colour, pattern, etc</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Drawing, sketching, painting, cutting, designing, etc</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Studying famous artists and their work</a:t>
                      </a:r>
                      <a:endParaRPr sz="1400" u="none" strike="noStrike" cap="none"/>
                    </a:p>
                  </a:txBody>
                  <a:tcPr marL="91450" marR="91450" marT="45675" marB="456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457200" y="-100012"/>
            <a:ext cx="8229600" cy="936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PDMU</a:t>
            </a:r>
            <a:endParaRPr/>
          </a:p>
        </p:txBody>
      </p:sp>
      <p:graphicFrame>
        <p:nvGraphicFramePr>
          <p:cNvPr id="314" name="Google Shape;314;p14"/>
          <p:cNvGraphicFramePr/>
          <p:nvPr/>
        </p:nvGraphicFramePr>
        <p:xfrm>
          <a:off x="476250" y="855662"/>
          <a:ext cx="8229600" cy="27231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Personal Development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Mutual Understanding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05025">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Self-esteem, self-confidence and development of personal attributes</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Management of emotions and responses to others’ emotions</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Health and well-being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Relationships – friends and family</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Rights and responsibilities</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Valuing cultural diversity</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Learning to live as a member of society</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5" name="Google Shape;315;p14"/>
          <p:cNvSpPr txBox="1"/>
          <p:nvPr/>
        </p:nvSpPr>
        <p:spPr>
          <a:xfrm>
            <a:off x="476250" y="5108575"/>
            <a:ext cx="7786687"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Maireachtáil. Foghlaim. Le Chéile.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NSPCC – Keeping Safe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0C0"/>
              </a:buClr>
              <a:buSzPts val="1800"/>
              <a:buFont typeface="Arial"/>
              <a:buNone/>
            </a:pPr>
            <a:r>
              <a:rPr lang="en-US" sz="1800" b="1" i="0" u="none" strike="noStrike" cap="none">
                <a:solidFill>
                  <a:srgbClr val="0070C0"/>
                </a:solidFill>
                <a:latin typeface="Arial"/>
                <a:ea typeface="Arial"/>
                <a:cs typeface="Arial"/>
                <a:sym typeface="Arial"/>
              </a:rPr>
              <a:t>https://www.nspcc.org.uk/services-and-resources/working-with-schools/keeping-safe/</a:t>
            </a:r>
            <a:endParaRPr sz="1400" b="0" i="0" u="none" strike="noStrike" cap="none">
              <a:solidFill>
                <a:srgbClr val="000000"/>
              </a:solidFill>
              <a:latin typeface="Arial"/>
              <a:ea typeface="Arial"/>
              <a:cs typeface="Arial"/>
              <a:sym typeface="Arial"/>
            </a:endParaRPr>
          </a:p>
        </p:txBody>
      </p:sp>
      <p:sp>
        <p:nvSpPr>
          <p:cNvPr id="316" name="Google Shape;316;p14"/>
          <p:cNvSpPr txBox="1"/>
          <p:nvPr/>
        </p:nvSpPr>
        <p:spPr>
          <a:xfrm>
            <a:off x="876300" y="3565525"/>
            <a:ext cx="3714750" cy="14763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What makes me feel?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Thinking and feeling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Moving 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Fit for the future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Says who? </a:t>
            </a:r>
            <a:endParaRPr sz="1400" b="0" i="0" u="none" strike="noStrike" cap="none">
              <a:solidFill>
                <a:srgbClr val="000000"/>
              </a:solidFill>
              <a:latin typeface="Arial"/>
              <a:ea typeface="Arial"/>
              <a:cs typeface="Arial"/>
              <a:sym typeface="Arial"/>
            </a:endParaRPr>
          </a:p>
        </p:txBody>
      </p:sp>
      <p:sp>
        <p:nvSpPr>
          <p:cNvPr id="317" name="Google Shape;317;p14"/>
          <p:cNvSpPr txBox="1"/>
          <p:nvPr/>
        </p:nvSpPr>
        <p:spPr>
          <a:xfrm>
            <a:off x="4778375" y="3868737"/>
            <a:ext cx="3714750" cy="9223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Healthy Relationships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My Body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Keeping Safe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Physical Education</a:t>
            </a:r>
            <a:endParaRPr/>
          </a:p>
        </p:txBody>
      </p:sp>
      <p:graphicFrame>
        <p:nvGraphicFramePr>
          <p:cNvPr id="324" name="Google Shape;324;p15"/>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Skills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Co-ordination</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Balance</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Self control</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Body awareness</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Handling equipment</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Spatial awareness</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Co-operation</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Instructions</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Direction</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Speed / pacing</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Accuracy</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Warm-up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Running, jumping, hopping, skipping, etc</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Team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Competitive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Throwing, catching, kicking, etc</a:t>
                      </a:r>
                      <a:endParaRPr sz="1400" u="none" strike="noStrike" cap="none"/>
                    </a:p>
                    <a:p>
                      <a:pPr marL="0" marR="0" lvl="0" indent="0" algn="l" rtl="0">
                        <a:lnSpc>
                          <a:spcPct val="100000"/>
                        </a:lnSpc>
                        <a:spcBef>
                          <a:spcPts val="36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Gaelic football</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Running</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Rounders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Invasion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Hurling</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Swimming</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Walking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a:spLocks noGrp="1"/>
          </p:cNvSpPr>
          <p:nvPr>
            <p:ph type="title"/>
          </p:nvPr>
        </p:nvSpPr>
        <p:spPr>
          <a:xfrm>
            <a:off x="468312" y="394577"/>
            <a:ext cx="8424862" cy="1143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11111"/>
              <a:buFont typeface="Arial"/>
              <a:buNone/>
            </a:pPr>
            <a:r>
              <a:rPr lang="en-US" sz="4300" b="1" i="0" u="none">
                <a:solidFill>
                  <a:schemeClr val="accent1"/>
                </a:solidFill>
                <a:latin typeface="Arial"/>
                <a:ea typeface="Arial"/>
                <a:cs typeface="Arial"/>
                <a:sym typeface="Arial"/>
              </a:rPr>
              <a:t>Punctuality and Attendance </a:t>
            </a:r>
            <a:br>
              <a:rPr lang="en-US" sz="4900" b="1" i="0" u="none">
                <a:solidFill>
                  <a:schemeClr val="accent1"/>
                </a:solidFill>
                <a:latin typeface="Arial"/>
                <a:ea typeface="Arial"/>
                <a:cs typeface="Arial"/>
                <a:sym typeface="Arial"/>
              </a:rPr>
            </a:br>
            <a:endParaRPr/>
          </a:p>
        </p:txBody>
      </p:sp>
      <p:sp>
        <p:nvSpPr>
          <p:cNvPr id="330" name="Google Shape;330;p16"/>
          <p:cNvSpPr txBox="1"/>
          <p:nvPr/>
        </p:nvSpPr>
        <p:spPr>
          <a:xfrm>
            <a:off x="577320" y="1200484"/>
            <a:ext cx="7058025" cy="563227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School begins at 9 am</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Children who are late will be marked late on the register.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If your child is absent, you should phone the school office on the first day of the absence. Alternatively, you can send a message on Classdojo. On their return to school, pupils should have a completed absence slip to give their teacher. If absences are not explained by parents, they are reported as “unexplained absence”.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If you are collecting your child early, you must contact the office before coming to the classroom. </a:t>
            </a:r>
            <a:endParaRPr sz="2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5400"/>
              <a:buFont typeface="Arial"/>
              <a:buNone/>
            </a:pPr>
            <a:r>
              <a:rPr lang="en-US" sz="5400" b="1" i="0" u="none">
                <a:solidFill>
                  <a:schemeClr val="accent1"/>
                </a:solidFill>
                <a:latin typeface="Arial"/>
                <a:ea typeface="Arial"/>
                <a:cs typeface="Arial"/>
                <a:sym typeface="Arial"/>
              </a:rPr>
              <a:t>Homework </a:t>
            </a:r>
            <a:endParaRPr/>
          </a:p>
        </p:txBody>
      </p:sp>
      <p:sp>
        <p:nvSpPr>
          <p:cNvPr id="336" name="Google Shape;336;p17"/>
          <p:cNvSpPr txBox="1"/>
          <p:nvPr/>
        </p:nvSpPr>
        <p:spPr>
          <a:xfrm>
            <a:off x="457200" y="1162350"/>
            <a:ext cx="8568267" cy="4524275"/>
          </a:xfrm>
          <a:prstGeom prst="rect">
            <a:avLst/>
          </a:prstGeom>
          <a:noFill/>
          <a:ln>
            <a:noFill/>
          </a:ln>
        </p:spPr>
        <p:txBody>
          <a:bodyPr spcFirstLastPara="1" wrap="square" lIns="91425" tIns="45700" rIns="91425" bIns="45700" anchor="t" anchorCtr="0">
            <a:spAutoFit/>
          </a:bodyPr>
          <a:lstStyle/>
          <a:p>
            <a:pPr marL="457200" marR="0" lvl="0" indent="-431800" algn="l" rtl="0">
              <a:lnSpc>
                <a:spcPct val="150000"/>
              </a:lnSpc>
              <a:spcBef>
                <a:spcPts val="0"/>
              </a:spcBef>
              <a:spcAft>
                <a:spcPts val="0"/>
              </a:spcAft>
              <a:buClr>
                <a:schemeClr val="dk1"/>
              </a:buClr>
              <a:buSzPts val="1600"/>
              <a:buFont typeface="Trebuchet MS"/>
              <a:buChar char="•"/>
            </a:pPr>
            <a:r>
              <a:rPr lang="en-GB" sz="1600" b="0" i="0" u="none" strike="noStrike" cap="none" dirty="0">
                <a:solidFill>
                  <a:schemeClr val="dk1"/>
                </a:solidFill>
                <a:latin typeface="Trebuchet MS"/>
                <a:ea typeface="Trebuchet MS"/>
                <a:cs typeface="Trebuchet MS"/>
                <a:sym typeface="Trebuchet MS"/>
              </a:rPr>
              <a:t>We have an increased focu</a:t>
            </a:r>
            <a:r>
              <a:rPr lang="en-GB" sz="1600" dirty="0">
                <a:solidFill>
                  <a:schemeClr val="dk1"/>
                </a:solidFill>
                <a:latin typeface="Trebuchet MS"/>
                <a:ea typeface="Trebuchet MS"/>
                <a:cs typeface="Trebuchet MS"/>
                <a:sym typeface="Trebuchet MS"/>
              </a:rPr>
              <a:t>s on learning tasks such as spelling and reading. </a:t>
            </a: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Please sign dictation book</a:t>
            </a:r>
            <a:r>
              <a:rPr lang="en-US" sz="1600" dirty="0">
                <a:solidFill>
                  <a:schemeClr val="dk1"/>
                </a:solidFill>
                <a:latin typeface="Trebuchet MS"/>
                <a:ea typeface="Trebuchet MS"/>
                <a:cs typeface="Trebuchet MS"/>
                <a:sym typeface="Trebuchet MS"/>
              </a:rPr>
              <a:t> and your child’s </a:t>
            </a:r>
            <a:r>
              <a:rPr lang="en-US" sz="1600" b="0" i="0" u="none" strike="noStrike" cap="none" dirty="0">
                <a:solidFill>
                  <a:schemeClr val="dk1"/>
                </a:solidFill>
                <a:latin typeface="Trebuchet MS"/>
                <a:ea typeface="Trebuchet MS"/>
                <a:cs typeface="Trebuchet MS"/>
                <a:sym typeface="Trebuchet MS"/>
              </a:rPr>
              <a:t>reading record book</a:t>
            </a:r>
            <a:r>
              <a:rPr lang="en-US" sz="1600" dirty="0">
                <a:solidFill>
                  <a:schemeClr val="dk1"/>
                </a:solidFill>
                <a:latin typeface="Trebuchet MS"/>
                <a:ea typeface="Trebuchet MS"/>
                <a:cs typeface="Trebuchet MS"/>
                <a:sym typeface="Trebuchet MS"/>
              </a:rPr>
              <a:t> every week</a:t>
            </a:r>
            <a:r>
              <a:rPr lang="en-US" sz="1600" b="0" i="0" u="none" strike="noStrike" cap="none" dirty="0">
                <a:solidFill>
                  <a:schemeClr val="dk1"/>
                </a:solidFill>
                <a:latin typeface="Trebuchet MS"/>
                <a:ea typeface="Trebuchet MS"/>
                <a:cs typeface="Trebuchet MS"/>
                <a:sym typeface="Trebuchet MS"/>
              </a:rPr>
              <a:t>.</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Learning homework is </a:t>
            </a:r>
            <a:r>
              <a:rPr lang="en-US" sz="1600" b="1" i="0" u="none" strike="noStrike" cap="none" dirty="0">
                <a:solidFill>
                  <a:schemeClr val="dk1"/>
                </a:solidFill>
                <a:latin typeface="Trebuchet MS"/>
                <a:ea typeface="Trebuchet MS"/>
                <a:cs typeface="Trebuchet MS"/>
                <a:sym typeface="Trebuchet MS"/>
              </a:rPr>
              <a:t>extremely</a:t>
            </a:r>
            <a:r>
              <a:rPr lang="en-US" sz="1600" b="0" i="0" u="none" strike="noStrike" cap="none" dirty="0">
                <a:solidFill>
                  <a:schemeClr val="dk1"/>
                </a:solidFill>
                <a:latin typeface="Trebuchet MS"/>
                <a:ea typeface="Trebuchet MS"/>
                <a:cs typeface="Trebuchet MS"/>
                <a:sym typeface="Trebuchet MS"/>
              </a:rPr>
              <a:t> important. Please ensure your child is completing their learning homework – tables, spellings, </a:t>
            </a:r>
            <a:r>
              <a:rPr lang="en-US" sz="1600" b="0" i="0" u="none" strike="noStrike" cap="none" dirty="0" err="1">
                <a:solidFill>
                  <a:schemeClr val="dk1"/>
                </a:solidFill>
                <a:latin typeface="Trebuchet MS"/>
                <a:ea typeface="Trebuchet MS"/>
                <a:cs typeface="Trebuchet MS"/>
                <a:sym typeface="Trebuchet MS"/>
              </a:rPr>
              <a:t>maths</a:t>
            </a:r>
            <a:r>
              <a:rPr lang="en-US" sz="1600" b="0" i="0" u="none" strike="noStrike" cap="none" dirty="0">
                <a:solidFill>
                  <a:schemeClr val="dk1"/>
                </a:solidFill>
                <a:latin typeface="Trebuchet MS"/>
                <a:ea typeface="Trebuchet MS"/>
                <a:cs typeface="Trebuchet MS"/>
                <a:sym typeface="Trebuchet MS"/>
              </a:rPr>
              <a:t> facts</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Presentation – please ensure written homework is presented neatly and carefully (title, date, handwriting)</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All homework will be sent home on Monday. This will include voice recordings from our weekly spelling test which will be added to our Google Classroom. </a:t>
            </a:r>
            <a:endParaRPr sz="1600" b="0" i="0" u="none" strike="noStrike" cap="none" dirty="0">
              <a:solidFill>
                <a:schemeClr val="dk1"/>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dirty="0">
                <a:solidFill>
                  <a:schemeClr val="dk1"/>
                </a:solidFill>
                <a:latin typeface="Trebuchet MS"/>
                <a:ea typeface="Trebuchet MS"/>
                <a:cs typeface="Trebuchet MS"/>
                <a:sym typeface="Trebuchet MS"/>
              </a:rPr>
              <a:t>Homework will consist of one written piece of work (Literacy/Numeracy/World Around Us or Personal Development), Spellings, Reading and Practical learning tasks. </a:t>
            </a:r>
            <a:endParaRPr sz="1600" dirty="0">
              <a:solidFill>
                <a:schemeClr val="dk1"/>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All homework from the week must be completed by Thursday morning. </a:t>
            </a:r>
            <a:endParaRPr sz="1600" b="0" i="0" u="none" strike="noStrike" cap="none" dirty="0">
              <a:solidFill>
                <a:schemeClr val="dk1"/>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dirty="0">
                <a:solidFill>
                  <a:schemeClr val="dk1"/>
                </a:solidFill>
                <a:latin typeface="Trebuchet MS"/>
                <a:ea typeface="Trebuchet MS"/>
                <a:cs typeface="Trebuchet MS"/>
                <a:sym typeface="Trebuchet MS"/>
              </a:rPr>
              <a:t>Our dictation will take place on a Friday.</a:t>
            </a:r>
            <a:endParaRPr sz="1600" dirty="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457200" y="333375"/>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6000"/>
              <a:buFont typeface="Arial"/>
              <a:buNone/>
            </a:pPr>
            <a:r>
              <a:rPr lang="en-US" sz="6000" b="1" i="0" u="none">
                <a:solidFill>
                  <a:schemeClr val="accent1"/>
                </a:solidFill>
                <a:latin typeface="Arial"/>
                <a:ea typeface="Arial"/>
                <a:cs typeface="Arial"/>
                <a:sym typeface="Arial"/>
              </a:rPr>
              <a:t>Reading</a:t>
            </a:r>
            <a:endParaRPr/>
          </a:p>
        </p:txBody>
      </p:sp>
      <p:sp>
        <p:nvSpPr>
          <p:cNvPr id="342" name="Google Shape;342;p18"/>
          <p:cNvSpPr txBox="1"/>
          <p:nvPr/>
        </p:nvSpPr>
        <p:spPr>
          <a:xfrm>
            <a:off x="1042987" y="1196975"/>
            <a:ext cx="7058100" cy="5171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A lot of the R6/7 children are</a:t>
            </a:r>
            <a:r>
              <a:rPr lang="en-US" sz="2200" dirty="0">
                <a:solidFill>
                  <a:schemeClr val="dk1"/>
                </a:solidFill>
                <a:latin typeface="Trebuchet MS"/>
                <a:ea typeface="Trebuchet MS"/>
                <a:cs typeface="Trebuchet MS"/>
                <a:sym typeface="Trebuchet MS"/>
              </a:rPr>
              <a:t> </a:t>
            </a:r>
            <a:r>
              <a:rPr lang="en-US" sz="2200" b="0" i="0" u="none" strike="noStrike" cap="none" dirty="0">
                <a:solidFill>
                  <a:schemeClr val="dk1"/>
                </a:solidFill>
                <a:latin typeface="Trebuchet MS"/>
                <a:ea typeface="Trebuchet MS"/>
                <a:cs typeface="Trebuchet MS"/>
                <a:sym typeface="Trebuchet MS"/>
              </a:rPr>
              <a:t>becoming “independent readers” – and may not want to read with mum or dad</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200"/>
              <a:buFont typeface="Trebuchet MS"/>
              <a:buNone/>
            </a:pPr>
            <a:endParaRPr sz="2200" b="0" i="0" u="none" strike="noStrike" cap="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Talk to them about what they are reading (characters, plot, new vocabulary </a:t>
            </a:r>
            <a:r>
              <a:rPr lang="en-US" sz="2200" b="0" i="0" u="none" strike="noStrike" cap="none" dirty="0" err="1">
                <a:solidFill>
                  <a:schemeClr val="dk1"/>
                </a:solidFill>
                <a:latin typeface="Trebuchet MS"/>
                <a:ea typeface="Trebuchet MS"/>
                <a:cs typeface="Trebuchet MS"/>
                <a:sym typeface="Trebuchet MS"/>
              </a:rPr>
              <a:t>etc</a:t>
            </a:r>
            <a:r>
              <a:rPr lang="en-US" sz="22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200"/>
              <a:buFont typeface="Trebuchet MS"/>
              <a:buNone/>
            </a:pPr>
            <a:endParaRPr sz="2200" b="0" i="0" u="none" strike="noStrike" cap="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Children should read over what we have read at school – they are not to read on. They should supplement their school reading books with their own reading for pleasure</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200"/>
              <a:buFont typeface="Trebuchet MS"/>
              <a:buNone/>
            </a:pPr>
            <a:endParaRPr sz="2200" b="0" i="0" u="none" strike="noStrike" cap="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Accelerated Reader- Children are more than welcome to bring these books home but they must bring them to school every day for quiet reading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457200" y="333375"/>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800"/>
              <a:buFont typeface="Arial"/>
              <a:buNone/>
            </a:pPr>
            <a:r>
              <a:rPr lang="en-US" sz="4800" b="1" i="0" u="none">
                <a:solidFill>
                  <a:schemeClr val="accent1"/>
                </a:solidFill>
                <a:latin typeface="Arial"/>
                <a:ea typeface="Arial"/>
                <a:cs typeface="Arial"/>
                <a:sym typeface="Arial"/>
              </a:rPr>
              <a:t>Uniform</a:t>
            </a:r>
            <a:endParaRPr/>
          </a:p>
        </p:txBody>
      </p:sp>
      <p:sp>
        <p:nvSpPr>
          <p:cNvPr id="348" name="Google Shape;348;p19"/>
          <p:cNvSpPr txBox="1"/>
          <p:nvPr/>
        </p:nvSpPr>
        <p:spPr>
          <a:xfrm>
            <a:off x="457200" y="1268400"/>
            <a:ext cx="7414200" cy="594004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200" b="0" i="0" u="none" strike="noStrike" cap="none" dirty="0">
                <a:solidFill>
                  <a:schemeClr val="dk1"/>
                </a:solidFill>
                <a:latin typeface="Trebuchet MS"/>
                <a:ea typeface="Trebuchet MS"/>
                <a:cs typeface="Trebuchet MS"/>
                <a:sym typeface="Trebuchet MS"/>
              </a:rPr>
              <a:t>Full school uniform should always be worn. Names on all clothing is very important as items always go missing</a:t>
            </a:r>
            <a:endParaRPr sz="22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Arial"/>
              <a:buChar char="•"/>
            </a:pPr>
            <a:r>
              <a:rPr lang="en-US" sz="2200" b="0" i="0" u="none" strike="noStrike" cap="none" dirty="0">
                <a:solidFill>
                  <a:schemeClr val="dk1"/>
                </a:solidFill>
                <a:latin typeface="Trebuchet MS"/>
                <a:ea typeface="Trebuchet MS"/>
                <a:cs typeface="Trebuchet MS"/>
                <a:sym typeface="Trebuchet MS"/>
              </a:rPr>
              <a:t>PE gear – Plain tracksuit bottoms or shorts. Trainers – children cannot take part in PE without trainers. </a:t>
            </a:r>
            <a:endParaRPr sz="22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Char char="•"/>
            </a:pPr>
            <a:r>
              <a:rPr lang="en-US" sz="2200" b="0" i="0" u="none" strike="noStrike" cap="none" dirty="0">
                <a:solidFill>
                  <a:schemeClr val="dk1"/>
                </a:solidFill>
                <a:latin typeface="Trebuchet MS"/>
                <a:ea typeface="Trebuchet MS"/>
                <a:cs typeface="Trebuchet MS"/>
                <a:sym typeface="Trebuchet MS"/>
              </a:rPr>
              <a:t>We will have PE on Monday </a:t>
            </a:r>
            <a:r>
              <a:rPr lang="en-US" sz="2200" dirty="0">
                <a:solidFill>
                  <a:schemeClr val="dk1"/>
                </a:solidFill>
                <a:latin typeface="Trebuchet MS"/>
                <a:ea typeface="Trebuchet MS"/>
                <a:cs typeface="Trebuchet MS"/>
                <a:sym typeface="Trebuchet MS"/>
              </a:rPr>
              <a:t>and a Friday this year.</a:t>
            </a:r>
            <a:endParaRPr sz="2200"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Char char="•"/>
            </a:pPr>
            <a:r>
              <a:rPr lang="en-US" sz="2200" b="0" i="0" u="none" strike="noStrike" cap="none" dirty="0">
                <a:solidFill>
                  <a:schemeClr val="dk1"/>
                </a:solidFill>
                <a:latin typeface="Trebuchet MS"/>
                <a:ea typeface="Trebuchet MS"/>
                <a:cs typeface="Trebuchet MS"/>
                <a:sym typeface="Trebuchet MS"/>
              </a:rPr>
              <a:t>Gaelic Football training</a:t>
            </a:r>
            <a:r>
              <a:rPr lang="en-US" sz="2200" dirty="0">
                <a:solidFill>
                  <a:schemeClr val="dk1"/>
                </a:solidFill>
                <a:latin typeface="Trebuchet MS"/>
                <a:ea typeface="Trebuchet MS"/>
                <a:cs typeface="Trebuchet MS"/>
                <a:sym typeface="Trebuchet MS"/>
              </a:rPr>
              <a:t> will take place on a Monday (those who do not wish to take part in the Gaelic football sessions will be doing other tasks such as Reading/Art/</a:t>
            </a:r>
            <a:r>
              <a:rPr lang="en-US" sz="2200" dirty="0" err="1">
                <a:solidFill>
                  <a:schemeClr val="dk1"/>
                </a:solidFill>
                <a:latin typeface="Trebuchet MS"/>
                <a:ea typeface="Trebuchet MS"/>
                <a:cs typeface="Trebuchet MS"/>
                <a:sym typeface="Trebuchet MS"/>
              </a:rPr>
              <a:t>Sumdog</a:t>
            </a:r>
            <a:r>
              <a:rPr lang="en-US" sz="2200" dirty="0">
                <a:solidFill>
                  <a:schemeClr val="dk1"/>
                </a:solidFill>
                <a:latin typeface="Trebuchet MS"/>
                <a:ea typeface="Trebuchet MS"/>
                <a:cs typeface="Trebuchet MS"/>
                <a:sym typeface="Trebuchet MS"/>
              </a:rPr>
              <a:t>/J2Easy etc.) </a:t>
            </a:r>
          </a:p>
          <a:p>
            <a:pPr marL="342900" marR="0" lvl="0" indent="-342900" algn="l" rtl="0">
              <a:lnSpc>
                <a:spcPct val="100000"/>
              </a:lnSpc>
              <a:spcBef>
                <a:spcPts val="0"/>
              </a:spcBef>
              <a:spcAft>
                <a:spcPts val="0"/>
              </a:spcAft>
              <a:buClr>
                <a:schemeClr val="dk1"/>
              </a:buClr>
              <a:buSzPts val="2400"/>
              <a:buFont typeface="Trebuchet MS"/>
              <a:buChar char="•"/>
            </a:pPr>
            <a:r>
              <a:rPr lang="en-US" sz="2200" b="0" i="0" u="none" strike="noStrike" cap="none" dirty="0">
                <a:solidFill>
                  <a:schemeClr val="dk1"/>
                </a:solidFill>
                <a:latin typeface="Trebuchet MS"/>
                <a:sym typeface="Trebuchet MS"/>
              </a:rPr>
              <a:t>We remind you that pupils are not to wear branded Club / County or soccer gear for PE lessons. Pupils should wear plain shorts or track bottoms, as well as the school jersey or plain green t-shirt.</a:t>
            </a:r>
            <a:endParaRPr sz="22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11111"/>
              <a:buFont typeface="Trebuchet MS"/>
              <a:buNone/>
            </a:pPr>
            <a:r>
              <a:rPr lang="en-US" sz="3200" b="0" i="0" u="none">
                <a:solidFill>
                  <a:schemeClr val="accent1"/>
                </a:solidFill>
                <a:latin typeface="Trebuchet MS"/>
                <a:ea typeface="Trebuchet MS"/>
                <a:cs typeface="Trebuchet MS"/>
                <a:sym typeface="Trebuchet MS"/>
              </a:rPr>
              <a:t>Dialann an lae</a:t>
            </a:r>
            <a:br>
              <a:rPr lang="en-US" sz="3200" b="0" i="0" u="none">
                <a:solidFill>
                  <a:schemeClr val="accent1"/>
                </a:solidFill>
                <a:latin typeface="Trebuchet MS"/>
                <a:ea typeface="Trebuchet MS"/>
                <a:cs typeface="Trebuchet MS"/>
                <a:sym typeface="Trebuchet MS"/>
              </a:rPr>
            </a:br>
            <a:r>
              <a:rPr lang="en-US" sz="3200" b="0" i="0" u="none">
                <a:solidFill>
                  <a:schemeClr val="accent1"/>
                </a:solidFill>
                <a:latin typeface="Trebuchet MS"/>
                <a:ea typeface="Trebuchet MS"/>
                <a:cs typeface="Trebuchet MS"/>
                <a:sym typeface="Trebuchet MS"/>
              </a:rPr>
              <a:t>Daily Routine</a:t>
            </a:r>
            <a:br>
              <a:rPr lang="en-US" sz="3200" b="0" i="0" u="none">
                <a:solidFill>
                  <a:schemeClr val="accent1"/>
                </a:solidFill>
                <a:latin typeface="Trebuchet MS"/>
                <a:ea typeface="Trebuchet MS"/>
                <a:cs typeface="Trebuchet MS"/>
                <a:sym typeface="Trebuchet MS"/>
              </a:rPr>
            </a:br>
            <a:endParaRPr/>
          </a:p>
        </p:txBody>
      </p:sp>
      <p:sp>
        <p:nvSpPr>
          <p:cNvPr id="220" name="Google Shape;220;p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ctr" rtl="0">
              <a:lnSpc>
                <a:spcPct val="80000"/>
              </a:lnSpc>
              <a:spcBef>
                <a:spcPts val="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9.00.9.10- Registration</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9.10-9.30- Morning Task</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9.30-9.</a:t>
            </a:r>
            <a:r>
              <a:rPr lang="en-US" dirty="0">
                <a:solidFill>
                  <a:srgbClr val="404040"/>
                </a:solidFill>
              </a:rPr>
              <a:t>45</a:t>
            </a:r>
            <a:r>
              <a:rPr lang="en-US" b="0" i="0" u="none" strike="noStrike" cap="none" dirty="0">
                <a:solidFill>
                  <a:srgbClr val="404040"/>
                </a:solidFill>
                <a:latin typeface="Trebuchet MS"/>
                <a:ea typeface="Trebuchet MS"/>
                <a:cs typeface="Trebuchet MS"/>
                <a:sym typeface="Trebuchet MS"/>
              </a:rPr>
              <a:t>- Phonics</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9.45-10.15- Gaeilge – Grammar/Novel/Comprehension/Writing</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10.15-11.00- Breaktime (</a:t>
            </a:r>
            <a:r>
              <a:rPr lang="en-US" b="0" i="0" u="none" strike="noStrike" cap="none" dirty="0" err="1">
                <a:solidFill>
                  <a:srgbClr val="404040"/>
                </a:solidFill>
                <a:latin typeface="Trebuchet MS"/>
                <a:ea typeface="Trebuchet MS"/>
                <a:cs typeface="Trebuchet MS"/>
                <a:sym typeface="Trebuchet MS"/>
              </a:rPr>
              <a:t>Maoir</a:t>
            </a:r>
            <a:r>
              <a:rPr lang="en-US" b="0" i="0" u="none" strike="noStrike" cap="none" dirty="0">
                <a:solidFill>
                  <a:srgbClr val="404040"/>
                </a:solidFill>
                <a:latin typeface="Trebuchet MS"/>
                <a:ea typeface="Trebuchet MS"/>
                <a:cs typeface="Trebuchet MS"/>
                <a:sym typeface="Trebuchet MS"/>
              </a:rPr>
              <a:t> </a:t>
            </a:r>
            <a:r>
              <a:rPr lang="en-US" b="0" i="0" u="none" strike="noStrike" cap="none" dirty="0" err="1">
                <a:solidFill>
                  <a:srgbClr val="404040"/>
                </a:solidFill>
                <a:latin typeface="Trebuchet MS"/>
                <a:ea typeface="Trebuchet MS"/>
                <a:cs typeface="Trebuchet MS"/>
                <a:sym typeface="Trebuchet MS"/>
              </a:rPr>
              <a:t>Shúgartha</a:t>
            </a:r>
            <a:r>
              <a:rPr lang="en-US" b="0" i="0" u="none" strike="noStrike" cap="none" dirty="0">
                <a:solidFill>
                  <a:srgbClr val="404040"/>
                </a:solidFill>
                <a:latin typeface="Trebuchet MS"/>
                <a:ea typeface="Trebuchet MS"/>
                <a:cs typeface="Trebuchet MS"/>
                <a:sym typeface="Trebuchet MS"/>
              </a:rPr>
              <a:t> are outside assisting R1/2 and</a:t>
            </a:r>
          </a:p>
          <a:p>
            <a:pPr marL="0" marR="0" lvl="0" indent="0" algn="ctr" rtl="0">
              <a:lnSpc>
                <a:spcPct val="80000"/>
              </a:lnSpc>
              <a:spcBef>
                <a:spcPts val="1000"/>
              </a:spcBef>
              <a:spcAft>
                <a:spcPts val="0"/>
              </a:spcAft>
              <a:buClr>
                <a:schemeClr val="accent1"/>
              </a:buClr>
              <a:buSzPts val="880"/>
              <a:buNone/>
            </a:pPr>
            <a:r>
              <a:rPr lang="en-US" b="0" i="0" u="none" strike="noStrike" cap="none" dirty="0">
                <a:solidFill>
                  <a:srgbClr val="404040"/>
                </a:solidFill>
                <a:latin typeface="Trebuchet MS"/>
                <a:ea typeface="Trebuchet MS"/>
                <a:cs typeface="Trebuchet MS"/>
                <a:sym typeface="Trebuchet MS"/>
              </a:rPr>
              <a:t> everyone else will doing practical activities between 10.45-11am)</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11.00-11.20- Mental </a:t>
            </a:r>
            <a:r>
              <a:rPr lang="en-US" b="0" i="0" u="none" strike="noStrike" cap="none" dirty="0" err="1">
                <a:solidFill>
                  <a:srgbClr val="404040"/>
                </a:solidFill>
                <a:latin typeface="Trebuchet MS"/>
                <a:ea typeface="Trebuchet MS"/>
                <a:cs typeface="Trebuchet MS"/>
                <a:sym typeface="Trebuchet MS"/>
              </a:rPr>
              <a:t>maths</a:t>
            </a:r>
            <a:r>
              <a:rPr lang="en-US" b="0" i="0" u="none" strike="noStrike" cap="none" dirty="0">
                <a:solidFill>
                  <a:srgbClr val="404040"/>
                </a:solidFill>
                <a:latin typeface="Trebuchet MS"/>
                <a:ea typeface="Trebuchet MS"/>
                <a:cs typeface="Trebuchet MS"/>
                <a:sym typeface="Trebuchet MS"/>
              </a:rPr>
              <a:t> activities</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11.20-12.00- </a:t>
            </a:r>
            <a:r>
              <a:rPr lang="en-US" b="0" i="0" u="none" strike="noStrike" cap="none" dirty="0" err="1">
                <a:solidFill>
                  <a:srgbClr val="404040"/>
                </a:solidFill>
                <a:latin typeface="Trebuchet MS"/>
                <a:ea typeface="Trebuchet MS"/>
                <a:cs typeface="Trebuchet MS"/>
                <a:sym typeface="Trebuchet MS"/>
              </a:rPr>
              <a:t>Maths</a:t>
            </a:r>
            <a:r>
              <a:rPr lang="en-US" b="0" i="0" u="none" strike="noStrike" cap="none" dirty="0">
                <a:solidFill>
                  <a:srgbClr val="404040"/>
                </a:solidFill>
                <a:latin typeface="Trebuchet MS"/>
                <a:ea typeface="Trebuchet MS"/>
                <a:cs typeface="Trebuchet MS"/>
                <a:sym typeface="Trebuchet MS"/>
              </a:rPr>
              <a:t> work </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12.00-1.00- Lunch</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1.00-1.20- Quiet Reading/ Accelerated Reader novels &amp; quizzes</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1.20- 1.40- Homework - allocated homework and correcting previous homework (Monday and Thursday)</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1.40-2.20 English- grammar/punctuation/novel/comprehension/writing and WAU topic</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2.20- 2.40- W.A.U (topic work)/ Art/ Personal Development/ Practical tasks</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2.40-3.00- Class novel</a:t>
            </a:r>
            <a:endParaRPr sz="3100" dirty="0"/>
          </a:p>
          <a:p>
            <a:pPr marL="342900" marR="0" lvl="0" indent="-342900" algn="ctr" rtl="0">
              <a:lnSpc>
                <a:spcPct val="80000"/>
              </a:lnSpc>
              <a:spcBef>
                <a:spcPts val="1000"/>
              </a:spcBef>
              <a:spcAft>
                <a:spcPts val="0"/>
              </a:spcAft>
              <a:buClr>
                <a:schemeClr val="accent1"/>
              </a:buClr>
              <a:buSzPts val="880"/>
              <a:buFont typeface="Noto Sans Symbols"/>
              <a:buChar char="►"/>
            </a:pPr>
            <a:r>
              <a:rPr lang="en-US" b="0" i="0" u="none" strike="noStrike" cap="none" dirty="0">
                <a:solidFill>
                  <a:srgbClr val="404040"/>
                </a:solidFill>
                <a:latin typeface="Trebuchet MS"/>
                <a:ea typeface="Trebuchet MS"/>
                <a:cs typeface="Trebuchet MS"/>
                <a:sym typeface="Trebuchet MS"/>
              </a:rPr>
              <a:t>3.00 </a:t>
            </a:r>
            <a:r>
              <a:rPr lang="en-US" b="0" i="0" u="none" strike="noStrike" cap="none" dirty="0" err="1">
                <a:solidFill>
                  <a:srgbClr val="404040"/>
                </a:solidFill>
                <a:latin typeface="Trebuchet MS"/>
                <a:ea typeface="Trebuchet MS"/>
                <a:cs typeface="Trebuchet MS"/>
                <a:sym typeface="Trebuchet MS"/>
              </a:rPr>
              <a:t>Hometime</a:t>
            </a:r>
            <a:endParaRPr sz="3100" dirty="0"/>
          </a:p>
          <a:p>
            <a:pPr marL="342900" marR="0" lvl="0" indent="-287020" algn="l" rtl="0">
              <a:lnSpc>
                <a:spcPct val="100000"/>
              </a:lnSpc>
              <a:spcBef>
                <a:spcPts val="1000"/>
              </a:spcBef>
              <a:spcAft>
                <a:spcPts val="0"/>
              </a:spcAft>
              <a:buClr>
                <a:schemeClr val="accent1"/>
              </a:buClr>
              <a:buSzPts val="880"/>
              <a:buFont typeface="Noto Sans Symbols"/>
              <a:buNone/>
            </a:pPr>
            <a:endParaRPr sz="1100" b="0" i="0" u="none" dirty="0">
              <a:solidFill>
                <a:srgbClr val="404040"/>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4AC18B5B-B0B0-BF65-76D4-918E40CF700C}"/>
              </a:ext>
            </a:extLst>
          </p:cNvPr>
          <p:cNvPicPr>
            <a:picLocks noChangeAspect="1"/>
          </p:cNvPicPr>
          <p:nvPr/>
        </p:nvPicPr>
        <p:blipFill>
          <a:blip r:embed="rId3"/>
          <a:stretch>
            <a:fillRect/>
          </a:stretch>
        </p:blipFill>
        <p:spPr>
          <a:xfrm>
            <a:off x="4649002" y="321545"/>
            <a:ext cx="1807794" cy="17679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sng">
                <a:solidFill>
                  <a:schemeClr val="accent1"/>
                </a:solidFill>
                <a:latin typeface="Trebuchet MS"/>
                <a:ea typeface="Trebuchet MS"/>
                <a:cs typeface="Trebuchet MS"/>
                <a:sym typeface="Trebuchet MS"/>
              </a:rPr>
              <a:t>Assessment </a:t>
            </a:r>
            <a:endParaRPr/>
          </a:p>
        </p:txBody>
      </p:sp>
      <p:sp>
        <p:nvSpPr>
          <p:cNvPr id="354" name="Google Shape;354;p20"/>
          <p:cNvSpPr txBox="1"/>
          <p:nvPr/>
        </p:nvSpPr>
        <p:spPr>
          <a:xfrm>
            <a:off x="900112" y="1417637"/>
            <a:ext cx="7488237" cy="5180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A key question parents often ask is how my child be assessed?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Trebuchet MS"/>
              <a:buNone/>
            </a:pPr>
            <a:endParaRPr sz="16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Trebuchet MS"/>
                <a:ea typeface="Trebuchet MS"/>
                <a:cs typeface="Trebuchet MS"/>
                <a:sym typeface="Trebuchet MS"/>
              </a:rPr>
              <a:t>Bunscoil</a:t>
            </a:r>
            <a:r>
              <a:rPr lang="en-US" sz="1600" b="0" i="0" u="none" strike="noStrike" cap="none" dirty="0">
                <a:solidFill>
                  <a:schemeClr val="dk1"/>
                </a:solidFill>
                <a:latin typeface="Trebuchet MS"/>
                <a:ea typeface="Trebuchet MS"/>
                <a:cs typeface="Trebuchet MS"/>
                <a:sym typeface="Trebuchet MS"/>
              </a:rPr>
              <a:t> </a:t>
            </a:r>
            <a:r>
              <a:rPr lang="en-US" sz="1600" b="0" i="0" u="none" strike="noStrike" cap="none" dirty="0" err="1">
                <a:solidFill>
                  <a:schemeClr val="dk1"/>
                </a:solidFill>
                <a:latin typeface="Trebuchet MS"/>
                <a:ea typeface="Trebuchet MS"/>
                <a:cs typeface="Trebuchet MS"/>
                <a:sym typeface="Trebuchet MS"/>
              </a:rPr>
              <a:t>Bheanna</a:t>
            </a:r>
            <a:r>
              <a:rPr lang="en-US" sz="1600" b="0" i="0" u="none" strike="noStrike" cap="none" dirty="0">
                <a:solidFill>
                  <a:schemeClr val="dk1"/>
                </a:solidFill>
                <a:latin typeface="Trebuchet MS"/>
                <a:ea typeface="Trebuchet MS"/>
                <a:cs typeface="Trebuchet MS"/>
                <a:sym typeface="Trebuchet MS"/>
              </a:rPr>
              <a:t> Boirche assesses pupils in the same ways as pupils are assessed in any other primary school in Northern Ireland- Irish or English Medium.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In accordance with the NI Curriculum, in Years 1-7, teachers must assess your child’s learning.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Continuous assessment is done regularly in the classroom, through assessing your child’s written work, participation in class discussions and tests on a Friday. However, Rang 3-7 pupils undergo </a:t>
            </a:r>
            <a:r>
              <a:rPr lang="en-US" sz="1600" b="0" i="0" u="none" strike="noStrike" cap="none" dirty="0" err="1">
                <a:solidFill>
                  <a:schemeClr val="dk1"/>
                </a:solidFill>
                <a:latin typeface="Trebuchet MS"/>
                <a:ea typeface="Trebuchet MS"/>
                <a:cs typeface="Trebuchet MS"/>
                <a:sym typeface="Trebuchet MS"/>
              </a:rPr>
              <a:t>standardised</a:t>
            </a:r>
            <a:r>
              <a:rPr lang="en-US" sz="1600" b="0" i="0" u="none" strike="noStrike" cap="none" dirty="0">
                <a:solidFill>
                  <a:schemeClr val="dk1"/>
                </a:solidFill>
                <a:latin typeface="Trebuchet MS"/>
                <a:ea typeface="Trebuchet MS"/>
                <a:cs typeface="Trebuchet MS"/>
                <a:sym typeface="Trebuchet MS"/>
              </a:rPr>
              <a:t> tests in the summer term in English, Irish and </a:t>
            </a:r>
            <a:r>
              <a:rPr lang="en-US" sz="1600" b="0" i="0" u="none" strike="noStrike" cap="none" dirty="0" err="1">
                <a:solidFill>
                  <a:schemeClr val="dk1"/>
                </a:solidFill>
                <a:latin typeface="Trebuchet MS"/>
                <a:ea typeface="Trebuchet MS"/>
                <a:cs typeface="Trebuchet MS"/>
                <a:sym typeface="Trebuchet MS"/>
              </a:rPr>
              <a:t>Maths</a:t>
            </a:r>
            <a:r>
              <a:rPr lang="en-US" sz="1600" b="0" i="0" u="none" strike="noStrike" cap="none" dirty="0">
                <a:solidFill>
                  <a:schemeClr val="dk1"/>
                </a:solidFill>
                <a:latin typeface="Trebuchet MS"/>
                <a:ea typeface="Trebuchet MS"/>
                <a:cs typeface="Trebuchet MS"/>
                <a:sym typeface="Trebuchet MS"/>
              </a:rPr>
              <a:t> which give a more formal indication of progress. These scores are then </a:t>
            </a:r>
            <a:r>
              <a:rPr lang="en-US" sz="1600" b="0" i="0" u="none" strike="noStrike" cap="none" dirty="0" err="1">
                <a:solidFill>
                  <a:schemeClr val="dk1"/>
                </a:solidFill>
                <a:latin typeface="Trebuchet MS"/>
                <a:ea typeface="Trebuchet MS"/>
                <a:cs typeface="Trebuchet MS"/>
                <a:sym typeface="Trebuchet MS"/>
              </a:rPr>
              <a:t>analysed</a:t>
            </a:r>
            <a:r>
              <a:rPr lang="en-US" sz="1600" b="0" i="0" u="none" strike="noStrike" cap="none" dirty="0">
                <a:solidFill>
                  <a:schemeClr val="dk1"/>
                </a:solidFill>
                <a:latin typeface="Trebuchet MS"/>
                <a:ea typeface="Trebuchet MS"/>
                <a:cs typeface="Trebuchet MS"/>
                <a:sym typeface="Trebuchet MS"/>
              </a:rPr>
              <a:t> by the teachers, and used to plan the future teaching and learning of our pupils.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Parent-teacher meetings help to update you on your child’s progress and to suggest areas to help support your child in the home environment.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At the end of each school year, you will receive a written report from your child’s teacher. This will describe your child’s progress in every aspect of the curriculum.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br>
              <a:rPr lang="en-US" sz="1800" b="0" i="0" u="none" strike="noStrike" cap="none" dirty="0">
                <a:solidFill>
                  <a:schemeClr val="dk1"/>
                </a:solidFill>
                <a:latin typeface="Trebuchet MS"/>
                <a:ea typeface="Trebuchet MS"/>
                <a:cs typeface="Trebuchet MS"/>
                <a:sym typeface="Trebuchet MS"/>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200"/>
              <a:buFont typeface="Trebuchet MS"/>
              <a:buNone/>
            </a:pPr>
            <a:r>
              <a:rPr lang="en-US" sz="3200" b="0" i="0" u="none">
                <a:solidFill>
                  <a:schemeClr val="accent1"/>
                </a:solidFill>
                <a:latin typeface="Trebuchet MS"/>
                <a:ea typeface="Trebuchet MS"/>
                <a:cs typeface="Trebuchet MS"/>
                <a:sym typeface="Trebuchet MS"/>
              </a:rPr>
              <a:t>Imeachtaí Seach-Churaclaim- Extra Curricular activities</a:t>
            </a:r>
            <a:endParaRPr/>
          </a:p>
        </p:txBody>
      </p:sp>
      <p:sp>
        <p:nvSpPr>
          <p:cNvPr id="360" name="Google Shape;360;p21"/>
          <p:cNvSpPr txBox="1"/>
          <p:nvPr/>
        </p:nvSpPr>
        <p:spPr>
          <a:xfrm>
            <a:off x="1258887" y="1844675"/>
            <a:ext cx="6913500" cy="3909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Club Bricfeasta- Breakfast club from 8-8.45am</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Club iarscoile- After-schools club which takes place on a Monday- Thursday after school - 3pm-4pm. </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The club will offer a range of different activities for the children ie. gardening, Art</a:t>
            </a:r>
            <a:r>
              <a:rPr lang="en-US" sz="1800">
                <a:solidFill>
                  <a:schemeClr val="dk1"/>
                </a:solidFill>
                <a:latin typeface="Trebuchet MS"/>
                <a:ea typeface="Trebuchet MS"/>
                <a:cs typeface="Trebuchet MS"/>
                <a:sym typeface="Trebuchet MS"/>
              </a:rPr>
              <a:t>, </a:t>
            </a:r>
            <a:r>
              <a:rPr lang="en-US" sz="1800" b="0" i="0" u="none" strike="noStrike" cap="none">
                <a:solidFill>
                  <a:schemeClr val="dk1"/>
                </a:solidFill>
                <a:latin typeface="Trebuchet MS"/>
                <a:ea typeface="Trebuchet MS"/>
                <a:cs typeface="Trebuchet MS"/>
                <a:sym typeface="Trebuchet MS"/>
              </a:rPr>
              <a:t>use of ICT</a:t>
            </a:r>
            <a:r>
              <a:rPr lang="en-US" sz="1800">
                <a:solidFill>
                  <a:schemeClr val="dk1"/>
                </a:solidFill>
                <a:latin typeface="Trebuchet MS"/>
                <a:ea typeface="Trebuchet MS"/>
                <a:cs typeface="Trebuchet MS"/>
                <a:sym typeface="Trebuchet MS"/>
              </a:rPr>
              <a:t> and</a:t>
            </a:r>
            <a:r>
              <a:rPr lang="en-US" sz="1800" b="0" i="0" u="none" strike="noStrike" cap="none">
                <a:solidFill>
                  <a:schemeClr val="dk1"/>
                </a:solidFill>
                <a:latin typeface="Trebuchet MS"/>
                <a:ea typeface="Trebuchet MS"/>
                <a:cs typeface="Trebuchet MS"/>
                <a:sym typeface="Trebuchet MS"/>
              </a:rPr>
              <a:t> games. </a:t>
            </a:r>
            <a:endParaRPr/>
          </a:p>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The cost for the both clubs is £3 per day.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Trebuchet MS"/>
              <a:buNone/>
            </a:pPr>
            <a:br>
              <a:rPr lang="en-US" sz="1800" b="0" i="0" u="none" strike="noStrike" cap="none">
                <a:solidFill>
                  <a:schemeClr val="dk1"/>
                </a:solidFill>
                <a:latin typeface="Trebuchet MS"/>
                <a:ea typeface="Trebuchet MS"/>
                <a:cs typeface="Trebuchet MS"/>
                <a:sym typeface="Trebuchet MS"/>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Tréadchúram/ Pastoral Care</a:t>
            </a:r>
            <a:endParaRPr/>
          </a:p>
        </p:txBody>
      </p:sp>
      <p:sp>
        <p:nvSpPr>
          <p:cNvPr id="378" name="Google Shape;378;p24"/>
          <p:cNvSpPr txBox="1"/>
          <p:nvPr/>
        </p:nvSpPr>
        <p:spPr>
          <a:xfrm>
            <a:off x="755650" y="1484312"/>
            <a:ext cx="6840600"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Your child’s emotional well-being is as important to us as their academic development.  We in the Rang 6/7 classroom of </a:t>
            </a:r>
            <a:r>
              <a:rPr lang="en-US" sz="1800" b="0" i="0" u="none" strike="noStrike" cap="none" dirty="0" err="1">
                <a:solidFill>
                  <a:schemeClr val="dk1"/>
                </a:solidFill>
                <a:latin typeface="Trebuchet MS"/>
                <a:ea typeface="Trebuchet MS"/>
                <a:cs typeface="Trebuchet MS"/>
                <a:sym typeface="Trebuchet MS"/>
              </a:rPr>
              <a:t>Na</a:t>
            </a:r>
            <a:r>
              <a:rPr lang="en-US" sz="1800" dirty="0" err="1">
                <a:solidFill>
                  <a:schemeClr val="dk1"/>
                </a:solidFill>
                <a:latin typeface="Trebuchet MS"/>
                <a:ea typeface="Trebuchet MS"/>
                <a:cs typeface="Trebuchet MS"/>
                <a:sym typeface="Trebuchet MS"/>
              </a:rPr>
              <a:t>íscoil</a:t>
            </a:r>
            <a:r>
              <a:rPr lang="en-US" sz="1800" dirty="0">
                <a:solidFill>
                  <a:schemeClr val="dk1"/>
                </a:solidFill>
                <a:latin typeface="Trebuchet MS"/>
                <a:ea typeface="Trebuchet MS"/>
                <a:cs typeface="Trebuchet MS"/>
                <a:sym typeface="Trebuchet MS"/>
              </a:rPr>
              <a:t> </a:t>
            </a:r>
            <a:r>
              <a:rPr lang="en-US" sz="1800" dirty="0" err="1">
                <a:solidFill>
                  <a:schemeClr val="dk1"/>
                </a:solidFill>
                <a:latin typeface="Trebuchet MS"/>
                <a:ea typeface="Trebuchet MS"/>
                <a:cs typeface="Trebuchet MS"/>
                <a:sym typeface="Trebuchet MS"/>
              </a:rPr>
              <a:t>agus</a:t>
            </a:r>
            <a:r>
              <a:rPr lang="en-US" sz="1800"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Bunscoil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Bheanna</a:t>
            </a:r>
            <a:r>
              <a:rPr lang="en-US" sz="1800" b="0" i="0" u="none" strike="noStrike" cap="none" dirty="0">
                <a:solidFill>
                  <a:schemeClr val="dk1"/>
                </a:solidFill>
                <a:latin typeface="Trebuchet MS"/>
                <a:ea typeface="Trebuchet MS"/>
                <a:cs typeface="Trebuchet MS"/>
                <a:sym typeface="Trebuchet MS"/>
              </a:rPr>
              <a:t> Boirche will be partaking in many activities/events to cover this area e.g.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Reward/Merit system - </a:t>
            </a:r>
            <a:r>
              <a:rPr lang="en-US" sz="1800" b="1" i="0" u="none" strike="noStrike" cap="none" dirty="0">
                <a:solidFill>
                  <a:schemeClr val="dk1"/>
                </a:solidFill>
                <a:latin typeface="Trebuchet MS"/>
                <a:ea typeface="Trebuchet MS"/>
                <a:cs typeface="Trebuchet MS"/>
                <a:sym typeface="Trebuchet MS"/>
              </a:rPr>
              <a:t>Dojos</a:t>
            </a:r>
            <a:r>
              <a:rPr lang="en-US" sz="1800" b="0" i="0" u="none" strike="noStrike" cap="none" dirty="0">
                <a:solidFill>
                  <a:schemeClr val="dk1"/>
                </a:solidFill>
                <a:latin typeface="Trebuchet MS"/>
                <a:ea typeface="Trebuchet MS"/>
                <a:cs typeface="Trebuchet MS"/>
                <a:sym typeface="Trebuchet MS"/>
              </a:rPr>
              <a:t> (linked to class rules)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-Whole class rewards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Individual – </a:t>
            </a:r>
            <a:r>
              <a:rPr lang="en-US" sz="1800" b="0" i="1" u="none" strike="noStrike" cap="none" dirty="0" err="1">
                <a:solidFill>
                  <a:schemeClr val="dk1"/>
                </a:solidFill>
                <a:latin typeface="Trebuchet MS"/>
                <a:ea typeface="Trebuchet MS"/>
                <a:cs typeface="Trebuchet MS"/>
                <a:sym typeface="Trebuchet MS"/>
              </a:rPr>
              <a:t>Dalta</a:t>
            </a:r>
            <a:r>
              <a:rPr lang="en-US" sz="1800" b="0" i="1" u="none" strike="noStrike" cap="none" dirty="0">
                <a:solidFill>
                  <a:schemeClr val="dk1"/>
                </a:solidFill>
                <a:latin typeface="Trebuchet MS"/>
                <a:ea typeface="Trebuchet MS"/>
                <a:cs typeface="Trebuchet MS"/>
                <a:sym typeface="Trebuchet MS"/>
              </a:rPr>
              <a:t> &amp; </a:t>
            </a:r>
            <a:r>
              <a:rPr lang="en-US" sz="1800" b="0" i="1" u="none" strike="noStrike" cap="none" dirty="0" err="1">
                <a:solidFill>
                  <a:schemeClr val="dk1"/>
                </a:solidFill>
                <a:latin typeface="Trebuchet MS"/>
                <a:ea typeface="Trebuchet MS"/>
                <a:cs typeface="Trebuchet MS"/>
                <a:sym typeface="Trebuchet MS"/>
              </a:rPr>
              <a:t>Gaeilgeoir</a:t>
            </a:r>
            <a:r>
              <a:rPr lang="en-US" sz="1800" b="0" i="1" u="none" strike="noStrike" cap="none" dirty="0">
                <a:solidFill>
                  <a:schemeClr val="dk1"/>
                </a:solidFill>
                <a:latin typeface="Trebuchet MS"/>
                <a:ea typeface="Trebuchet MS"/>
                <a:cs typeface="Trebuchet MS"/>
                <a:sym typeface="Trebuchet MS"/>
              </a:rPr>
              <a:t> na </a:t>
            </a:r>
            <a:r>
              <a:rPr lang="en-US" sz="1800" b="0" i="1" u="none" strike="noStrike" cap="none" dirty="0" err="1">
                <a:solidFill>
                  <a:schemeClr val="dk1"/>
                </a:solidFill>
                <a:latin typeface="Trebuchet MS"/>
                <a:ea typeface="Trebuchet MS"/>
                <a:cs typeface="Trebuchet MS"/>
                <a:sym typeface="Trebuchet MS"/>
              </a:rPr>
              <a:t>Seachtaine</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Dalta</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agus</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Gaeilgeoir</a:t>
            </a:r>
            <a:r>
              <a:rPr lang="en-US" sz="1800" b="0" i="1" u="none" strike="noStrike" cap="none" dirty="0">
                <a:solidFill>
                  <a:schemeClr val="dk1"/>
                </a:solidFill>
                <a:latin typeface="Trebuchet MS"/>
                <a:ea typeface="Trebuchet MS"/>
                <a:cs typeface="Trebuchet MS"/>
                <a:sym typeface="Trebuchet MS"/>
              </a:rPr>
              <a:t> na </a:t>
            </a:r>
            <a:r>
              <a:rPr lang="en-US" sz="1800" b="0" i="1" u="none" strike="noStrike" cap="none" dirty="0" err="1">
                <a:solidFill>
                  <a:schemeClr val="dk1"/>
                </a:solidFill>
                <a:latin typeface="Trebuchet MS"/>
                <a:ea typeface="Trebuchet MS"/>
                <a:cs typeface="Trebuchet MS"/>
                <a:sym typeface="Trebuchet MS"/>
              </a:rPr>
              <a:t>Míosa</a:t>
            </a:r>
            <a:r>
              <a:rPr lang="en-US" sz="1800" b="0" i="0" u="none" strike="noStrike" cap="none" dirty="0">
                <a:solidFill>
                  <a:schemeClr val="dk1"/>
                </a:solidFill>
                <a:latin typeface="Trebuchet MS"/>
                <a:ea typeface="Trebuchet MS"/>
                <a:cs typeface="Trebuchet MS"/>
                <a:sym typeface="Trebuchet MS"/>
              </a:rPr>
              <a:t>,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Circle Time; discussions and role plays on friendships, emotions, bullying, sharing, empathy, </a:t>
            </a:r>
            <a:r>
              <a:rPr lang="en-US" sz="1800" b="0" i="0" u="none" strike="noStrike" cap="none" dirty="0" err="1">
                <a:solidFill>
                  <a:schemeClr val="dk1"/>
                </a:solidFill>
                <a:latin typeface="Trebuchet MS"/>
                <a:ea typeface="Trebuchet MS"/>
                <a:cs typeface="Trebuchet MS"/>
                <a:sym typeface="Trebuchet MS"/>
              </a:rPr>
              <a:t>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Maireachtáil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foghlaim</a:t>
            </a:r>
            <a:r>
              <a:rPr lang="en-US" sz="1800" b="0" i="0" u="none" strike="noStrike" cap="none" dirty="0">
                <a:solidFill>
                  <a:schemeClr val="dk1"/>
                </a:solidFill>
                <a:latin typeface="Trebuchet MS"/>
                <a:ea typeface="Trebuchet MS"/>
                <a:cs typeface="Trebuchet MS"/>
                <a:sym typeface="Trebuchet MS"/>
              </a:rPr>
              <a:t> le </a:t>
            </a:r>
            <a:r>
              <a:rPr lang="en-US" sz="1800" b="0" i="0" u="none" strike="noStrike" cap="none" dirty="0" err="1">
                <a:solidFill>
                  <a:schemeClr val="dk1"/>
                </a:solidFill>
                <a:latin typeface="Trebuchet MS"/>
                <a:ea typeface="Trebuchet MS"/>
                <a:cs typeface="Trebuchet MS"/>
                <a:sym typeface="Trebuchet MS"/>
              </a:rPr>
              <a:t>chéile</a:t>
            </a:r>
            <a:r>
              <a:rPr lang="en-US" sz="1800" b="0" i="0" u="none" strike="noStrike" cap="none" dirty="0">
                <a:solidFill>
                  <a:schemeClr val="dk1"/>
                </a:solidFill>
                <a:latin typeface="Trebuchet MS"/>
                <a:ea typeface="Trebuchet MS"/>
                <a:cs typeface="Trebuchet MS"/>
                <a:sym typeface="Trebuchet MS"/>
              </a:rPr>
              <a:t>”, NSPCC “Keeping Safe”, </a:t>
            </a:r>
            <a:r>
              <a:rPr lang="en-US" sz="1800" b="0" i="0" u="none" strike="noStrike" cap="none" dirty="0" err="1">
                <a:solidFill>
                  <a:schemeClr val="dk1"/>
                </a:solidFill>
                <a:latin typeface="Trebuchet MS"/>
                <a:ea typeface="Trebuchet MS"/>
                <a:cs typeface="Trebuchet MS"/>
                <a:sym typeface="Trebuchet MS"/>
              </a:rPr>
              <a:t>Cothú</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i</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gCúig</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Cúig</a:t>
            </a:r>
            <a:r>
              <a:rPr lang="en-US" sz="1800" b="0" i="0" u="none" strike="noStrike" cap="none" dirty="0">
                <a:solidFill>
                  <a:schemeClr val="dk1"/>
                </a:solidFill>
                <a:latin typeface="Trebuchet MS"/>
                <a:ea typeface="Trebuchet MS"/>
                <a:cs typeface="Trebuchet MS"/>
                <a:sym typeface="Trebuchet MS"/>
              </a:rPr>
              <a:t> in </a:t>
            </a:r>
            <a:r>
              <a:rPr lang="en-US" sz="1800" b="0" i="0" u="none" strike="noStrike" cap="none" dirty="0" err="1">
                <a:solidFill>
                  <a:schemeClr val="dk1"/>
                </a:solidFill>
                <a:latin typeface="Trebuchet MS"/>
                <a:ea typeface="Trebuchet MS"/>
                <a:cs typeface="Trebuchet MS"/>
                <a:sym typeface="Trebuchet MS"/>
              </a:rPr>
              <a:t>Airde</a:t>
            </a:r>
            <a:r>
              <a:rPr lang="en-US" sz="1800" b="0" i="0" u="none" strike="noStrike" cap="none" dirty="0">
                <a:solidFill>
                  <a:schemeClr val="dk1"/>
                </a:solidFill>
                <a:latin typeface="Trebuchet MS"/>
                <a:ea typeface="Trebuchet MS"/>
                <a:cs typeface="Trebuchet MS"/>
                <a:sym typeface="Trebuchet MS"/>
              </a:rPr>
              <a:t>, Connect and Nature lessons cover many areas of growing up, our families, relationships, respecting ourselves &amp; others,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br>
              <a:rPr lang="en-US" sz="1800" b="0" i="0" u="none" strike="noStrike" cap="none" dirty="0">
                <a:solidFill>
                  <a:schemeClr val="dk1"/>
                </a:solidFill>
                <a:latin typeface="Trebuchet MS"/>
                <a:ea typeface="Trebuchet MS"/>
                <a:cs typeface="Trebuchet MS"/>
                <a:sym typeface="Trebuchet MS"/>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E085-C4D8-F43C-C5AA-31049E9AF286}"/>
              </a:ext>
            </a:extLst>
          </p:cNvPr>
          <p:cNvSpPr>
            <a:spLocks noGrp="1"/>
          </p:cNvSpPr>
          <p:nvPr>
            <p:ph type="title"/>
          </p:nvPr>
        </p:nvSpPr>
        <p:spPr/>
        <p:txBody>
          <a:bodyPr/>
          <a:lstStyle/>
          <a:p>
            <a:pPr algn="ctr"/>
            <a:r>
              <a:rPr lang="en-GB" dirty="0" err="1"/>
              <a:t>Iompar</a:t>
            </a:r>
            <a:r>
              <a:rPr lang="en-GB" dirty="0"/>
              <a:t> </a:t>
            </a:r>
            <a:r>
              <a:rPr lang="en-GB" dirty="0" err="1"/>
              <a:t>agus</a:t>
            </a:r>
            <a:r>
              <a:rPr lang="en-GB" dirty="0"/>
              <a:t> </a:t>
            </a:r>
            <a:r>
              <a:rPr lang="en-GB" dirty="0" err="1"/>
              <a:t>Rialacha</a:t>
            </a:r>
            <a:r>
              <a:rPr lang="en-GB" dirty="0"/>
              <a:t> – Behaviour and Rules </a:t>
            </a:r>
          </a:p>
        </p:txBody>
      </p:sp>
      <p:sp>
        <p:nvSpPr>
          <p:cNvPr id="4" name="TextBox 3">
            <a:extLst>
              <a:ext uri="{FF2B5EF4-FFF2-40B4-BE49-F238E27FC236}">
                <a16:creationId xmlns:a16="http://schemas.microsoft.com/office/drawing/2014/main" id="{5D039DFF-20F6-BCD1-FFAF-6057FA058B50}"/>
              </a:ext>
            </a:extLst>
          </p:cNvPr>
          <p:cNvSpPr txBox="1"/>
          <p:nvPr/>
        </p:nvSpPr>
        <p:spPr>
          <a:xfrm>
            <a:off x="952900" y="1417638"/>
            <a:ext cx="6939815" cy="5216813"/>
          </a:xfrm>
          <a:prstGeom prst="rect">
            <a:avLst/>
          </a:prstGeom>
          <a:noFill/>
        </p:spPr>
        <p:txBody>
          <a:bodyPr wrap="square" rtlCol="0">
            <a:spAutoFit/>
          </a:bodyPr>
          <a:lstStyle/>
          <a:p>
            <a:pPr marL="457200" lvl="0">
              <a:buSzPts val="2400"/>
            </a:pPr>
            <a:r>
              <a:rPr lang="en-GB" sz="1100" i="1" dirty="0">
                <a:latin typeface="Trebuchet MS" panose="020B0603020202020204" pitchFamily="34" charset="0"/>
              </a:rPr>
              <a:t>‘In </a:t>
            </a:r>
            <a:r>
              <a:rPr lang="en-GB" sz="1100" i="1" dirty="0" err="1">
                <a:latin typeface="Trebuchet MS" panose="020B0603020202020204" pitchFamily="34" charset="0"/>
              </a:rPr>
              <a:t>Naíscoil</a:t>
            </a:r>
            <a:r>
              <a:rPr lang="en-GB" sz="1100" i="1" dirty="0">
                <a:latin typeface="Trebuchet MS" panose="020B0603020202020204" pitchFamily="34" charset="0"/>
              </a:rPr>
              <a:t> </a:t>
            </a:r>
            <a:r>
              <a:rPr lang="en-GB" sz="1100" i="1" dirty="0" err="1">
                <a:latin typeface="Trebuchet MS" panose="020B0603020202020204" pitchFamily="34" charset="0"/>
              </a:rPr>
              <a:t>agus</a:t>
            </a:r>
            <a:r>
              <a:rPr lang="en-GB" sz="1100" i="1" dirty="0">
                <a:latin typeface="Trebuchet MS" panose="020B0603020202020204" pitchFamily="34" charset="0"/>
              </a:rPr>
              <a:t> </a:t>
            </a:r>
            <a:r>
              <a:rPr lang="en-GB" sz="1100" i="1" dirty="0" err="1">
                <a:latin typeface="Trebuchet MS" panose="020B0603020202020204" pitchFamily="34" charset="0"/>
              </a:rPr>
              <a:t>Bunscoil</a:t>
            </a:r>
            <a:r>
              <a:rPr lang="en-GB" sz="1100" i="1" dirty="0">
                <a:latin typeface="Trebuchet MS" panose="020B0603020202020204" pitchFamily="34" charset="0"/>
              </a:rPr>
              <a:t> </a:t>
            </a:r>
            <a:r>
              <a:rPr lang="en-GB" sz="1100" i="1" dirty="0" err="1">
                <a:latin typeface="Trebuchet MS" panose="020B0603020202020204" pitchFamily="34" charset="0"/>
              </a:rPr>
              <a:t>Bheanna</a:t>
            </a:r>
            <a:r>
              <a:rPr lang="en-GB" sz="1100" i="1" dirty="0">
                <a:latin typeface="Trebuchet MS" panose="020B0603020202020204" pitchFamily="34" charset="0"/>
              </a:rPr>
              <a:t> </a:t>
            </a:r>
            <a:r>
              <a:rPr lang="en-GB" sz="1100" i="1" dirty="0" err="1">
                <a:latin typeface="Trebuchet MS" panose="020B0603020202020204" pitchFamily="34" charset="0"/>
              </a:rPr>
              <a:t>Boirche</a:t>
            </a:r>
            <a:r>
              <a:rPr lang="en-GB" sz="1100" i="1" dirty="0">
                <a:latin typeface="Trebuchet MS" panose="020B0603020202020204" pitchFamily="34" charset="0"/>
              </a:rPr>
              <a:t> we aim to promote positive behaviour by using a balance of rewards and actions. We recognise that all children are individuals and will have differing strengths, and that all children learn in different ways. The rewards reflect the overall positive ethos of the school and are aimed at promoting self-esteem and to encourage all pupils to positively recognise and take responsibility for their learning and behaviour.’</a:t>
            </a:r>
            <a:endParaRPr lang="en-GB" sz="1100" b="1" i="1" dirty="0">
              <a:solidFill>
                <a:schemeClr val="dk1"/>
              </a:solidFill>
              <a:latin typeface="Trebuchet MS" panose="020B0603020202020204" pitchFamily="34" charset="0"/>
              <a:ea typeface="Trebuchet MS"/>
              <a:cs typeface="Trebuchet MS"/>
              <a:sym typeface="Trebuchet MS"/>
            </a:endParaRPr>
          </a:p>
          <a:p>
            <a:pPr marL="457200" lvl="0">
              <a:buSzPts val="2400"/>
            </a:pPr>
            <a:endParaRPr lang="en-GB" sz="1100" b="1" dirty="0">
              <a:solidFill>
                <a:schemeClr val="dk1"/>
              </a:solidFill>
              <a:latin typeface="Trebuchet MS" panose="020B0603020202020204" pitchFamily="34" charset="0"/>
              <a:ea typeface="Trebuchet MS"/>
              <a:cs typeface="Trebuchet MS"/>
              <a:sym typeface="Trebuchet MS"/>
            </a:endParaRPr>
          </a:p>
          <a:p>
            <a:pPr lvl="0">
              <a:buSzPts val="2400"/>
            </a:pPr>
            <a:endParaRPr lang="en-GB" sz="1100" dirty="0">
              <a:solidFill>
                <a:schemeClr val="dk1"/>
              </a:solidFill>
              <a:latin typeface="Trebuchet MS" panose="020B0603020202020204" pitchFamily="34" charset="0"/>
              <a:ea typeface="Trebuchet MS"/>
              <a:cs typeface="Trebuchet MS"/>
              <a:sym typeface="Trebuchet MS"/>
            </a:endParaRPr>
          </a:p>
          <a:p>
            <a:pPr lvl="0" algn="ctr">
              <a:buSzPts val="2400"/>
            </a:pPr>
            <a:r>
              <a:rPr lang="en-GB" sz="1100" b="1" dirty="0" err="1">
                <a:solidFill>
                  <a:schemeClr val="dk1"/>
                </a:solidFill>
                <a:latin typeface="Trebuchet MS" panose="020B0603020202020204" pitchFamily="34" charset="0"/>
                <a:ea typeface="Trebuchet MS"/>
                <a:cs typeface="Trebuchet MS"/>
                <a:sym typeface="Trebuchet MS"/>
              </a:rPr>
              <a:t>Conradh</a:t>
            </a:r>
            <a:r>
              <a:rPr lang="en-GB" sz="1100" b="1" dirty="0">
                <a:solidFill>
                  <a:schemeClr val="dk1"/>
                </a:solidFill>
                <a:latin typeface="Trebuchet MS" panose="020B0603020202020204" pitchFamily="34" charset="0"/>
                <a:ea typeface="Trebuchet MS"/>
                <a:cs typeface="Trebuchet MS"/>
                <a:sym typeface="Trebuchet MS"/>
              </a:rPr>
              <a:t> Ranga – Class contract/</a:t>
            </a:r>
          </a:p>
          <a:p>
            <a:pPr marL="457200" lvl="0">
              <a:buSzPts val="2400"/>
            </a:pPr>
            <a:r>
              <a:rPr lang="en-GB" sz="1100" dirty="0">
                <a:solidFill>
                  <a:schemeClr val="dk1"/>
                </a:solidFill>
                <a:latin typeface="Trebuchet MS" panose="020B0603020202020204" pitchFamily="34" charset="0"/>
                <a:ea typeface="Trebuchet MS"/>
                <a:cs typeface="Trebuchet MS"/>
                <a:sym typeface="Trebuchet MS"/>
              </a:rPr>
              <a:t>As part of our circle time at the start of the year we made our class contract. The children chose these and agreed to them all. These include: </a:t>
            </a:r>
          </a:p>
          <a:p>
            <a:pPr marL="457200" lvl="0">
              <a:buSzPts val="2400"/>
            </a:pPr>
            <a:r>
              <a:rPr lang="en-GB" sz="1100" dirty="0">
                <a:solidFill>
                  <a:schemeClr val="dk1"/>
                </a:solidFill>
                <a:latin typeface="Trebuchet MS" panose="020B0603020202020204" pitchFamily="34" charset="0"/>
                <a:ea typeface="Trebuchet MS"/>
                <a:cs typeface="Trebuchet MS"/>
                <a:sym typeface="Trebuchet MS"/>
              </a:rPr>
              <a:t>		                 –</a:t>
            </a:r>
            <a:r>
              <a:rPr lang="en-GB" sz="1100" b="1" dirty="0">
                <a:solidFill>
                  <a:schemeClr val="dk1"/>
                </a:solidFill>
                <a:latin typeface="Trebuchet MS" panose="020B0603020202020204" pitchFamily="34" charset="0"/>
                <a:ea typeface="Trebuchet MS"/>
                <a:cs typeface="Trebuchet MS"/>
                <a:sym typeface="Trebuchet MS"/>
              </a:rPr>
              <a:t>Setting a good example</a:t>
            </a:r>
          </a:p>
          <a:p>
            <a:pPr marL="342900" lvl="0" indent="-342900" algn="ctr">
              <a:buClr>
                <a:schemeClr val="dk1"/>
              </a:buClr>
              <a:buSzPts val="2400"/>
            </a:pPr>
            <a:r>
              <a:rPr lang="en-GB" sz="1100" b="1" dirty="0">
                <a:solidFill>
                  <a:schemeClr val="dk1"/>
                </a:solidFill>
                <a:latin typeface="Trebuchet MS" panose="020B0603020202020204" pitchFamily="34" charset="0"/>
                <a:ea typeface="Trebuchet MS"/>
                <a:cs typeface="Trebuchet MS"/>
                <a:sym typeface="Trebuchet MS"/>
              </a:rPr>
              <a:t>-Helping out when needed</a:t>
            </a:r>
          </a:p>
          <a:p>
            <a:pPr marL="342900" lvl="0" indent="-342900" algn="ctr">
              <a:buClr>
                <a:schemeClr val="dk1"/>
              </a:buClr>
              <a:buSzPts val="2400"/>
            </a:pPr>
            <a:r>
              <a:rPr lang="en-GB" sz="1100" b="1" dirty="0">
                <a:solidFill>
                  <a:schemeClr val="dk1"/>
                </a:solidFill>
                <a:latin typeface="Trebuchet MS" panose="020B0603020202020204" pitchFamily="34" charset="0"/>
                <a:ea typeface="Trebuchet MS"/>
                <a:cs typeface="Trebuchet MS"/>
                <a:sym typeface="Trebuchet MS"/>
              </a:rPr>
              <a:t>-Speaking in Irish </a:t>
            </a:r>
          </a:p>
          <a:p>
            <a:pPr marL="342900" lvl="0" indent="-342900" algn="ctr">
              <a:buClr>
                <a:schemeClr val="dk1"/>
              </a:buClr>
              <a:buSzPts val="2400"/>
            </a:pPr>
            <a:r>
              <a:rPr lang="en-GB" sz="1100" b="1" dirty="0">
                <a:solidFill>
                  <a:schemeClr val="dk1"/>
                </a:solidFill>
                <a:latin typeface="Trebuchet MS" panose="020B0603020202020204" pitchFamily="34" charset="0"/>
                <a:ea typeface="Trebuchet MS"/>
                <a:cs typeface="Trebuchet MS"/>
                <a:sym typeface="Trebuchet MS"/>
              </a:rPr>
              <a:t>-Working to the best of their ability</a:t>
            </a:r>
          </a:p>
          <a:p>
            <a:pPr marL="342900" lvl="0" indent="-342900" algn="ctr">
              <a:buClr>
                <a:schemeClr val="dk1"/>
              </a:buClr>
              <a:buSzPts val="2400"/>
            </a:pPr>
            <a:r>
              <a:rPr lang="en-GB" sz="1100" b="1" dirty="0">
                <a:solidFill>
                  <a:schemeClr val="dk1"/>
                </a:solidFill>
                <a:latin typeface="Trebuchet MS" panose="020B0603020202020204" pitchFamily="34" charset="0"/>
                <a:ea typeface="Trebuchet MS"/>
                <a:cs typeface="Trebuchet MS"/>
                <a:sym typeface="Trebuchet MS"/>
              </a:rPr>
              <a:t>-Showing good behaviour </a:t>
            </a:r>
          </a:p>
          <a:p>
            <a:pPr marL="342900" lvl="0" indent="-342900" algn="ctr">
              <a:buClr>
                <a:schemeClr val="dk1"/>
              </a:buClr>
              <a:buSzPts val="2400"/>
              <a:buFontTx/>
              <a:buChar char="-"/>
            </a:pPr>
            <a:r>
              <a:rPr lang="en-GB" sz="1100" b="1" dirty="0">
                <a:solidFill>
                  <a:schemeClr val="dk1"/>
                </a:solidFill>
                <a:latin typeface="Trebuchet MS" panose="020B0603020202020204" pitchFamily="34" charset="0"/>
                <a:ea typeface="Trebuchet MS"/>
                <a:cs typeface="Trebuchet MS"/>
                <a:sym typeface="Trebuchet MS"/>
              </a:rPr>
              <a:t>Showing respect to their peers, staff and school equipment. </a:t>
            </a:r>
          </a:p>
          <a:p>
            <a:pPr marL="342900" lvl="0" indent="-342900" algn="ctr">
              <a:buClr>
                <a:schemeClr val="dk1"/>
              </a:buClr>
              <a:buSzPts val="2400"/>
              <a:buFontTx/>
              <a:buChar char="-"/>
            </a:pPr>
            <a:r>
              <a:rPr lang="en-GB" sz="1100" b="1" dirty="0">
                <a:solidFill>
                  <a:schemeClr val="dk1"/>
                </a:solidFill>
                <a:latin typeface="Trebuchet MS" panose="020B0603020202020204" pitchFamily="34" charset="0"/>
                <a:ea typeface="Trebuchet MS"/>
                <a:cs typeface="Trebuchet MS"/>
                <a:sym typeface="Trebuchet MS"/>
              </a:rPr>
              <a:t>- Sos </a:t>
            </a:r>
            <a:r>
              <a:rPr lang="en-GB" sz="1100" b="1" dirty="0" err="1">
                <a:solidFill>
                  <a:schemeClr val="dk1"/>
                </a:solidFill>
                <a:latin typeface="Trebuchet MS" panose="020B0603020202020204" pitchFamily="34" charset="0"/>
                <a:ea typeface="Trebuchet MS"/>
                <a:cs typeface="Trebuchet MS"/>
                <a:sym typeface="Trebuchet MS"/>
              </a:rPr>
              <a:t>sláintiúil</a:t>
            </a:r>
            <a:r>
              <a:rPr lang="en-GB" sz="1100" b="1" dirty="0">
                <a:solidFill>
                  <a:schemeClr val="dk1"/>
                </a:solidFill>
                <a:latin typeface="Trebuchet MS" panose="020B0603020202020204" pitchFamily="34" charset="0"/>
                <a:ea typeface="Trebuchet MS"/>
                <a:cs typeface="Trebuchet MS"/>
                <a:sym typeface="Trebuchet MS"/>
              </a:rPr>
              <a:t> (healthy break) –  ensuring the children bring a healthy break and a bottle of water to school. No fizzy or sugary drinks permitted.</a:t>
            </a:r>
          </a:p>
          <a:p>
            <a:pPr lvl="0">
              <a:buSzPts val="2400"/>
            </a:pPr>
            <a:endParaRPr lang="en-GB" sz="1100" dirty="0">
              <a:solidFill>
                <a:schemeClr val="dk1"/>
              </a:solidFill>
              <a:latin typeface="Trebuchet MS" panose="020B0603020202020204" pitchFamily="34" charset="0"/>
              <a:ea typeface="Trebuchet MS"/>
              <a:cs typeface="Trebuchet MS"/>
              <a:sym typeface="Trebuchet MS"/>
            </a:endParaRPr>
          </a:p>
          <a:p>
            <a:pPr lvl="0">
              <a:buSzPts val="2400"/>
            </a:pPr>
            <a:r>
              <a:rPr lang="en-GB" sz="1100" dirty="0">
                <a:solidFill>
                  <a:schemeClr val="dk1"/>
                </a:solidFill>
                <a:latin typeface="Trebuchet MS" panose="020B0603020202020204" pitchFamily="34" charset="0"/>
                <a:ea typeface="Trebuchet MS"/>
                <a:cs typeface="Trebuchet MS"/>
                <a:sym typeface="Trebuchet MS"/>
              </a:rPr>
              <a:t>We use Dojo’s in Rang 6/7 to acknowledge the great progress made by the children. If for any reason that the children haven’t been following our class contract, they may have some of their Dojo’s removed. </a:t>
            </a:r>
          </a:p>
          <a:p>
            <a:pPr lvl="0">
              <a:buSzPts val="2400"/>
            </a:pPr>
            <a:endParaRPr lang="en-GB" sz="1100" dirty="0">
              <a:solidFill>
                <a:schemeClr val="dk1"/>
              </a:solidFill>
              <a:latin typeface="Trebuchet MS" panose="020B0603020202020204" pitchFamily="34" charset="0"/>
              <a:ea typeface="Trebuchet MS"/>
              <a:cs typeface="Trebuchet MS"/>
              <a:sym typeface="Trebuchet MS"/>
            </a:endParaRPr>
          </a:p>
          <a:p>
            <a:pPr lvl="0">
              <a:buSzPts val="2400"/>
            </a:pPr>
            <a:r>
              <a:rPr lang="en-GB" sz="1100" dirty="0">
                <a:solidFill>
                  <a:schemeClr val="dk1"/>
                </a:solidFill>
                <a:latin typeface="Trebuchet MS" panose="020B0603020202020204" pitchFamily="34" charset="0"/>
                <a:ea typeface="Trebuchet MS"/>
                <a:cs typeface="Trebuchet MS"/>
                <a:sym typeface="Trebuchet MS"/>
              </a:rPr>
              <a:t>We also follow a traffic light system in our class. Every child starts with 25 minutes of golden time at the start of the week. Every child in Rang 6/7 starts on the colour ‘Green’ at the start of the day and if the child hasn’t been following our class contract they will then be moved to ‘Orange’. If the behaviour doesn’t improve, they will then be moved to ‘Red’. If the child has been doing something great that day i.e. good listening skills, focused on their work, good behaviour etc. they can move back down. The aim is to finish on ‘Green’ by the end of the day. If the child doesn’t get back to ‘Green’ by the end of the day, they will lose 5 minutes of Golden time on Friday afternoon. </a:t>
            </a:r>
          </a:p>
          <a:p>
            <a:endParaRPr lang="en-GB" dirty="0"/>
          </a:p>
        </p:txBody>
      </p:sp>
    </p:spTree>
    <p:extLst>
      <p:ext uri="{BB962C8B-B14F-4D97-AF65-F5344CB8AC3E}">
        <p14:creationId xmlns:p14="http://schemas.microsoft.com/office/powerpoint/2010/main" val="319738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366889" y="116593"/>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200"/>
              <a:buFont typeface="Trebuchet MS"/>
              <a:buNone/>
            </a:pPr>
            <a:r>
              <a:rPr lang="en-US" sz="3200" b="0" i="0" u="none">
                <a:solidFill>
                  <a:schemeClr val="accent1"/>
                </a:solidFill>
                <a:latin typeface="Trebuchet MS"/>
                <a:ea typeface="Trebuchet MS"/>
                <a:cs typeface="Trebuchet MS"/>
                <a:sym typeface="Trebuchet MS"/>
              </a:rPr>
              <a:t>Ag cuidiú le do pháiste-</a:t>
            </a:r>
            <a:br>
              <a:rPr lang="en-US" sz="3200" b="0" i="0" u="none">
                <a:solidFill>
                  <a:schemeClr val="accent1"/>
                </a:solidFill>
                <a:latin typeface="Trebuchet MS"/>
                <a:ea typeface="Trebuchet MS"/>
                <a:cs typeface="Trebuchet MS"/>
                <a:sym typeface="Trebuchet MS"/>
              </a:rPr>
            </a:br>
            <a:r>
              <a:rPr lang="en-US" sz="3200" b="0" i="0" u="none">
                <a:solidFill>
                  <a:schemeClr val="accent1"/>
                </a:solidFill>
                <a:latin typeface="Trebuchet MS"/>
                <a:ea typeface="Trebuchet MS"/>
                <a:cs typeface="Trebuchet MS"/>
                <a:sym typeface="Trebuchet MS"/>
              </a:rPr>
              <a:t>Supporting your child</a:t>
            </a:r>
            <a:endParaRPr/>
          </a:p>
        </p:txBody>
      </p:sp>
      <p:sp>
        <p:nvSpPr>
          <p:cNvPr id="372" name="Google Shape;372;p23"/>
          <p:cNvSpPr txBox="1"/>
          <p:nvPr/>
        </p:nvSpPr>
        <p:spPr>
          <a:xfrm>
            <a:off x="547511" y="1078970"/>
            <a:ext cx="7358100" cy="6160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Trebuchet MS"/>
                <a:ea typeface="Trebuchet MS"/>
                <a:cs typeface="Trebuchet MS"/>
                <a:sym typeface="Trebuchet MS"/>
              </a:rPr>
              <a:t>A great way to help your child to encourage them to develop their own independence through taking responsibility for themselves.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br>
              <a:rPr lang="en-US" sz="1400" b="0" i="0" u="none" strike="noStrike" cap="none" dirty="0">
                <a:solidFill>
                  <a:schemeClr val="dk1"/>
                </a:solidFill>
                <a:latin typeface="Trebuchet MS"/>
                <a:ea typeface="Trebuchet MS"/>
                <a:cs typeface="Trebuchet MS"/>
                <a:sym typeface="Trebuchet MS"/>
              </a:rPr>
            </a:br>
            <a:r>
              <a:rPr lang="en-US" sz="1400" b="0" i="0" u="none" strike="noStrike" cap="none" dirty="0">
                <a:solidFill>
                  <a:schemeClr val="dk1"/>
                </a:solidFill>
                <a:latin typeface="Trebuchet MS"/>
                <a:ea typeface="Trebuchet MS"/>
                <a:cs typeface="Trebuchet MS"/>
                <a:sym typeface="Trebuchet MS"/>
              </a:rPr>
              <a:t>Examples include;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Ensuring that they are wearing the appropriate PE gear on the appropriate days (</a:t>
            </a:r>
            <a:r>
              <a:rPr lang="en-US" dirty="0">
                <a:solidFill>
                  <a:schemeClr val="dk1"/>
                </a:solidFill>
                <a:latin typeface="Trebuchet MS"/>
                <a:ea typeface="Trebuchet MS"/>
                <a:cs typeface="Trebuchet MS"/>
                <a:sym typeface="Trebuchet MS"/>
              </a:rPr>
              <a:t>Mondays </a:t>
            </a:r>
            <a:r>
              <a:rPr lang="en-US" sz="1400" b="0" i="0" u="none" strike="noStrike" cap="none" dirty="0">
                <a:solidFill>
                  <a:schemeClr val="dk1"/>
                </a:solidFill>
                <a:latin typeface="Trebuchet MS"/>
                <a:ea typeface="Trebuchet MS"/>
                <a:cs typeface="Trebuchet MS"/>
                <a:sym typeface="Trebuchet MS"/>
              </a:rPr>
              <a:t>and </a:t>
            </a:r>
            <a:r>
              <a:rPr lang="en-US" dirty="0">
                <a:solidFill>
                  <a:schemeClr val="dk1"/>
                </a:solidFill>
                <a:latin typeface="Trebuchet MS"/>
                <a:ea typeface="Trebuchet MS"/>
                <a:cs typeface="Trebuchet MS"/>
                <a:sym typeface="Trebuchet MS"/>
              </a:rPr>
              <a:t>Friday</a:t>
            </a:r>
            <a:r>
              <a:rPr lang="en-US" sz="1400" b="0" i="0" u="none" strike="noStrike" cap="none" dirty="0">
                <a:solidFill>
                  <a:schemeClr val="dk1"/>
                </a:solidFill>
                <a:latin typeface="Trebuchet MS"/>
                <a:ea typeface="Trebuchet MS"/>
                <a:cs typeface="Trebuchet MS"/>
                <a:sym typeface="Trebuchet MS"/>
              </a:rPr>
              <a: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Looking after their coats, jumpers etc. (please label these)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Remembering to take home and return their homework folders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Take an interest in their work: ask them about their homework, reading books/novels or about what topics they are studying in school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Encourage a healthy diet and lifestyle. (The school has a healthy break policy  – only fruit, vegetables, milk or water are permitted.)</a:t>
            </a:r>
            <a:endParaRPr dirty="0"/>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Ensuring that they are aware of the dinner menu for that week. </a:t>
            </a:r>
            <a:endParaRPr dirty="0"/>
          </a:p>
          <a:p>
            <a:pPr lvl="0">
              <a:buClr>
                <a:schemeClr val="dk1"/>
              </a:buClr>
              <a:buSzPts val="1400"/>
            </a:pPr>
            <a:r>
              <a:rPr lang="en-US" sz="1400" b="0" i="0" u="none" strike="noStrike" cap="none" dirty="0">
                <a:solidFill>
                  <a:srgbClr val="000000"/>
                </a:solidFill>
                <a:latin typeface="Trebuchet MS" panose="020B0603020202020204" pitchFamily="34" charset="0"/>
                <a:sym typeface="Arial"/>
              </a:rPr>
              <a:t>The current dinner menu has already been sent out on the School App and is available to view on the school website.</a:t>
            </a:r>
            <a:r>
              <a:rPr lang="en-US" dirty="0">
                <a:latin typeface="Trebuchet MS" panose="020B0603020202020204" pitchFamily="34" charset="0"/>
              </a:rPr>
              <a:t> </a:t>
            </a:r>
            <a:r>
              <a:rPr lang="en-US" dirty="0">
                <a:hlinkClick r:id="rId3"/>
              </a:rPr>
              <a:t>https://www.bunscoilbb.com/parent-area/biachlr-dhinnar/</a:t>
            </a:r>
            <a:r>
              <a:rPr lang="en-US" dirty="0"/>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Trebuchet MS"/>
                <a:ea typeface="Trebuchet MS"/>
                <a:cs typeface="Trebuchet MS"/>
                <a:sym typeface="Trebuchet MS"/>
              </a:rPr>
              <a:t>There are some fantastic websites to assist parents with their child’s learning at home. These include;</a:t>
            </a:r>
            <a:endParaRPr sz="1400" b="0" i="0" u="none" strike="noStrike" cap="none" dirty="0">
              <a:solidFill>
                <a:srgbClr val="000000"/>
              </a:solidFill>
              <a:latin typeface="Arial"/>
              <a:ea typeface="Arial"/>
              <a:cs typeface="Arial"/>
              <a:sym typeface="Arial"/>
            </a:endParaRPr>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4">
                  <a:extLst>
                    <a:ext uri="{A12FA001-AC4F-418D-AE19-62706E023703}">
                      <ahyp:hlinkClr xmlns:ahyp="http://schemas.microsoft.com/office/drawing/2018/hyperlinkcolor" val="tx"/>
                    </a:ext>
                  </a:extLst>
                </a:hlinkClick>
              </a:rPr>
              <a:t>www.tearma.ie</a:t>
            </a:r>
            <a:r>
              <a:rPr lang="en-US" sz="1400" b="0" i="0" u="sng" strike="noStrike" cap="none" dirty="0">
                <a:solidFill>
                  <a:srgbClr val="4A86E8"/>
                </a:solidFill>
                <a:latin typeface="Arial"/>
                <a:ea typeface="Arial"/>
                <a:cs typeface="Arial"/>
                <a:sym typeface="Arial"/>
              </a:rPr>
              <a:t>  </a:t>
            </a:r>
            <a:endParaRPr dirty="0"/>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5">
                  <a:extLst>
                    <a:ext uri="{A12FA001-AC4F-418D-AE19-62706E023703}">
                      <ahyp:hlinkClr xmlns:ahyp="http://schemas.microsoft.com/office/drawing/2018/hyperlinkcolor" val="tx"/>
                    </a:ext>
                  </a:extLst>
                </a:hlinkClick>
              </a:rPr>
              <a:t>www.focloir.ie</a:t>
            </a:r>
            <a:r>
              <a:rPr lang="en-US" sz="1400" b="0" i="0" u="sng" strike="noStrike" cap="none" dirty="0">
                <a:solidFill>
                  <a:srgbClr val="4A86E8"/>
                </a:solidFill>
                <a:latin typeface="Arial"/>
                <a:ea typeface="Arial"/>
                <a:cs typeface="Arial"/>
                <a:sym typeface="Arial"/>
              </a:rPr>
              <a:t> </a:t>
            </a:r>
            <a:endParaRPr dirty="0"/>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6">
                  <a:extLst>
                    <a:ext uri="{A12FA001-AC4F-418D-AE19-62706E023703}">
                      <ahyp:hlinkClr xmlns:ahyp="http://schemas.microsoft.com/office/drawing/2018/hyperlinkcolor" val="tx"/>
                    </a:ext>
                  </a:extLst>
                </a:hlinkClick>
              </a:rPr>
              <a:t>www.topmarks.com</a:t>
            </a:r>
            <a:r>
              <a:rPr lang="en-US" sz="1400" b="0" i="0" u="sng" strike="noStrike" cap="none" dirty="0">
                <a:solidFill>
                  <a:srgbClr val="4A86E8"/>
                </a:solidFill>
                <a:latin typeface="Arial"/>
                <a:ea typeface="Arial"/>
                <a:cs typeface="Arial"/>
                <a:sym typeface="Arial"/>
              </a:rPr>
              <a:t> </a:t>
            </a:r>
            <a:endParaRPr dirty="0"/>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7">
                  <a:extLst>
                    <a:ext uri="{A12FA001-AC4F-418D-AE19-62706E023703}">
                      <ahyp:hlinkClr xmlns:ahyp="http://schemas.microsoft.com/office/drawing/2018/hyperlinkcolor" val="tx"/>
                    </a:ext>
                  </a:extLst>
                </a:hlinkClick>
              </a:rPr>
              <a:t>www.sumdog.com</a:t>
            </a:r>
            <a:r>
              <a:rPr lang="en-US" sz="1400" b="0" i="0" u="sng" strike="noStrike" cap="none" dirty="0">
                <a:solidFill>
                  <a:srgbClr val="4A86E8"/>
                </a:solidFill>
                <a:latin typeface="Arial"/>
                <a:ea typeface="Arial"/>
                <a:cs typeface="Arial"/>
                <a:sym typeface="Arial"/>
              </a:rPr>
              <a:t>  </a:t>
            </a:r>
            <a:endParaRPr dirty="0"/>
          </a:p>
          <a:p>
            <a:pPr marL="342900" marR="0" lvl="0" indent="-316308" algn="l" rtl="0">
              <a:lnSpc>
                <a:spcPct val="100000"/>
              </a:lnSpc>
              <a:spcBef>
                <a:spcPts val="1000"/>
              </a:spcBef>
              <a:spcAft>
                <a:spcPts val="0"/>
              </a:spcAft>
              <a:buClr>
                <a:srgbClr val="4A86E8"/>
              </a:buClr>
              <a:buSzPts val="1400"/>
              <a:buFont typeface="Arial"/>
              <a:buChar char="►"/>
            </a:pPr>
            <a:r>
              <a:rPr lang="en-US" sz="1400" b="0" i="0" u="sng" strike="noStrike" cap="none" dirty="0" err="1">
                <a:solidFill>
                  <a:srgbClr val="4A86E8"/>
                </a:solidFill>
                <a:latin typeface="Arial"/>
                <a:ea typeface="Arial"/>
                <a:cs typeface="Arial"/>
                <a:sym typeface="Arial"/>
                <a:hlinkClick r:id="rId8">
                  <a:extLst>
                    <a:ext uri="{A12FA001-AC4F-418D-AE19-62706E023703}">
                      <ahyp:hlinkClr xmlns:ahyp="http://schemas.microsoft.com/office/drawing/2018/hyperlinkcolor" val="tx"/>
                    </a:ext>
                  </a:extLst>
                </a:hlinkClick>
              </a:rPr>
              <a:t>Seomra</a:t>
            </a:r>
            <a:r>
              <a:rPr lang="en-US" sz="1400" b="0" i="0" u="sng" strike="noStrike" cap="none" dirty="0">
                <a:solidFill>
                  <a:srgbClr val="4A86E8"/>
                </a:solidFill>
                <a:latin typeface="Arial"/>
                <a:ea typeface="Arial"/>
                <a:cs typeface="Arial"/>
                <a:sym typeface="Arial"/>
                <a:hlinkClick r:id="rId8">
                  <a:extLst>
                    <a:ext uri="{A12FA001-AC4F-418D-AE19-62706E023703}">
                      <ahyp:hlinkClr xmlns:ahyp="http://schemas.microsoft.com/office/drawing/2018/hyperlinkcolor" val="tx"/>
                    </a:ext>
                  </a:extLst>
                </a:hlinkClick>
              </a:rPr>
              <a:t> </a:t>
            </a:r>
            <a:r>
              <a:rPr lang="en-US" sz="1400" b="0" i="0" u="sng" strike="noStrike" cap="none" dirty="0" err="1">
                <a:solidFill>
                  <a:srgbClr val="4A86E8"/>
                </a:solidFill>
                <a:latin typeface="Arial"/>
                <a:ea typeface="Arial"/>
                <a:cs typeface="Arial"/>
                <a:sym typeface="Arial"/>
                <a:hlinkClick r:id="rId8">
                  <a:extLst>
                    <a:ext uri="{A12FA001-AC4F-418D-AE19-62706E023703}">
                      <ahyp:hlinkClr xmlns:ahyp="http://schemas.microsoft.com/office/drawing/2018/hyperlinkcolor" val="tx"/>
                    </a:ext>
                  </a:extLst>
                </a:hlinkClick>
              </a:rPr>
              <a:t>Nuachta</a:t>
            </a:r>
            <a:r>
              <a:rPr lang="en-US" sz="1400" b="0" i="0" u="sng" strike="noStrike" cap="none" dirty="0">
                <a:solidFill>
                  <a:srgbClr val="4A86E8"/>
                </a:solidFill>
                <a:latin typeface="Arial"/>
                <a:ea typeface="Arial"/>
                <a:cs typeface="Arial"/>
                <a:sym typeface="Arial"/>
                <a:hlinkClick r:id="rId8">
                  <a:extLst>
                    <a:ext uri="{A12FA001-AC4F-418D-AE19-62706E023703}">
                      <ahyp:hlinkClr xmlns:ahyp="http://schemas.microsoft.com/office/drawing/2018/hyperlinkcolor" val="tx"/>
                    </a:ext>
                  </a:extLst>
                </a:hlinkClick>
              </a:rPr>
              <a:t> (through C2</a:t>
            </a:r>
            <a:r>
              <a:rPr lang="en-US" u="sng" dirty="0">
                <a:solidFill>
                  <a:srgbClr val="4A86E8"/>
                </a:solidFill>
                <a:hlinkClick r:id="rId8">
                  <a:extLst>
                    <a:ext uri="{A12FA001-AC4F-418D-AE19-62706E023703}">
                      <ahyp:hlinkClr xmlns:ahyp="http://schemas.microsoft.com/office/drawing/2018/hyperlinkcolor" val="tx"/>
                    </a:ext>
                  </a:extLst>
                </a:hlinkClick>
              </a:rPr>
              <a:t>K</a:t>
            </a:r>
            <a:r>
              <a:rPr lang="en-US" sz="1400" b="0" i="0" u="sng" strike="noStrike" cap="none" dirty="0">
                <a:solidFill>
                  <a:srgbClr val="4A86E8"/>
                </a:solidFill>
                <a:latin typeface="Arial"/>
                <a:ea typeface="Arial"/>
                <a:cs typeface="Arial"/>
                <a:sym typeface="Arial"/>
                <a:hlinkClick r:id="rId8">
                  <a:extLst>
                    <a:ext uri="{A12FA001-AC4F-418D-AE19-62706E023703}">
                      <ahyp:hlinkClr xmlns:ahyp="http://schemas.microsoft.com/office/drawing/2018/hyperlinkcolor" val="tx"/>
                    </a:ext>
                  </a:extLst>
                </a:hlinkClick>
              </a:rPr>
              <a:t>)</a:t>
            </a:r>
            <a:endParaRPr u="sng" dirty="0"/>
          </a:p>
          <a:p>
            <a:pPr marL="0" marR="0" lvl="0" indent="0" algn="l" rtl="0">
              <a:lnSpc>
                <a:spcPct val="100000"/>
              </a:lnSpc>
              <a:spcBef>
                <a:spcPts val="1000"/>
              </a:spcBef>
              <a:spcAft>
                <a:spcPts val="0"/>
              </a:spcAft>
              <a:buNone/>
            </a:pPr>
            <a:endParaRPr u="sng" dirty="0"/>
          </a:p>
          <a:p>
            <a:pPr marL="457200" marR="0" lvl="0" indent="0" algn="l" rtl="0">
              <a:lnSpc>
                <a:spcPct val="100000"/>
              </a:lnSpc>
              <a:spcBef>
                <a:spcPts val="1000"/>
              </a:spcBef>
              <a:spcAft>
                <a:spcPts val="0"/>
              </a:spcAft>
              <a:buNone/>
            </a:pPr>
            <a:endParaRPr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Tuismitheoirí- Parents/Guardians </a:t>
            </a:r>
            <a:endParaRPr/>
          </a:p>
        </p:txBody>
      </p:sp>
      <p:sp>
        <p:nvSpPr>
          <p:cNvPr id="366" name="Google Shape;366;p22"/>
          <p:cNvSpPr txBox="1"/>
          <p:nvPr/>
        </p:nvSpPr>
        <p:spPr>
          <a:xfrm>
            <a:off x="1116012" y="1773237"/>
            <a:ext cx="64086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Our caring, family ethos at </a:t>
            </a:r>
            <a:r>
              <a:rPr lang="en-US" sz="1800" b="0" i="0" u="none" strike="noStrike" cap="none" dirty="0" err="1">
                <a:solidFill>
                  <a:schemeClr val="dk1"/>
                </a:solidFill>
                <a:latin typeface="Trebuchet MS"/>
                <a:ea typeface="Trebuchet MS"/>
                <a:cs typeface="Trebuchet MS"/>
                <a:sym typeface="Trebuchet MS"/>
              </a:rPr>
              <a:t>Naíscoil</a:t>
            </a:r>
            <a:r>
              <a:rPr lang="en-US" sz="1800" dirty="0">
                <a:solidFill>
                  <a:schemeClr val="dk1"/>
                </a:solidFill>
                <a:latin typeface="Trebuchet MS"/>
                <a:ea typeface="Trebuchet MS"/>
                <a:cs typeface="Trebuchet MS"/>
                <a:sym typeface="Trebuchet MS"/>
              </a:rPr>
              <a:t> </a:t>
            </a:r>
            <a:r>
              <a:rPr lang="en-US" sz="1800" dirty="0" err="1">
                <a:solidFill>
                  <a:schemeClr val="dk1"/>
                </a:solidFill>
                <a:latin typeface="Trebuchet MS"/>
                <a:ea typeface="Trebuchet MS"/>
                <a:cs typeface="Trebuchet MS"/>
                <a:sym typeface="Trebuchet MS"/>
              </a:rPr>
              <a:t>agus</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Bunscoil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Bheanna</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Boirche</a:t>
            </a:r>
            <a:r>
              <a:rPr lang="en-US" sz="1800" b="0" i="0" u="none" strike="noStrike" cap="none" dirty="0">
                <a:solidFill>
                  <a:schemeClr val="dk1"/>
                </a:solidFill>
                <a:latin typeface="Trebuchet MS"/>
                <a:ea typeface="Trebuchet MS"/>
                <a:cs typeface="Trebuchet MS"/>
                <a:sym typeface="Trebuchet MS"/>
              </a:rPr>
              <a:t> means that we strongly value the importance of parental input in their child’s education.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dirty="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We believe that happy children are more effective learners. Parents are always encouraged to discuss any concerns they may have either with the class teacher or with the principal. Our door is always open, and we pride ourselves here at </a:t>
            </a:r>
            <a:r>
              <a:rPr lang="en-US" sz="1800" b="0" i="0" u="none" strike="noStrike" cap="none" dirty="0" err="1">
                <a:solidFill>
                  <a:schemeClr val="dk1"/>
                </a:solidFill>
                <a:latin typeface="Trebuchet MS"/>
                <a:ea typeface="Trebuchet MS"/>
                <a:cs typeface="Trebuchet MS"/>
                <a:sym typeface="Trebuchet MS"/>
              </a:rPr>
              <a:t>Naíscoil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agus</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Bunscoil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Bheanna</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Boirche</a:t>
            </a:r>
            <a:r>
              <a:rPr lang="en-US" sz="1800" b="0" i="0" u="none" strike="noStrike" cap="none" dirty="0">
                <a:solidFill>
                  <a:schemeClr val="dk1"/>
                </a:solidFill>
                <a:latin typeface="Trebuchet MS"/>
                <a:ea typeface="Trebuchet MS"/>
                <a:cs typeface="Trebuchet MS"/>
                <a:sym typeface="Trebuchet MS"/>
              </a:rPr>
              <a:t> on our open and friendly relationships between teachers and parents.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Summary</a:t>
            </a:r>
            <a:endParaRPr/>
          </a:p>
        </p:txBody>
      </p:sp>
      <p:sp>
        <p:nvSpPr>
          <p:cNvPr id="390" name="Google Shape;390;p26"/>
          <p:cNvSpPr txBox="1"/>
          <p:nvPr/>
        </p:nvSpPr>
        <p:spPr>
          <a:xfrm>
            <a:off x="926325" y="747550"/>
            <a:ext cx="6240600" cy="60554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Punctuality and attendance</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Visiting or early collection via office</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Homework – </a:t>
            </a:r>
            <a:r>
              <a:rPr lang="en-GB" sz="2200" b="1" i="0" u="none" strike="noStrike" cap="none" dirty="0">
                <a:solidFill>
                  <a:schemeClr val="dk1"/>
                </a:solidFill>
                <a:latin typeface="Arial"/>
                <a:ea typeface="Arial"/>
                <a:cs typeface="Arial"/>
                <a:sym typeface="Arial"/>
              </a:rPr>
              <a:t>increased emphasis on learning work – dictation signed every week </a:t>
            </a:r>
            <a:endParaRPr sz="2200" b="1" dirty="0">
              <a:solidFill>
                <a:schemeClr val="dk1"/>
              </a:solidFil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Reading – Reading record signed</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Name on clothing</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Full School uniform worn</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Healthy break</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PE clothes on PE days – plain t-shirt and shorts / track bottoms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2200" b="1"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2200"/>
              <a:buFont typeface="Arial"/>
              <a:buNone/>
            </a:pPr>
            <a:r>
              <a:rPr lang="en-US" sz="2200" b="1" i="0" u="none" strike="noStrike" cap="none" dirty="0">
                <a:solidFill>
                  <a:schemeClr val="dk1"/>
                </a:solidFill>
                <a:latin typeface="Arial"/>
                <a:ea typeface="Arial"/>
                <a:cs typeface="Arial"/>
                <a:sym typeface="Arial"/>
              </a:rPr>
              <a:t>For updates and more information please visit our School website </a:t>
            </a:r>
            <a:r>
              <a:rPr lang="en-US" sz="2200" b="1" i="0" u="sng" strike="noStrike" cap="none" dirty="0">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www.bunscoilbb.com</a:t>
            </a:r>
            <a:r>
              <a:rPr lang="en-US" sz="2200" b="1" i="0" u="none" strike="noStrike" cap="none" dirty="0">
                <a:solidFill>
                  <a:schemeClr val="dk1"/>
                </a:solidFill>
                <a:latin typeface="Arial"/>
                <a:ea typeface="Arial"/>
                <a:cs typeface="Arial"/>
                <a:sym typeface="Arial"/>
              </a:rPr>
              <a:t> and our school app</a:t>
            </a:r>
            <a:r>
              <a:rPr lang="en-US" sz="1200" b="0" i="0" u="none" strike="noStrike" cap="none" dirty="0">
                <a:solidFill>
                  <a:schemeClr val="dk1"/>
                </a:solidFill>
                <a:latin typeface="Arial"/>
                <a:ea typeface="Arial"/>
                <a:cs typeface="Arial"/>
                <a:sym typeface="Arial"/>
              </a:rPr>
              <a:t> - </a:t>
            </a:r>
            <a:r>
              <a:rPr lang="en-US" sz="2200" b="1" i="0" u="none" strike="noStrike" cap="none" dirty="0">
                <a:solidFill>
                  <a:schemeClr val="dk1"/>
                </a:solidFill>
                <a:latin typeface="Arial"/>
                <a:ea typeface="Arial"/>
                <a:cs typeface="Arial"/>
                <a:sym typeface="Arial"/>
              </a:rPr>
              <a:t>Schools NI - </a:t>
            </a:r>
            <a:r>
              <a:rPr lang="en-US" sz="2200" b="1" i="1" u="none" strike="noStrike" cap="none" dirty="0" err="1">
                <a:solidFill>
                  <a:schemeClr val="dk1"/>
                </a:solidFill>
                <a:latin typeface="Arial"/>
                <a:ea typeface="Arial"/>
                <a:cs typeface="Arial"/>
                <a:sym typeface="Arial"/>
              </a:rPr>
              <a:t>Bunscoil</a:t>
            </a:r>
            <a:r>
              <a:rPr lang="en-US" sz="2200" b="1" i="1" u="none" strike="noStrike" cap="none" dirty="0">
                <a:solidFill>
                  <a:schemeClr val="dk1"/>
                </a:solidFill>
                <a:latin typeface="Arial"/>
                <a:ea typeface="Arial"/>
                <a:cs typeface="Arial"/>
                <a:sym typeface="Arial"/>
              </a:rPr>
              <a:t> </a:t>
            </a:r>
            <a:r>
              <a:rPr lang="en-US" sz="2200" b="1" i="1" u="none" strike="noStrike" cap="none" dirty="0" err="1">
                <a:solidFill>
                  <a:schemeClr val="dk1"/>
                </a:solidFill>
                <a:latin typeface="Arial"/>
                <a:ea typeface="Arial"/>
                <a:cs typeface="Arial"/>
                <a:sym typeface="Arial"/>
              </a:rPr>
              <a:t>Bheanna</a:t>
            </a:r>
            <a:r>
              <a:rPr lang="en-US" sz="2200" b="1" i="1" u="none" strike="noStrike" cap="none" dirty="0">
                <a:solidFill>
                  <a:schemeClr val="dk1"/>
                </a:solidFill>
                <a:latin typeface="Arial"/>
                <a:ea typeface="Arial"/>
                <a:cs typeface="Arial"/>
                <a:sym typeface="Arial"/>
              </a:rPr>
              <a:t> Boirche</a:t>
            </a:r>
            <a:r>
              <a:rPr lang="en-US" sz="2200" b="1"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p:nvPr/>
        </p:nvSpPr>
        <p:spPr>
          <a:xfrm>
            <a:off x="1258887" y="2205037"/>
            <a:ext cx="6553200" cy="762000"/>
          </a:xfrm>
          <a:prstGeom prst="rect">
            <a:avLst/>
          </a:prstGeom>
        </p:spPr>
        <p:txBody>
          <a:bodyPr>
            <a:prstTxWarp prst="textPlain">
              <a:avLst/>
            </a:prstTxWarp>
          </a:bodyPr>
          <a:lstStyle/>
          <a:p>
            <a:pPr lvl="0" algn="l"/>
            <a:r>
              <a:rPr b="0" i="0" dirty="0">
                <a:ln w="9525" cap="flat" cmpd="sng">
                  <a:solidFill>
                    <a:srgbClr val="00FFFF"/>
                  </a:solidFill>
                  <a:prstDash val="solid"/>
                  <a:miter lim="800000"/>
                  <a:headEnd type="none" w="sm" len="sm"/>
                  <a:tailEnd type="none" w="sm" len="sm"/>
                </a:ln>
                <a:solidFill>
                  <a:schemeClr val="tx1"/>
                </a:solidFill>
                <a:latin typeface="Arial"/>
              </a:rPr>
              <a:t>Go </a:t>
            </a:r>
            <a:r>
              <a:rPr b="0" i="0" dirty="0" err="1">
                <a:ln w="9525" cap="flat" cmpd="sng">
                  <a:solidFill>
                    <a:srgbClr val="00FFFF"/>
                  </a:solidFill>
                  <a:prstDash val="solid"/>
                  <a:miter lim="800000"/>
                  <a:headEnd type="none" w="sm" len="sm"/>
                  <a:tailEnd type="none" w="sm" len="sm"/>
                </a:ln>
                <a:solidFill>
                  <a:schemeClr val="tx1"/>
                </a:solidFill>
                <a:latin typeface="Arial"/>
              </a:rPr>
              <a:t>raibh</a:t>
            </a:r>
            <a:r>
              <a:rPr b="0" i="0" dirty="0">
                <a:ln w="9525" cap="flat" cmpd="sng">
                  <a:solidFill>
                    <a:srgbClr val="00FFFF"/>
                  </a:solidFill>
                  <a:prstDash val="solid"/>
                  <a:miter lim="800000"/>
                  <a:headEnd type="none" w="sm" len="sm"/>
                  <a:tailEnd type="none" w="sm" len="sm"/>
                </a:ln>
                <a:solidFill>
                  <a:schemeClr val="tx1"/>
                </a:solidFill>
                <a:latin typeface="Arial"/>
              </a:rPr>
              <a:t> </a:t>
            </a:r>
            <a:r>
              <a:rPr b="0" i="0" dirty="0" err="1">
                <a:ln w="9525" cap="flat" cmpd="sng">
                  <a:solidFill>
                    <a:srgbClr val="00FFFF"/>
                  </a:solidFill>
                  <a:prstDash val="solid"/>
                  <a:miter lim="800000"/>
                  <a:headEnd type="none" w="sm" len="sm"/>
                  <a:tailEnd type="none" w="sm" len="sm"/>
                </a:ln>
                <a:solidFill>
                  <a:schemeClr val="tx1"/>
                </a:solidFill>
                <a:latin typeface="Arial"/>
              </a:rPr>
              <a:t>maith</a:t>
            </a:r>
            <a:r>
              <a:rPr b="0" i="0" dirty="0">
                <a:ln w="9525" cap="flat" cmpd="sng">
                  <a:solidFill>
                    <a:srgbClr val="00FFFF"/>
                  </a:solidFill>
                  <a:prstDash val="solid"/>
                  <a:miter lim="800000"/>
                  <a:headEnd type="none" w="sm" len="sm"/>
                  <a:tailEnd type="none" w="sm" len="sm"/>
                </a:ln>
                <a:solidFill>
                  <a:schemeClr val="tx1"/>
                </a:solidFill>
                <a:latin typeface="Arial"/>
              </a:rPr>
              <a:t> </a:t>
            </a:r>
            <a:r>
              <a:rPr b="0" i="0" dirty="0" err="1">
                <a:ln w="9525" cap="flat" cmpd="sng">
                  <a:solidFill>
                    <a:srgbClr val="00FFFF"/>
                  </a:solidFill>
                  <a:prstDash val="solid"/>
                  <a:miter lim="800000"/>
                  <a:headEnd type="none" w="sm" len="sm"/>
                  <a:tailEnd type="none" w="sm" len="sm"/>
                </a:ln>
                <a:solidFill>
                  <a:schemeClr val="tx1"/>
                </a:solidFill>
                <a:latin typeface="Arial"/>
              </a:rPr>
              <a:t>agaibh</a:t>
            </a:r>
            <a:r>
              <a:rPr b="0" i="0" dirty="0">
                <a:ln w="9525" cap="flat" cmpd="sng">
                  <a:solidFill>
                    <a:srgbClr val="00FFFF"/>
                  </a:solidFill>
                  <a:prstDash val="solid"/>
                  <a:miter lim="800000"/>
                  <a:headEnd type="none" w="sm" len="sm"/>
                  <a:tailEnd type="none" w="sm" len="sm"/>
                </a:ln>
                <a:solidFill>
                  <a:schemeClr val="tx1"/>
                </a:solidFill>
                <a:latin typeface="Arial"/>
              </a:rPr>
              <a:t> </a:t>
            </a:r>
          </a:p>
        </p:txBody>
      </p:sp>
      <p:pic>
        <p:nvPicPr>
          <p:cNvPr id="1026" name="Picture 2" descr="Cairde Naíscoil agus Bhunscoil Bheanna Boirche | Castlewellan">
            <a:extLst>
              <a:ext uri="{FF2B5EF4-FFF2-40B4-BE49-F238E27FC236}">
                <a16:creationId xmlns:a16="http://schemas.microsoft.com/office/drawing/2014/main" id="{C31711A4-A705-B1F4-D48E-72B65D8F4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831" y="3358314"/>
            <a:ext cx="2503639" cy="2448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
          <p:cNvPicPr preferRelativeResize="0"/>
          <p:nvPr/>
        </p:nvPicPr>
        <p:blipFill rotWithShape="1">
          <a:blip r:embed="rId3">
            <a:alphaModFix/>
          </a:blip>
          <a:srcRect l="10054" t="20596" r="6545" b="768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br>
              <a:rPr lang="en-US" sz="3600" b="1" i="1" u="sng">
                <a:solidFill>
                  <a:schemeClr val="accent1"/>
                </a:solidFill>
                <a:latin typeface="Trebuchet MS"/>
                <a:ea typeface="Trebuchet MS"/>
                <a:cs typeface="Trebuchet MS"/>
                <a:sym typeface="Trebuchet MS"/>
              </a:rPr>
            </a:br>
            <a:r>
              <a:rPr lang="en-US" sz="1600" b="1" i="1" u="none">
                <a:solidFill>
                  <a:schemeClr val="accent1"/>
                </a:solidFill>
                <a:latin typeface="Trebuchet MS"/>
                <a:ea typeface="Trebuchet MS"/>
                <a:cs typeface="Trebuchet MS"/>
                <a:sym typeface="Trebuchet MS"/>
              </a:rPr>
              <a:t>This will be taught through both English and Irish.</a:t>
            </a:r>
            <a:endParaRPr/>
          </a:p>
        </p:txBody>
      </p:sp>
      <p:graphicFrame>
        <p:nvGraphicFramePr>
          <p:cNvPr id="233" name="Google Shape;233;p4"/>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Reading for enjoyment and for information</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 a wide range of various types of texts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a personal preference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ability to interpret and evaluate texts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awareness of punctuation and structure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Awareness of various styles and types of text</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Improve fluency and confidence in reading</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Use various strategies to read unfamiliar words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Reading groups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Independent reading</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Linguistic phonics / </a:t>
                      </a:r>
                      <a:r>
                        <a:rPr lang="en-US" sz="1600" b="0" i="0" u="none" strike="noStrike" cap="none" dirty="0" err="1">
                          <a:solidFill>
                            <a:schemeClr val="dk1"/>
                          </a:solidFill>
                          <a:latin typeface="Arial"/>
                          <a:ea typeface="Arial"/>
                          <a:cs typeface="Arial"/>
                          <a:sym typeface="Arial"/>
                        </a:rPr>
                        <a:t>Fónaic</a:t>
                      </a:r>
                      <a:r>
                        <a:rPr lang="en-US" sz="1600" b="0" i="0" u="none" strike="noStrike" cap="none" dirty="0">
                          <a:solidFill>
                            <a:schemeClr val="dk1"/>
                          </a:solidFill>
                          <a:latin typeface="Arial"/>
                          <a:ea typeface="Arial"/>
                          <a:cs typeface="Arial"/>
                          <a:sym typeface="Arial"/>
                        </a:rPr>
                        <a:t> na Gaeilge</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Research tasks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News activities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Use of various styles of text</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Class and group discussion</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Spelling strategies / games</a:t>
                      </a:r>
                      <a:endParaRPr sz="1400" u="none" strike="noStrike" cap="none"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4" name="Google Shape;234;p4"/>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Reading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endParaRPr/>
          </a:p>
        </p:txBody>
      </p:sp>
      <p:graphicFrame>
        <p:nvGraphicFramePr>
          <p:cNvPr id="241" name="Google Shape;241;p5"/>
          <p:cNvGraphicFramePr/>
          <p:nvPr/>
        </p:nvGraphicFramePr>
        <p:xfrm>
          <a:off x="457200" y="1196975"/>
          <a:ext cx="8229600" cy="536474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466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Increased awareness and understanding of structure</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Awareness of various features of differing texts, i.e. headings, bullet points, etc.</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Understand importance of planning</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Develop a personal style of writing</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Ability to revise and edit</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various types of writing to create atmosphere and effect</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Develop competence in composing digitally</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Increased competence in grammar and punctuation</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learned strategies to help spell unfamiliar words</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Various reading activities</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Planning for writing</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Analysis of various types of writing</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Topic-based writing activities</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Focused grammar and punctuation lessons</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Opportunities to revise work (2**, 1 wish)</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Write for various audiences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Diary entries, writing letters, creative writing, narrative, explanation, news articles, poetry, lists, alphabetical order, argumentative and persuasive writing, word-play, book reviews, etc.</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Different writing genre focus each half term</a:t>
                      </a:r>
                      <a:endParaRPr sz="1400" u="none" strike="noStrike" cap="none" dirty="0"/>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2" name="Google Shape;242;p5"/>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Writing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endParaRPr/>
          </a:p>
        </p:txBody>
      </p:sp>
      <p:graphicFrame>
        <p:nvGraphicFramePr>
          <p:cNvPr id="249" name="Google Shape;249;p6"/>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tell and recall stories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participate in class discussions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understanding of conventions of group discussion</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Share, listen to and evaluate ideas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Respond to evidence and formulate opinions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ask appropriate and useful questions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understanding of audience, using appropriate language, speech, </a:t>
                      </a:r>
                      <a:r>
                        <a:rPr lang="en-US" sz="1600" b="0" i="0" u="none" strike="noStrike" cap="none" dirty="0" err="1">
                          <a:solidFill>
                            <a:schemeClr val="dk1"/>
                          </a:solidFill>
                          <a:latin typeface="Arial"/>
                          <a:ea typeface="Arial"/>
                          <a:cs typeface="Arial"/>
                          <a:sym typeface="Arial"/>
                        </a:rPr>
                        <a:t>etc</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Recognise</a:t>
                      </a:r>
                      <a:r>
                        <a:rPr lang="en-US" sz="1600" b="0" i="0" u="none" strike="noStrike" cap="none" dirty="0">
                          <a:solidFill>
                            <a:schemeClr val="dk1"/>
                          </a:solidFill>
                          <a:latin typeface="Arial"/>
                          <a:ea typeface="Arial"/>
                          <a:cs typeface="Arial"/>
                          <a:sym typeface="Arial"/>
                        </a:rPr>
                        <a:t> differences in dialect, accent and colloquial speech, as well as formal and informal speech</a:t>
                      </a:r>
                      <a:endParaRPr sz="1400" u="none" strike="noStrike" cap="none"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Shared and guided reading activities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Sharing news / stories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Circle time</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Class discussions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Debates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Creating and presenting presentations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PDMU topics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0" name="Google Shape;250;p6"/>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Talking and Listening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57" name="Google Shape;257;p7"/>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plan and </a:t>
                      </a:r>
                      <a:r>
                        <a:rPr lang="en-US" sz="1600" b="0" i="0" u="none" strike="noStrike" cap="none" dirty="0" err="1">
                          <a:solidFill>
                            <a:schemeClr val="dk1"/>
                          </a:solidFill>
                          <a:latin typeface="Arial"/>
                          <a:ea typeface="Arial"/>
                          <a:cs typeface="Arial"/>
                          <a:sym typeface="Arial"/>
                        </a:rPr>
                        <a:t>organise</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Selection of appropriate equipment / resources</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competence in use of mathematical language</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Analyse</a:t>
                      </a:r>
                      <a:r>
                        <a:rPr lang="en-US" sz="1600" b="0" i="0" u="none" strike="noStrike" cap="none" dirty="0">
                          <a:solidFill>
                            <a:schemeClr val="dk1"/>
                          </a:solidFill>
                          <a:latin typeface="Arial"/>
                          <a:ea typeface="Arial"/>
                          <a:cs typeface="Arial"/>
                          <a:sym typeface="Arial"/>
                        </a:rPr>
                        <a:t>, revise and edit</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Present work and findings clearly</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Mental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Questioning – open-ended and closed questions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Self-evaluation and justification</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Izak9</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Problem solving tasks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8" name="Google Shape;258;p7"/>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Processes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65" name="Google Shape;265;p8"/>
          <p:cNvGraphicFramePr/>
          <p:nvPr/>
        </p:nvGraphicFramePr>
        <p:xfrm>
          <a:off x="457200" y="1196975"/>
          <a:ext cx="8229600" cy="553624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180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Increase competence in dealing with whole numbers and deepen knowledge of place value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knowledge of fractions and percentages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Understanding of negative numbers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Recognise</a:t>
                      </a:r>
                      <a:r>
                        <a:rPr lang="en-US" sz="1600" b="0" i="0" u="none" strike="noStrike" cap="none" dirty="0">
                          <a:solidFill>
                            <a:schemeClr val="dk1"/>
                          </a:solidFill>
                          <a:latin typeface="Arial"/>
                          <a:ea typeface="Arial"/>
                          <a:cs typeface="Arial"/>
                          <a:sym typeface="Arial"/>
                        </a:rPr>
                        <a:t> pattern and relationships in number</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Multiplication tables / Division facts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ability in using four main operations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understanding of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in real-life problems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Mental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Practical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tasks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Practising</a:t>
                      </a:r>
                      <a:r>
                        <a:rPr lang="en-US" sz="1600" b="0" i="0" u="none" strike="noStrike" cap="none" dirty="0">
                          <a:solidFill>
                            <a:schemeClr val="dk1"/>
                          </a:solidFill>
                          <a:latin typeface="Arial"/>
                          <a:ea typeface="Arial"/>
                          <a:cs typeface="Arial"/>
                          <a:sym typeface="Arial"/>
                        </a:rPr>
                        <a:t> times-tables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Sequencing number</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Paired and group work /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Investigating number and pattern</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Questioning and identifying steps / strategy</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Word problems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6" name="Google Shape;266;p8"/>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Number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73" name="Google Shape;273;p9"/>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estimate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Knowledge of length, width, volume, etc.</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convert metric units of measurement</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Understand the concept of scale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competence in dealing with time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Construct, describe and </a:t>
                      </a:r>
                      <a:r>
                        <a:rPr lang="en-US" sz="1600" b="0" i="0" u="none" strike="noStrike" cap="none" dirty="0" err="1">
                          <a:solidFill>
                            <a:schemeClr val="dk1"/>
                          </a:solidFill>
                          <a:latin typeface="Arial"/>
                          <a:ea typeface="Arial"/>
                          <a:cs typeface="Arial"/>
                          <a:sym typeface="Arial"/>
                        </a:rPr>
                        <a:t>analyse</a:t>
                      </a:r>
                      <a:r>
                        <a:rPr lang="en-US" sz="1600" b="0" i="0" u="none" strike="noStrike" cap="none" dirty="0">
                          <a:solidFill>
                            <a:schemeClr val="dk1"/>
                          </a:solidFill>
                          <a:latin typeface="Arial"/>
                          <a:ea typeface="Arial"/>
                          <a:cs typeface="Arial"/>
                          <a:sym typeface="Arial"/>
                        </a:rPr>
                        <a:t> 2-D shapes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Identify and describe common 3-D shapes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Awareness of angle, symmetry and co-ordinates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Mental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Practical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tasks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Investigating shapes (2-D and 3-D)</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Map and atlas work</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Drawing and constructing shapes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Using appropriate equipment</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4" name="Google Shape;274;p9"/>
          <p:cNvSpPr txBox="1"/>
          <p:nvPr/>
        </p:nvSpPr>
        <p:spPr>
          <a:xfrm>
            <a:off x="2700337" y="836612"/>
            <a:ext cx="3959225"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Measures, and Shape and Space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2808</Words>
  <Application>Microsoft Office PowerPoint</Application>
  <PresentationFormat>On-screen Show (4:3)</PresentationFormat>
  <Paragraphs>435</Paragraphs>
  <Slides>27</Slides>
  <Notes>26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Arial</vt:lpstr>
      <vt:lpstr>Calibri</vt:lpstr>
      <vt:lpstr>Noto Sans Symbols</vt:lpstr>
      <vt:lpstr>Trebuchet MS</vt:lpstr>
      <vt:lpstr>Wingdings 3</vt:lpstr>
      <vt:lpstr>Facet</vt:lpstr>
      <vt:lpstr>4_Facet</vt:lpstr>
      <vt:lpstr>2_Facet</vt:lpstr>
      <vt:lpstr>3_Facet</vt:lpstr>
      <vt:lpstr>1_Facet</vt:lpstr>
      <vt:lpstr>Cruinniú Curaclaim</vt:lpstr>
      <vt:lpstr>Dialann an lae Daily Routine </vt:lpstr>
      <vt:lpstr>PowerPoint Presentation</vt:lpstr>
      <vt:lpstr>Literacy and Language This will be taught through both English and Irish.</vt:lpstr>
      <vt:lpstr>Literacy and Language</vt:lpstr>
      <vt:lpstr>Literacy and Language</vt:lpstr>
      <vt:lpstr>Numeracy</vt:lpstr>
      <vt:lpstr>Numeracy</vt:lpstr>
      <vt:lpstr>Numeracy</vt:lpstr>
      <vt:lpstr>Numeracy</vt:lpstr>
      <vt:lpstr>World Around Us</vt:lpstr>
      <vt:lpstr>ICT</vt:lpstr>
      <vt:lpstr>The Arts</vt:lpstr>
      <vt:lpstr>PDMU</vt:lpstr>
      <vt:lpstr>Physical Education</vt:lpstr>
      <vt:lpstr>Punctuality and Attendance  </vt:lpstr>
      <vt:lpstr>Homework </vt:lpstr>
      <vt:lpstr>Reading</vt:lpstr>
      <vt:lpstr>Uniform</vt:lpstr>
      <vt:lpstr>Assessment </vt:lpstr>
      <vt:lpstr>Imeachtaí Seach-Churaclaim- Extra Curricular activities</vt:lpstr>
      <vt:lpstr>Tréadchúram/ Pastoral Care</vt:lpstr>
      <vt:lpstr>Iompar agus Rialacha – Behaviour and Rules </vt:lpstr>
      <vt:lpstr>Ag cuidiú le do pháiste- Supporting your child</vt:lpstr>
      <vt:lpstr>Tuismitheoirí- Parents/Guardians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Cruinniú Curaclaim</dc:title>
  <dc:creator>cfox535</dc:creator>
  <cp:lastModifiedBy>C Fox</cp:lastModifiedBy>
  <cp:revision>6</cp:revision>
  <dcterms:created xsi:type="dcterms:W3CDTF">2012-09-17T20:00:03Z</dcterms:created>
  <dcterms:modified xsi:type="dcterms:W3CDTF">2025-10-13T09:12:51Z</dcterms:modified>
</cp:coreProperties>
</file>