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90" r:id="rId2"/>
    <p:sldId id="256" r:id="rId3"/>
    <p:sldId id="257" r:id="rId4"/>
    <p:sldId id="258" r:id="rId5"/>
    <p:sldId id="259" r:id="rId6"/>
    <p:sldId id="260" r:id="rId7"/>
    <p:sldId id="261" r:id="rId8"/>
    <p:sldId id="263" r:id="rId9"/>
    <p:sldId id="264" r:id="rId10"/>
    <p:sldId id="291" r:id="rId11"/>
    <p:sldId id="265" r:id="rId12"/>
    <p:sldId id="266" r:id="rId13"/>
    <p:sldId id="267" r:id="rId14"/>
    <p:sldId id="268" r:id="rId15"/>
    <p:sldId id="269" r:id="rId16"/>
    <p:sldId id="270" r:id="rId17"/>
    <p:sldId id="271" r:id="rId18"/>
    <p:sldId id="272" r:id="rId19"/>
    <p:sldId id="273" r:id="rId20"/>
    <p:sldId id="274" r:id="rId21"/>
    <p:sldId id="275" r:id="rId22"/>
    <p:sldId id="293" r:id="rId23"/>
    <p:sldId id="279" r:id="rId24"/>
    <p:sldId id="292" r:id="rId25"/>
    <p:sldId id="276" r:id="rId26"/>
    <p:sldId id="277" r:id="rId27"/>
    <p:sldId id="281" r:id="rId28"/>
    <p:sldId id="282" r:id="rId29"/>
    <p:sldId id="283" r:id="rId30"/>
    <p:sldId id="284" r:id="rId31"/>
    <p:sldId id="285" r:id="rId32"/>
    <p:sldId id="286" r:id="rId33"/>
    <p:sldId id="287" r:id="rId34"/>
    <p:sldId id="288" r:id="rId35"/>
    <p:sldId id="289" r:id="rId36"/>
  </p:sldIdLst>
  <p:sldSz cx="9144000" cy="6858000" type="screen4x3"/>
  <p:notesSz cx="6797675" cy="9926638"/>
  <p:embeddedFontLst>
    <p:embeddedFont>
      <p:font typeface="Comic Sans MS" panose="030F0702030302020204" pitchFamily="66"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83e7f23204_0_11: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383e7f23204_0_1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e2ce76cd33_0_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1e2ce76cd33_0_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83e7f23204_0_5: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383e7f23204_0_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136135dad_0_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d136135dad_0_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e2ce76cd33_0_86: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1e2ce76cd33_0_86: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e2ce76cd33_0_174: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1e2ce76cd33_0_174:notes"/>
          <p:cNvSpPr>
            <a:spLocks noGrp="1" noRot="1" noChangeAspect="1"/>
          </p:cNvSpPr>
          <p:nvPr>
            <p:ph type="sldImg" idx="2"/>
          </p:nvPr>
        </p:nvSpPr>
        <p:spPr>
          <a:xfrm>
            <a:off x="919163" y="744538"/>
            <a:ext cx="49608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87d0d6ebb_0_28: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87d0d6ebb_0_28: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7e627d29fb_1_1: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7e627d29fb_1_1: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a:extLst>
            <a:ext uri="{FF2B5EF4-FFF2-40B4-BE49-F238E27FC236}">
              <a16:creationId xmlns:a16="http://schemas.microsoft.com/office/drawing/2014/main" id="{95FAD652-FB52-0D38-2FDA-645EB40E7B4A}"/>
            </a:ext>
          </a:extLst>
        </p:cNvPr>
        <p:cNvGrpSpPr/>
        <p:nvPr/>
      </p:nvGrpSpPr>
      <p:grpSpPr>
        <a:xfrm>
          <a:off x="0" y="0"/>
          <a:ext cx="0" cy="0"/>
          <a:chOff x="0" y="0"/>
          <a:chExt cx="0" cy="0"/>
        </a:xfrm>
      </p:grpSpPr>
      <p:sp>
        <p:nvSpPr>
          <p:cNvPr id="261" name="Google Shape;261;g3823410f492_0_10:notes">
            <a:extLst>
              <a:ext uri="{FF2B5EF4-FFF2-40B4-BE49-F238E27FC236}">
                <a16:creationId xmlns:a16="http://schemas.microsoft.com/office/drawing/2014/main" id="{986358A2-7826-7D1C-4DFA-0B915C540115}"/>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3823410f492_0_10:notes">
            <a:extLst>
              <a:ext uri="{FF2B5EF4-FFF2-40B4-BE49-F238E27FC236}">
                <a16:creationId xmlns:a16="http://schemas.microsoft.com/office/drawing/2014/main" id="{B8A5FFC1-AA3E-1D12-589F-6047B0D91C9C}"/>
              </a:ext>
            </a:extLst>
          </p:cNvPr>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18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823410f492_0_1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3823410f492_0_1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a:extLst>
            <a:ext uri="{FF2B5EF4-FFF2-40B4-BE49-F238E27FC236}">
              <a16:creationId xmlns:a16="http://schemas.microsoft.com/office/drawing/2014/main" id="{CD52CFFA-B4F0-95E1-94DF-27EDBE921C1A}"/>
            </a:ext>
          </a:extLst>
        </p:cNvPr>
        <p:cNvGrpSpPr/>
        <p:nvPr/>
      </p:nvGrpSpPr>
      <p:grpSpPr>
        <a:xfrm>
          <a:off x="0" y="0"/>
          <a:ext cx="0" cy="0"/>
          <a:chOff x="0" y="0"/>
          <a:chExt cx="0" cy="0"/>
        </a:xfrm>
      </p:grpSpPr>
      <p:sp>
        <p:nvSpPr>
          <p:cNvPr id="261" name="Google Shape;261;g3823410f492_0_10:notes">
            <a:extLst>
              <a:ext uri="{FF2B5EF4-FFF2-40B4-BE49-F238E27FC236}">
                <a16:creationId xmlns:a16="http://schemas.microsoft.com/office/drawing/2014/main" id="{286A3392-37B2-A5E8-968B-C830A1812BF9}"/>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3823410f492_0_10:notes">
            <a:extLst>
              <a:ext uri="{FF2B5EF4-FFF2-40B4-BE49-F238E27FC236}">
                <a16:creationId xmlns:a16="http://schemas.microsoft.com/office/drawing/2014/main" id="{BDB06AC9-73E1-732F-4CC0-1678772D40A2}"/>
              </a:ext>
            </a:extLst>
          </p:cNvPr>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495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e2ce76cd33_0_347: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1e2ce76cd33_0_347: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7: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e2ce76cd33_0_52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1e2ce76cd33_0_520: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906d0b87c_1_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35906d0b87c_1_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6c72d30396db73b_0: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6c72d30396db73b_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e2ce76cd33_0_433:notes"/>
          <p:cNvSpPr>
            <a:spLocks noGrp="1" noRot="1" noChangeAspect="1"/>
          </p:cNvSpPr>
          <p:nvPr>
            <p:ph type="sldImg" idx="2"/>
          </p:nvPr>
        </p:nvSpPr>
        <p:spPr>
          <a:xfrm>
            <a:off x="919163" y="744538"/>
            <a:ext cx="49608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1e2ce76cd33_0_433: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87d0d6ebb_0_387: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887d0d6ebb_0_387: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8: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7e627d29fb_1_25: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7e627d29fb_1_25: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87d0d6ebb_0_32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887d0d6ebb_0_320: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906d0b87c_1_6: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35906d0b87c_1_6: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83e7f23204_1_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383e7f23204_1_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FFBFEE0A-0506-68D5-A27D-DD49F0D4799D}"/>
            </a:ext>
          </a:extLst>
        </p:cNvPr>
        <p:cNvGrpSpPr/>
        <p:nvPr/>
      </p:nvGrpSpPr>
      <p:grpSpPr>
        <a:xfrm>
          <a:off x="0" y="0"/>
          <a:ext cx="0" cy="0"/>
          <a:chOff x="0" y="0"/>
          <a:chExt cx="0" cy="0"/>
        </a:xfrm>
      </p:grpSpPr>
      <p:sp>
        <p:nvSpPr>
          <p:cNvPr id="152" name="Google Shape;152;g383e7f23204_1_0:notes">
            <a:extLst>
              <a:ext uri="{FF2B5EF4-FFF2-40B4-BE49-F238E27FC236}">
                <a16:creationId xmlns:a16="http://schemas.microsoft.com/office/drawing/2014/main" id="{DC34F775-7B4A-E178-2AB4-83DABC1478D0}"/>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383e7f23204_1_0:notes">
            <a:extLst>
              <a:ext uri="{FF2B5EF4-FFF2-40B4-BE49-F238E27FC236}">
                <a16:creationId xmlns:a16="http://schemas.microsoft.com/office/drawing/2014/main" id="{A5779EA1-D296-5E2B-493E-58FE694347AA}"/>
              </a:ext>
            </a:extLst>
          </p:cNvPr>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34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83" name="Google Shape;83;p13"/>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ccea.org.uk/curriculum/foundation_stage/assess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bunscoilbb.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irishforparents.ie/" TargetMode="External"/><Relationship Id="rId3" Type="http://schemas.openxmlformats.org/officeDocument/2006/relationships/image" Target="../media/image8.png"/><Relationship Id="rId7" Type="http://schemas.openxmlformats.org/officeDocument/2006/relationships/hyperlink" Target="http://www.bbc.co.uk/northernireland/irish/bla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http://www.tearma.ie/" TargetMode="External"/><Relationship Id="rId4" Type="http://schemas.openxmlformats.org/officeDocument/2006/relationships/hyperlink" Target="http://www.abair.ie/" TargetMode="External"/><Relationship Id="rId9" Type="http://schemas.openxmlformats.org/officeDocument/2006/relationships/hyperlink" Target="http://www.foghlaim.tg4.i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publichealth.hscni.net/sites/default/files/Guidance_on_infection_control_in%20schools_poster.pdf" TargetMode="Externa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bunscoilbb.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info@bunscoilbb.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418F1343-FE03-02E4-0C15-DAB0EB1787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171509"/>
            <a:ext cx="9144000" cy="251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5A5FFB-D203-33B6-E0C1-9017A74D97BC}"/>
              </a:ext>
            </a:extLst>
          </p:cNvPr>
          <p:cNvSpPr txBox="1"/>
          <p:nvPr/>
        </p:nvSpPr>
        <p:spPr>
          <a:xfrm>
            <a:off x="1310668" y="257353"/>
            <a:ext cx="6522664" cy="1938992"/>
          </a:xfrm>
          <a:prstGeom prst="rect">
            <a:avLst/>
          </a:prstGeom>
          <a:noFill/>
        </p:spPr>
        <p:txBody>
          <a:bodyPr wrap="square">
            <a:spAutoFit/>
          </a:bodyPr>
          <a:lstStyle/>
          <a:p>
            <a:pPr algn="ctr"/>
            <a:r>
              <a:rPr lang="en-GB" sz="4400" b="1" dirty="0" err="1">
                <a:latin typeface="Comic Sans MS" panose="030F0702030302020204" pitchFamily="66" charset="0"/>
              </a:rPr>
              <a:t>Eolas</a:t>
            </a:r>
            <a:r>
              <a:rPr lang="en-GB" sz="4400" b="1" dirty="0">
                <a:latin typeface="Comic Sans MS" panose="030F0702030302020204" pitchFamily="66" charset="0"/>
              </a:rPr>
              <a:t> </a:t>
            </a:r>
            <a:r>
              <a:rPr lang="en-GB" sz="4400" b="1" dirty="0" err="1">
                <a:latin typeface="Comic Sans MS" panose="030F0702030302020204" pitchFamily="66" charset="0"/>
              </a:rPr>
              <a:t>Curaclaim</a:t>
            </a:r>
            <a:endParaRPr lang="en-GB" sz="4400" b="1" dirty="0">
              <a:latin typeface="Comic Sans MS" panose="030F0702030302020204" pitchFamily="66" charset="0"/>
            </a:endParaRPr>
          </a:p>
          <a:p>
            <a:pPr algn="ctr"/>
            <a:r>
              <a:rPr lang="en-GB" sz="4400" dirty="0">
                <a:latin typeface="Comic Sans MS" panose="030F0702030302020204" pitchFamily="66" charset="0"/>
              </a:rPr>
              <a:t>Curriculum Information</a:t>
            </a:r>
          </a:p>
          <a:p>
            <a:pPr algn="ctr"/>
            <a:r>
              <a:rPr lang="en-GB" sz="3200" dirty="0" err="1">
                <a:latin typeface="Comic Sans MS" panose="030F0702030302020204" pitchFamily="66" charset="0"/>
              </a:rPr>
              <a:t>Deireadh</a:t>
            </a:r>
            <a:r>
              <a:rPr lang="en-GB" sz="3200" dirty="0">
                <a:latin typeface="Comic Sans MS" panose="030F0702030302020204" pitchFamily="66" charset="0"/>
              </a:rPr>
              <a:t> </a:t>
            </a:r>
            <a:r>
              <a:rPr lang="en-GB" sz="3200" dirty="0" err="1">
                <a:latin typeface="Comic Sans MS" panose="030F0702030302020204" pitchFamily="66" charset="0"/>
              </a:rPr>
              <a:t>Fómhar</a:t>
            </a:r>
            <a:r>
              <a:rPr lang="en-GB" sz="3200" dirty="0">
                <a:latin typeface="Comic Sans MS" panose="030F0702030302020204" pitchFamily="66" charset="0"/>
              </a:rPr>
              <a:t> 2025 </a:t>
            </a:r>
          </a:p>
        </p:txBody>
      </p:sp>
      <p:sp>
        <p:nvSpPr>
          <p:cNvPr id="7" name="TextBox 6">
            <a:extLst>
              <a:ext uri="{FF2B5EF4-FFF2-40B4-BE49-F238E27FC236}">
                <a16:creationId xmlns:a16="http://schemas.microsoft.com/office/drawing/2014/main" id="{81F58E14-1142-D08E-2E05-E707EC56893A}"/>
              </a:ext>
            </a:extLst>
          </p:cNvPr>
          <p:cNvSpPr txBox="1"/>
          <p:nvPr/>
        </p:nvSpPr>
        <p:spPr>
          <a:xfrm>
            <a:off x="1374712" y="5523317"/>
            <a:ext cx="6522664" cy="1015663"/>
          </a:xfrm>
          <a:prstGeom prst="rect">
            <a:avLst/>
          </a:prstGeom>
          <a:noFill/>
        </p:spPr>
        <p:txBody>
          <a:bodyPr wrap="square">
            <a:spAutoFit/>
          </a:bodyPr>
          <a:lstStyle/>
          <a:p>
            <a:pPr algn="ctr"/>
            <a:r>
              <a:rPr lang="en-GB" sz="2000" b="1" dirty="0">
                <a:latin typeface="Comic Sans MS" panose="030F0702030302020204" pitchFamily="66" charset="0"/>
              </a:rPr>
              <a:t>Máire Uí </a:t>
            </a:r>
            <a:r>
              <a:rPr lang="en-GB" sz="2000" b="1" dirty="0" err="1">
                <a:latin typeface="Comic Sans MS" panose="030F0702030302020204" pitchFamily="66" charset="0"/>
              </a:rPr>
              <a:t>Bhuadáin</a:t>
            </a:r>
            <a:endParaRPr lang="en-GB" sz="2000" b="1" dirty="0">
              <a:latin typeface="Comic Sans MS" panose="030F0702030302020204" pitchFamily="66" charset="0"/>
            </a:endParaRPr>
          </a:p>
          <a:p>
            <a:pPr algn="ctr"/>
            <a:r>
              <a:rPr lang="en-GB" sz="2000" b="1" dirty="0">
                <a:latin typeface="Comic Sans MS" panose="030F0702030302020204" pitchFamily="66" charset="0"/>
              </a:rPr>
              <a:t>Rang 1</a:t>
            </a:r>
          </a:p>
          <a:p>
            <a:pPr algn="ctr"/>
            <a:r>
              <a:rPr lang="en-GB" sz="2000" b="1" dirty="0" err="1">
                <a:latin typeface="Comic Sans MS" panose="030F0702030302020204" pitchFamily="66" charset="0"/>
              </a:rPr>
              <a:t>Naíscoil</a:t>
            </a:r>
            <a:r>
              <a:rPr lang="en-GB" sz="2000" b="1" dirty="0">
                <a:latin typeface="Comic Sans MS" panose="030F0702030302020204" pitchFamily="66" charset="0"/>
              </a:rPr>
              <a:t> </a:t>
            </a:r>
            <a:r>
              <a:rPr lang="en-GB" sz="2000" b="1" dirty="0" err="1">
                <a:latin typeface="Comic Sans MS" panose="030F0702030302020204" pitchFamily="66" charset="0"/>
              </a:rPr>
              <a:t>agus</a:t>
            </a:r>
            <a:r>
              <a:rPr lang="en-GB" sz="2000" b="1" dirty="0">
                <a:latin typeface="Comic Sans MS" panose="030F0702030302020204" pitchFamily="66" charset="0"/>
              </a:rPr>
              <a:t> Bunscoil </a:t>
            </a:r>
            <a:r>
              <a:rPr lang="en-GB" sz="2000" b="1" dirty="0" err="1">
                <a:latin typeface="Comic Sans MS" panose="030F0702030302020204" pitchFamily="66" charset="0"/>
              </a:rPr>
              <a:t>Bheanna</a:t>
            </a:r>
            <a:r>
              <a:rPr lang="en-GB" sz="2000" b="1" dirty="0">
                <a:latin typeface="Comic Sans MS" panose="030F0702030302020204" pitchFamily="66" charset="0"/>
              </a:rPr>
              <a:t> </a:t>
            </a:r>
            <a:r>
              <a:rPr lang="en-GB" sz="2000" b="1" dirty="0" err="1">
                <a:latin typeface="Comic Sans MS" panose="030F0702030302020204" pitchFamily="66" charset="0"/>
              </a:rPr>
              <a:t>Boirche</a:t>
            </a:r>
            <a:endParaRPr lang="en-GB" sz="2000" dirty="0">
              <a:latin typeface="Comic Sans MS" panose="030F0702030302020204" pitchFamily="66" charset="0"/>
            </a:endParaRPr>
          </a:p>
        </p:txBody>
      </p:sp>
    </p:spTree>
    <p:extLst>
      <p:ext uri="{BB962C8B-B14F-4D97-AF65-F5344CB8AC3E}">
        <p14:creationId xmlns:p14="http://schemas.microsoft.com/office/powerpoint/2010/main" val="90054645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B8DB51E5-2AE7-0083-D641-4BED63733CCB}"/>
            </a:ext>
          </a:extLst>
        </p:cNvPr>
        <p:cNvGrpSpPr/>
        <p:nvPr/>
      </p:nvGrpSpPr>
      <p:grpSpPr>
        <a:xfrm>
          <a:off x="0" y="0"/>
          <a:ext cx="0" cy="0"/>
          <a:chOff x="0" y="0"/>
          <a:chExt cx="0" cy="0"/>
        </a:xfrm>
      </p:grpSpPr>
      <p:sp>
        <p:nvSpPr>
          <p:cNvPr id="155" name="Google Shape;155;p22">
            <a:extLst>
              <a:ext uri="{FF2B5EF4-FFF2-40B4-BE49-F238E27FC236}">
                <a16:creationId xmlns:a16="http://schemas.microsoft.com/office/drawing/2014/main" id="{0EFF911A-78BF-7D0B-C427-62797F23DA1E}"/>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56" name="Google Shape;156;p22">
            <a:extLst>
              <a:ext uri="{FF2B5EF4-FFF2-40B4-BE49-F238E27FC236}">
                <a16:creationId xmlns:a16="http://schemas.microsoft.com/office/drawing/2014/main" id="{455A1DF0-ED7A-558E-8E1A-69C8A2F04A27}"/>
              </a:ext>
            </a:extLst>
          </p:cNvPr>
          <p:cNvSpPr txBox="1">
            <a:spLocks noGrp="1"/>
          </p:cNvSpPr>
          <p:nvPr>
            <p:ph type="body" idx="1"/>
          </p:nvPr>
        </p:nvSpPr>
        <p:spPr>
          <a:xfrm>
            <a:off x="457200" y="1600200"/>
            <a:ext cx="8510400" cy="525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None/>
            </a:pPr>
            <a:r>
              <a:rPr lang="en-GB" sz="1500" dirty="0">
                <a:latin typeface="Comic Sans MS"/>
                <a:ea typeface="Comic Sans MS"/>
                <a:cs typeface="Comic Sans MS"/>
                <a:sym typeface="Comic Sans MS"/>
              </a:rPr>
              <a:t>Whilst there is no formal assessment in Rang 1 and Rang 2, children are observed daily by both the class teacher and classroom assistants. The information gained from these observations is used to plan future lessons.</a:t>
            </a:r>
          </a:p>
          <a:p>
            <a:pPr marL="0" lvl="0" indent="0" algn="l" rtl="0">
              <a:lnSpc>
                <a:spcPct val="100000"/>
              </a:lnSpc>
              <a:spcBef>
                <a:spcPts val="400"/>
              </a:spcBef>
              <a:spcAft>
                <a:spcPts val="0"/>
              </a:spcAft>
              <a:buNone/>
            </a:pPr>
            <a:endParaRPr lang="en-GB" sz="1500" dirty="0">
              <a:latin typeface="Comic Sans MS"/>
              <a:ea typeface="Comic Sans MS"/>
              <a:cs typeface="Comic Sans MS"/>
              <a:sym typeface="Comic Sans MS"/>
            </a:endParaRPr>
          </a:p>
          <a:p>
            <a:pPr marL="0" lvl="0" indent="0" algn="l" rtl="0">
              <a:lnSpc>
                <a:spcPct val="100000"/>
              </a:lnSpc>
              <a:spcBef>
                <a:spcPts val="400"/>
              </a:spcBef>
              <a:spcAft>
                <a:spcPts val="0"/>
              </a:spcAft>
              <a:buNone/>
            </a:pPr>
            <a:r>
              <a:rPr lang="en-GB" sz="1500" dirty="0">
                <a:latin typeface="Comic Sans MS"/>
                <a:ea typeface="Comic Sans MS"/>
                <a:cs typeface="Comic Sans MS"/>
                <a:sym typeface="Comic Sans MS"/>
              </a:rPr>
              <a:t>‘During Years 1 and 2 ongoing assessment will be based mainly on teacher observation which will inform the learning programme for each child. Observations are a natural and essential part of good practice for teachers and classroom assistants. Well-planned, regular and skilful observations help teachers gain information about children's progress over time which ensures that all children's needs are being met.’ </a:t>
            </a:r>
          </a:p>
          <a:p>
            <a:pPr marL="0" lvl="0" indent="0" algn="l" rtl="0">
              <a:lnSpc>
                <a:spcPct val="100000"/>
              </a:lnSpc>
              <a:spcBef>
                <a:spcPts val="400"/>
              </a:spcBef>
              <a:spcAft>
                <a:spcPts val="0"/>
              </a:spcAft>
              <a:buNone/>
            </a:pPr>
            <a:endParaRPr lang="en-GB" sz="1500" dirty="0">
              <a:latin typeface="Comic Sans MS"/>
              <a:ea typeface="Comic Sans MS"/>
              <a:cs typeface="Comic Sans MS"/>
              <a:sym typeface="Comic Sans MS"/>
            </a:endParaRPr>
          </a:p>
          <a:p>
            <a:pPr marL="0" lvl="0" indent="0" algn="l" rtl="0">
              <a:lnSpc>
                <a:spcPct val="100000"/>
              </a:lnSpc>
              <a:spcBef>
                <a:spcPts val="400"/>
              </a:spcBef>
              <a:spcAft>
                <a:spcPts val="0"/>
              </a:spcAft>
              <a:buNone/>
            </a:pPr>
            <a:r>
              <a:rPr lang="en-GB" sz="1500" dirty="0">
                <a:latin typeface="Comic Sans MS"/>
                <a:ea typeface="Comic Sans MS"/>
                <a:cs typeface="Comic Sans MS"/>
                <a:sym typeface="Comic Sans MS"/>
                <a:hlinkClick r:id="rId3"/>
              </a:rPr>
              <a:t>http://ccea.org.uk/curriculum/foundation_stage/assessment</a:t>
            </a:r>
            <a:endParaRPr lang="en-GB" sz="1500" dirty="0">
              <a:latin typeface="Comic Sans MS"/>
              <a:ea typeface="Comic Sans MS"/>
              <a:cs typeface="Comic Sans MS"/>
              <a:sym typeface="Comic Sans MS"/>
            </a:endParaRPr>
          </a:p>
          <a:p>
            <a:pPr marL="0" lvl="0" indent="0" algn="l" rtl="0">
              <a:lnSpc>
                <a:spcPct val="100000"/>
              </a:lnSpc>
              <a:spcBef>
                <a:spcPts val="400"/>
              </a:spcBef>
              <a:spcAft>
                <a:spcPts val="0"/>
              </a:spcAft>
              <a:buNone/>
            </a:pPr>
            <a:endParaRPr lang="en-GB" sz="1500" dirty="0">
              <a:latin typeface="Comic Sans MS"/>
              <a:ea typeface="Comic Sans MS"/>
              <a:cs typeface="Comic Sans MS"/>
              <a:sym typeface="Comic Sans MS"/>
            </a:endParaRPr>
          </a:p>
          <a:p>
            <a:pPr marL="0" lvl="0" indent="0" algn="l" rtl="0">
              <a:lnSpc>
                <a:spcPct val="100000"/>
              </a:lnSpc>
              <a:spcBef>
                <a:spcPts val="400"/>
              </a:spcBef>
              <a:spcAft>
                <a:spcPts val="0"/>
              </a:spcAft>
              <a:buNone/>
            </a:pPr>
            <a:r>
              <a:rPr lang="en-GB" sz="1500" dirty="0">
                <a:latin typeface="Comic Sans MS"/>
                <a:ea typeface="Comic Sans MS"/>
                <a:cs typeface="Comic Sans MS"/>
                <a:sym typeface="Comic Sans MS"/>
              </a:rPr>
              <a:t>In addition, every 6 weeks, in-class activity based assessments take place to gauge learning each half-term in our letters/sounds, words, numbers and mathematical concepts covered so far. </a:t>
            </a:r>
          </a:p>
          <a:p>
            <a:pPr marL="0" lvl="0" indent="0" algn="l" rtl="0">
              <a:lnSpc>
                <a:spcPct val="100000"/>
              </a:lnSpc>
              <a:spcBef>
                <a:spcPts val="400"/>
              </a:spcBef>
              <a:spcAft>
                <a:spcPts val="0"/>
              </a:spcAft>
              <a:buNone/>
            </a:pPr>
            <a:endParaRPr lang="en-GB" sz="1500" dirty="0">
              <a:latin typeface="Comic Sans MS"/>
              <a:ea typeface="Comic Sans MS"/>
              <a:cs typeface="Comic Sans MS"/>
              <a:sym typeface="Comic Sans MS"/>
            </a:endParaRPr>
          </a:p>
          <a:p>
            <a:pPr marL="0" lvl="0" indent="0" algn="l" rtl="0">
              <a:lnSpc>
                <a:spcPct val="100000"/>
              </a:lnSpc>
              <a:spcBef>
                <a:spcPts val="400"/>
              </a:spcBef>
              <a:spcAft>
                <a:spcPts val="0"/>
              </a:spcAft>
              <a:buNone/>
            </a:pPr>
            <a:r>
              <a:rPr lang="en-GB" sz="1500" dirty="0">
                <a:latin typeface="Comic Sans MS"/>
                <a:ea typeface="Comic Sans MS"/>
                <a:cs typeface="Comic Sans MS"/>
                <a:sym typeface="Comic Sans MS"/>
              </a:rPr>
              <a:t>We hold parent-teacher meetings every February, although any issues or difficulties will always be communicated as and when they are evident, which may be before this. </a:t>
            </a:r>
          </a:p>
          <a:p>
            <a:pPr marL="0" lvl="0" indent="0" algn="l" rtl="0">
              <a:lnSpc>
                <a:spcPct val="100000"/>
              </a:lnSpc>
              <a:spcBef>
                <a:spcPts val="400"/>
              </a:spcBef>
              <a:spcAft>
                <a:spcPts val="0"/>
              </a:spcAft>
              <a:buNone/>
            </a:pPr>
            <a:endParaRPr lang="en-GB" sz="1500" dirty="0">
              <a:latin typeface="Comic Sans MS"/>
              <a:ea typeface="Comic Sans MS"/>
              <a:cs typeface="Comic Sans MS"/>
              <a:sym typeface="Comic Sans MS"/>
            </a:endParaRPr>
          </a:p>
          <a:p>
            <a:pPr marL="0" lvl="0" indent="0" algn="l" rtl="0">
              <a:lnSpc>
                <a:spcPct val="100000"/>
              </a:lnSpc>
              <a:spcBef>
                <a:spcPts val="400"/>
              </a:spcBef>
              <a:spcAft>
                <a:spcPts val="0"/>
              </a:spcAft>
              <a:buNone/>
            </a:pPr>
            <a:r>
              <a:rPr lang="en-GB" sz="1500" dirty="0">
                <a:latin typeface="Comic Sans MS"/>
                <a:ea typeface="Comic Sans MS"/>
                <a:cs typeface="Comic Sans MS"/>
                <a:sym typeface="Comic Sans MS"/>
              </a:rPr>
              <a:t>Annual progress reports are provided at the end of summer term.</a:t>
            </a:r>
          </a:p>
        </p:txBody>
      </p:sp>
      <p:pic>
        <p:nvPicPr>
          <p:cNvPr id="157" name="Google Shape;157;p22">
            <a:extLst>
              <a:ext uri="{FF2B5EF4-FFF2-40B4-BE49-F238E27FC236}">
                <a16:creationId xmlns:a16="http://schemas.microsoft.com/office/drawing/2014/main" id="{FC64BC47-E3FE-B690-8E0A-47B959E9F0DF}"/>
              </a:ext>
            </a:extLst>
          </p:cNvPr>
          <p:cNvPicPr preferRelativeResize="0"/>
          <p:nvPr/>
        </p:nvPicPr>
        <p:blipFill rotWithShape="1">
          <a:blip r:embed="rId4">
            <a:alphaModFix/>
          </a:blip>
          <a:srcRect/>
          <a:stretch/>
        </p:blipFill>
        <p:spPr>
          <a:xfrm>
            <a:off x="323850" y="166750"/>
            <a:ext cx="8640773" cy="1433450"/>
          </a:xfrm>
          <a:prstGeom prst="rect">
            <a:avLst/>
          </a:prstGeom>
          <a:noFill/>
          <a:ln>
            <a:noFill/>
          </a:ln>
        </p:spPr>
      </p:pic>
      <p:sp>
        <p:nvSpPr>
          <p:cNvPr id="158" name="Google Shape;158;p22">
            <a:extLst>
              <a:ext uri="{FF2B5EF4-FFF2-40B4-BE49-F238E27FC236}">
                <a16:creationId xmlns:a16="http://schemas.microsoft.com/office/drawing/2014/main" id="{BCE6E447-6D31-B778-8EEC-A912D0E51338}"/>
              </a:ext>
            </a:extLst>
          </p:cNvPr>
          <p:cNvSpPr/>
          <p:nvPr/>
        </p:nvSpPr>
        <p:spPr>
          <a:xfrm>
            <a:off x="457200" y="384975"/>
            <a:ext cx="8229600" cy="922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dirty="0" err="1">
                <a:solidFill>
                  <a:schemeClr val="dk1"/>
                </a:solidFill>
                <a:latin typeface="Comic Sans MS"/>
                <a:ea typeface="Comic Sans MS"/>
                <a:cs typeface="Comic Sans MS"/>
                <a:sym typeface="Comic Sans MS"/>
              </a:rPr>
              <a:t>Measúnú</a:t>
            </a:r>
            <a:endParaRPr sz="4400" dirty="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n-GB" sz="4400" b="0" i="0" u="none" strike="noStrike" cap="none" dirty="0">
                <a:solidFill>
                  <a:schemeClr val="dk1"/>
                </a:solidFill>
                <a:latin typeface="Comic Sans MS"/>
                <a:ea typeface="Comic Sans MS"/>
                <a:cs typeface="Comic Sans MS"/>
                <a:sym typeface="Comic Sans MS"/>
              </a:rPr>
              <a:t>Assessment</a:t>
            </a:r>
            <a:endParaRPr dirty="0"/>
          </a:p>
        </p:txBody>
      </p:sp>
    </p:spTree>
    <p:extLst>
      <p:ext uri="{BB962C8B-B14F-4D97-AF65-F5344CB8AC3E}">
        <p14:creationId xmlns:p14="http://schemas.microsoft.com/office/powerpoint/2010/main" val="259131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64" name="Google Shape;164;p23"/>
          <p:cNvSpPr txBox="1">
            <a:spLocks noGrp="1"/>
          </p:cNvSpPr>
          <p:nvPr>
            <p:ph type="title"/>
          </p:nvPr>
        </p:nvSpPr>
        <p:spPr>
          <a:xfrm>
            <a:off x="457200" y="40911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GB" sz="3959"/>
            </a:br>
            <a:r>
              <a:rPr lang="en-GB" sz="3959">
                <a:latin typeface="Comic Sans MS"/>
                <a:ea typeface="Comic Sans MS"/>
                <a:cs typeface="Comic Sans MS"/>
                <a:sym typeface="Comic Sans MS"/>
              </a:rPr>
              <a:t>Imeachtaí Seach-churaclaim</a:t>
            </a:r>
            <a:br>
              <a:rPr lang="en-GB" sz="3959">
                <a:latin typeface="Comic Sans MS"/>
                <a:ea typeface="Comic Sans MS"/>
                <a:cs typeface="Comic Sans MS"/>
                <a:sym typeface="Comic Sans MS"/>
              </a:rPr>
            </a:br>
            <a:r>
              <a:rPr lang="en-GB" sz="3959">
                <a:latin typeface="Comic Sans MS"/>
                <a:ea typeface="Comic Sans MS"/>
                <a:cs typeface="Comic Sans MS"/>
                <a:sym typeface="Comic Sans MS"/>
              </a:rPr>
              <a:t>Extra-curricular activities</a:t>
            </a:r>
            <a:br>
              <a:rPr lang="en-GB" sz="3959"/>
            </a:br>
            <a:endParaRPr sz="3959"/>
          </a:p>
        </p:txBody>
      </p:sp>
      <p:sp>
        <p:nvSpPr>
          <p:cNvPr id="165" name="Google Shape;165;p23"/>
          <p:cNvSpPr txBox="1">
            <a:spLocks noGrp="1"/>
          </p:cNvSpPr>
          <p:nvPr>
            <p:ph type="body" idx="1"/>
          </p:nvPr>
        </p:nvSpPr>
        <p:spPr>
          <a:xfrm>
            <a:off x="457200" y="1317800"/>
            <a:ext cx="8396400" cy="5055000"/>
          </a:xfrm>
          <a:prstGeom prst="rect">
            <a:avLst/>
          </a:prstGeom>
          <a:noFill/>
          <a:ln>
            <a:noFill/>
          </a:ln>
        </p:spPr>
        <p:txBody>
          <a:bodyPr spcFirstLastPara="1" wrap="square" lIns="91425" tIns="45700" rIns="91425" bIns="45700" anchor="t" anchorCtr="0">
            <a:noAutofit/>
          </a:bodyPr>
          <a:lstStyle/>
          <a:p>
            <a:pPr marL="342900" lvl="0" indent="0" algn="just" rtl="0">
              <a:spcBef>
                <a:spcPts val="0"/>
              </a:spcBef>
              <a:spcAft>
                <a:spcPts val="0"/>
              </a:spcAft>
              <a:buNone/>
            </a:pPr>
            <a:endParaRPr sz="1800" dirty="0">
              <a:latin typeface="Comic Sans MS"/>
              <a:ea typeface="Comic Sans MS"/>
              <a:cs typeface="Comic Sans MS"/>
              <a:sym typeface="Comic Sans MS"/>
            </a:endParaRPr>
          </a:p>
          <a:p>
            <a:pPr marL="342900" lvl="0" indent="0" algn="just" rtl="0">
              <a:spcBef>
                <a:spcPts val="0"/>
              </a:spcBef>
              <a:spcAft>
                <a:spcPts val="0"/>
              </a:spcAft>
              <a:buNone/>
            </a:pPr>
            <a:endParaRPr sz="1800" dirty="0">
              <a:latin typeface="Comic Sans MS"/>
              <a:ea typeface="Comic Sans MS"/>
              <a:cs typeface="Comic Sans MS"/>
              <a:sym typeface="Comic Sans MS"/>
            </a:endParaRPr>
          </a:p>
          <a:p>
            <a:pPr marL="342900" lvl="0" indent="-330200" algn="just" rtl="0">
              <a:spcBef>
                <a:spcPts val="0"/>
              </a:spcBef>
              <a:spcAft>
                <a:spcPts val="0"/>
              </a:spcAft>
              <a:buClr>
                <a:schemeClr val="dk1"/>
              </a:buClr>
              <a:buSzPts val="1600"/>
              <a:buChar char="•"/>
            </a:pPr>
            <a:r>
              <a:rPr lang="en-GB" sz="1600" dirty="0">
                <a:latin typeface="Comic Sans MS"/>
                <a:ea typeface="Comic Sans MS"/>
                <a:cs typeface="Comic Sans MS"/>
                <a:sym typeface="Comic Sans MS"/>
              </a:rPr>
              <a:t>Club </a:t>
            </a:r>
            <a:r>
              <a:rPr lang="en-GB" sz="1600" dirty="0" err="1">
                <a:latin typeface="Comic Sans MS"/>
                <a:ea typeface="Comic Sans MS"/>
                <a:cs typeface="Comic Sans MS"/>
                <a:sym typeface="Comic Sans MS"/>
              </a:rPr>
              <a:t>Bricfeasta</a:t>
            </a:r>
            <a:r>
              <a:rPr lang="en-GB" sz="1600" dirty="0">
                <a:latin typeface="Comic Sans MS"/>
                <a:ea typeface="Comic Sans MS"/>
                <a:cs typeface="Comic Sans MS"/>
                <a:sym typeface="Comic Sans MS"/>
              </a:rPr>
              <a:t> – Breakfast Club open from 8 – 8.45 am which Rang 1 can attend once the phasing in process is complete in September.</a:t>
            </a:r>
            <a:endParaRPr sz="1600" dirty="0"/>
          </a:p>
          <a:p>
            <a:pPr marL="342900" lvl="0" indent="-330200" algn="just" rtl="0">
              <a:spcBef>
                <a:spcPts val="360"/>
              </a:spcBef>
              <a:spcAft>
                <a:spcPts val="0"/>
              </a:spcAft>
              <a:buClr>
                <a:schemeClr val="dk1"/>
              </a:buClr>
              <a:buSzPts val="1600"/>
              <a:buChar char="•"/>
            </a:pPr>
            <a:r>
              <a:rPr lang="en-GB" sz="1600" dirty="0">
                <a:latin typeface="Comic Sans MS"/>
                <a:ea typeface="Comic Sans MS"/>
                <a:cs typeface="Comic Sans MS"/>
                <a:sym typeface="Comic Sans MS"/>
              </a:rPr>
              <a:t>Club </a:t>
            </a:r>
            <a:r>
              <a:rPr lang="en-GB" sz="1600" dirty="0" err="1">
                <a:latin typeface="Comic Sans MS"/>
                <a:ea typeface="Comic Sans MS"/>
                <a:cs typeface="Comic Sans MS"/>
                <a:sym typeface="Comic Sans MS"/>
              </a:rPr>
              <a:t>Iarscoile</a:t>
            </a:r>
            <a:r>
              <a:rPr lang="en-GB" sz="1600" dirty="0">
                <a:latin typeface="Comic Sans MS"/>
                <a:ea typeface="Comic Sans MS"/>
                <a:cs typeface="Comic Sans MS"/>
                <a:sym typeface="Comic Sans MS"/>
              </a:rPr>
              <a:t> - Afterschool Homework Club 2-4pm (2 – 3pm Rang 1 – 3, 3 – 4pm Rang 4 – 7) daily - as above, Rang 1 welcome to avail of the Club </a:t>
            </a:r>
            <a:r>
              <a:rPr lang="en-GB" sz="1600" dirty="0" err="1">
                <a:latin typeface="Comic Sans MS"/>
                <a:ea typeface="Comic Sans MS"/>
                <a:cs typeface="Comic Sans MS"/>
                <a:sym typeface="Comic Sans MS"/>
              </a:rPr>
              <a:t>Iarscoile</a:t>
            </a:r>
            <a:r>
              <a:rPr lang="en-GB" sz="1600" dirty="0">
                <a:latin typeface="Comic Sans MS"/>
                <a:ea typeface="Comic Sans MS"/>
                <a:cs typeface="Comic Sans MS"/>
                <a:sym typeface="Comic Sans MS"/>
              </a:rPr>
              <a:t> once settled in and staying until 2pm.</a:t>
            </a:r>
            <a:endParaRPr sz="1600" dirty="0"/>
          </a:p>
          <a:p>
            <a:pPr marL="342900" lvl="0" indent="-330200" algn="just" rtl="0">
              <a:spcBef>
                <a:spcPts val="360"/>
              </a:spcBef>
              <a:spcAft>
                <a:spcPts val="0"/>
              </a:spcAft>
              <a:buClr>
                <a:schemeClr val="dk1"/>
              </a:buClr>
              <a:buSzPts val="1600"/>
              <a:buChar char="•"/>
            </a:pPr>
            <a:r>
              <a:rPr lang="en-GB" sz="1600" dirty="0">
                <a:latin typeface="Comic Sans MS"/>
                <a:ea typeface="Comic Sans MS"/>
                <a:cs typeface="Comic Sans MS"/>
                <a:sym typeface="Comic Sans MS"/>
              </a:rPr>
              <a:t>School Council </a:t>
            </a:r>
            <a:endParaRPr sz="1600" dirty="0">
              <a:latin typeface="Comic Sans MS"/>
              <a:ea typeface="Comic Sans MS"/>
              <a:cs typeface="Comic Sans MS"/>
              <a:sym typeface="Comic Sans MS"/>
            </a:endParaRPr>
          </a:p>
          <a:p>
            <a:pPr marL="342900" lvl="0" indent="-330200" algn="just" rtl="0">
              <a:spcBef>
                <a:spcPts val="360"/>
              </a:spcBef>
              <a:spcAft>
                <a:spcPts val="0"/>
              </a:spcAft>
              <a:buClr>
                <a:schemeClr val="dk1"/>
              </a:buClr>
              <a:buSzPts val="1600"/>
              <a:buChar char="•"/>
            </a:pPr>
            <a:r>
              <a:rPr lang="en-GB" sz="1600" dirty="0">
                <a:latin typeface="Comic Sans MS"/>
                <a:ea typeface="Comic Sans MS"/>
                <a:cs typeface="Comic Sans MS"/>
                <a:sym typeface="Comic Sans MS"/>
              </a:rPr>
              <a:t>Eco-School committee</a:t>
            </a:r>
            <a:endParaRPr sz="1600" dirty="0"/>
          </a:p>
          <a:p>
            <a:pPr marL="342900" lvl="0" indent="-330200" algn="just" rtl="0">
              <a:spcBef>
                <a:spcPts val="360"/>
              </a:spcBef>
              <a:spcAft>
                <a:spcPts val="0"/>
              </a:spcAft>
              <a:buClr>
                <a:schemeClr val="dk1"/>
              </a:buClr>
              <a:buSzPts val="1600"/>
              <a:buChar char="•"/>
            </a:pPr>
            <a:r>
              <a:rPr lang="en-GB" sz="1600" dirty="0">
                <a:latin typeface="Comic Sans MS"/>
                <a:ea typeface="Comic Sans MS"/>
                <a:cs typeface="Comic Sans MS"/>
                <a:sym typeface="Comic Sans MS"/>
              </a:rPr>
              <a:t>Summer Scheme every July</a:t>
            </a:r>
            <a:endParaRPr sz="1600" dirty="0"/>
          </a:p>
          <a:p>
            <a:pPr marL="342900" lvl="0" indent="-330200" algn="just" rtl="0">
              <a:spcBef>
                <a:spcPts val="360"/>
              </a:spcBef>
              <a:spcAft>
                <a:spcPts val="0"/>
              </a:spcAft>
              <a:buClr>
                <a:schemeClr val="dk1"/>
              </a:buClr>
              <a:buSzPts val="1600"/>
              <a:buChar char="•"/>
            </a:pPr>
            <a:r>
              <a:rPr lang="en-GB" sz="1600" dirty="0">
                <a:latin typeface="Comic Sans MS"/>
                <a:ea typeface="Comic Sans MS"/>
                <a:cs typeface="Comic Sans MS"/>
                <a:sym typeface="Comic Sans MS"/>
              </a:rPr>
              <a:t>Regular school trips, walks and outings</a:t>
            </a:r>
            <a:endParaRPr sz="1600" dirty="0">
              <a:latin typeface="Comic Sans MS"/>
              <a:ea typeface="Comic Sans MS"/>
              <a:cs typeface="Comic Sans MS"/>
              <a:sym typeface="Comic Sans MS"/>
            </a:endParaRPr>
          </a:p>
          <a:p>
            <a:pPr marL="342900" lvl="0" indent="-330200" algn="just" rtl="0">
              <a:spcBef>
                <a:spcPts val="360"/>
              </a:spcBef>
              <a:spcAft>
                <a:spcPts val="0"/>
              </a:spcAft>
              <a:buSzPts val="1600"/>
              <a:buFont typeface="Comic Sans MS"/>
              <a:buChar char="•"/>
            </a:pPr>
            <a:r>
              <a:rPr lang="en-GB" sz="1600" dirty="0">
                <a:latin typeface="Comic Sans MS"/>
                <a:ea typeface="Comic Sans MS"/>
                <a:cs typeface="Comic Sans MS"/>
                <a:sym typeface="Comic Sans MS"/>
              </a:rPr>
              <a:t>Forest school activities in Bunkers Hill</a:t>
            </a:r>
            <a:endParaRPr sz="1600" dirty="0">
              <a:latin typeface="Comic Sans MS"/>
              <a:ea typeface="Comic Sans MS"/>
              <a:cs typeface="Comic Sans MS"/>
              <a:sym typeface="Comic Sans MS"/>
            </a:endParaRPr>
          </a:p>
          <a:p>
            <a:pPr marL="342900" lvl="0" indent="-330200" algn="just" rtl="0">
              <a:spcBef>
                <a:spcPts val="360"/>
              </a:spcBef>
              <a:spcAft>
                <a:spcPts val="0"/>
              </a:spcAft>
              <a:buSzPts val="1600"/>
              <a:buFont typeface="Comic Sans MS"/>
              <a:buChar char="•"/>
            </a:pPr>
            <a:r>
              <a:rPr lang="en-GB" sz="1600" dirty="0">
                <a:latin typeface="Comic Sans MS"/>
                <a:ea typeface="Comic Sans MS"/>
                <a:cs typeface="Comic Sans MS"/>
                <a:sym typeface="Comic Sans MS"/>
              </a:rPr>
              <a:t>Inter-school sports and quiz competitions</a:t>
            </a:r>
            <a:endParaRPr sz="1600" dirty="0">
              <a:latin typeface="Comic Sans MS"/>
              <a:ea typeface="Comic Sans MS"/>
              <a:cs typeface="Comic Sans MS"/>
              <a:sym typeface="Comic Sans MS"/>
            </a:endParaRPr>
          </a:p>
          <a:p>
            <a:pPr marL="342900" lvl="0" indent="-330200" algn="just" rtl="0">
              <a:spcBef>
                <a:spcPts val="360"/>
              </a:spcBef>
              <a:spcAft>
                <a:spcPts val="0"/>
              </a:spcAft>
              <a:buSzPts val="1600"/>
              <a:buFont typeface="Comic Sans MS"/>
              <a:buChar char="•"/>
            </a:pPr>
            <a:r>
              <a:rPr lang="en-GB" sz="1600" dirty="0" err="1">
                <a:latin typeface="Comic Sans MS"/>
                <a:ea typeface="Comic Sans MS"/>
                <a:cs typeface="Comic Sans MS"/>
                <a:sym typeface="Comic Sans MS"/>
              </a:rPr>
              <a:t>Scoildrámaíocht</a:t>
            </a:r>
            <a:r>
              <a:rPr lang="en-GB" sz="1600" dirty="0">
                <a:latin typeface="Comic Sans MS"/>
                <a:ea typeface="Comic Sans MS"/>
                <a:cs typeface="Comic Sans MS"/>
                <a:sym typeface="Comic Sans MS"/>
              </a:rPr>
              <a:t> competitions</a:t>
            </a:r>
            <a:endParaRPr sz="1600" dirty="0">
              <a:latin typeface="Comic Sans MS"/>
              <a:ea typeface="Comic Sans MS"/>
              <a:cs typeface="Comic Sans MS"/>
              <a:sym typeface="Comic Sans MS"/>
            </a:endParaRPr>
          </a:p>
          <a:p>
            <a:pPr marL="342900" lvl="0" indent="-330200" algn="just" rtl="0">
              <a:spcBef>
                <a:spcPts val="360"/>
              </a:spcBef>
              <a:spcAft>
                <a:spcPts val="0"/>
              </a:spcAft>
              <a:buSzPts val="1600"/>
              <a:buFont typeface="Comic Sans MS"/>
              <a:buChar char="•"/>
            </a:pPr>
            <a:r>
              <a:rPr lang="en-GB" sz="1600" dirty="0">
                <a:latin typeface="Comic Sans MS"/>
                <a:ea typeface="Comic Sans MS"/>
                <a:cs typeface="Comic Sans MS"/>
                <a:sym typeface="Comic Sans MS"/>
              </a:rPr>
              <a:t>Poetry and conversation </a:t>
            </a:r>
            <a:r>
              <a:rPr lang="en-GB" sz="1600" dirty="0" err="1">
                <a:latin typeface="Comic Sans MS"/>
                <a:ea typeface="Comic Sans MS"/>
                <a:cs typeface="Comic Sans MS"/>
                <a:sym typeface="Comic Sans MS"/>
              </a:rPr>
              <a:t>Feiseanna</a:t>
            </a:r>
            <a:endParaRPr sz="1600" dirty="0">
              <a:highlight>
                <a:srgbClr val="FFFF00"/>
              </a:highlight>
              <a:latin typeface="Comic Sans MS"/>
              <a:ea typeface="Comic Sans MS"/>
              <a:cs typeface="Comic Sans MS"/>
              <a:sym typeface="Comic Sans MS"/>
            </a:endParaRPr>
          </a:p>
          <a:p>
            <a:pPr marL="342900" lvl="0" indent="-342900" algn="l" rtl="0">
              <a:spcBef>
                <a:spcPts val="640"/>
              </a:spcBef>
              <a:spcAft>
                <a:spcPts val="0"/>
              </a:spcAft>
              <a:buClr>
                <a:schemeClr val="dk1"/>
              </a:buClr>
              <a:buSzPts val="3200"/>
              <a:buFont typeface="Arial"/>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71" name="Google Shape;171;p24"/>
          <p:cNvSpPr txBox="1">
            <a:spLocks noGrp="1"/>
          </p:cNvSpPr>
          <p:nvPr>
            <p:ph type="title"/>
          </p:nvPr>
        </p:nvSpPr>
        <p:spPr>
          <a:xfrm>
            <a:off x="453175" y="40911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959">
                <a:latin typeface="Comic Sans MS"/>
                <a:ea typeface="Comic Sans MS"/>
                <a:cs typeface="Comic Sans MS"/>
                <a:sym typeface="Comic Sans MS"/>
              </a:rPr>
              <a:t>An Lá Scoile</a:t>
            </a:r>
            <a:br>
              <a:rPr lang="en-GB" sz="3959">
                <a:latin typeface="Comic Sans MS"/>
                <a:ea typeface="Comic Sans MS"/>
                <a:cs typeface="Comic Sans MS"/>
                <a:sym typeface="Comic Sans MS"/>
              </a:rPr>
            </a:br>
            <a:r>
              <a:rPr lang="en-GB" sz="3959">
                <a:latin typeface="Comic Sans MS"/>
                <a:ea typeface="Comic Sans MS"/>
                <a:cs typeface="Comic Sans MS"/>
                <a:sym typeface="Comic Sans MS"/>
              </a:rPr>
              <a:t>The School Day</a:t>
            </a:r>
            <a:endParaRPr sz="3959">
              <a:latin typeface="Comic Sans MS"/>
              <a:ea typeface="Comic Sans MS"/>
              <a:cs typeface="Comic Sans MS"/>
              <a:sym typeface="Comic Sans MS"/>
            </a:endParaRPr>
          </a:p>
        </p:txBody>
      </p:sp>
      <p:sp>
        <p:nvSpPr>
          <p:cNvPr id="172" name="Google Shape;172;p24"/>
          <p:cNvSpPr txBox="1">
            <a:spLocks noGrp="1"/>
          </p:cNvSpPr>
          <p:nvPr>
            <p:ph type="body" idx="1"/>
          </p:nvPr>
        </p:nvSpPr>
        <p:spPr>
          <a:xfrm>
            <a:off x="110275" y="1995026"/>
            <a:ext cx="8915400" cy="5328600"/>
          </a:xfrm>
          <a:prstGeom prst="rect">
            <a:avLst/>
          </a:prstGeom>
          <a:noFill/>
          <a:ln>
            <a:noFill/>
          </a:ln>
        </p:spPr>
        <p:txBody>
          <a:bodyPr spcFirstLastPara="1" wrap="square" lIns="91425" tIns="45700" rIns="91425" bIns="45700" anchor="t" anchorCtr="0">
            <a:noAutofit/>
          </a:bodyPr>
          <a:lstStyle/>
          <a:p>
            <a:pPr marL="342900" lvl="0" indent="-368300" algn="just" rtl="0">
              <a:lnSpc>
                <a:spcPct val="80000"/>
              </a:lnSpc>
              <a:spcBef>
                <a:spcPts val="320"/>
              </a:spcBef>
              <a:spcAft>
                <a:spcPts val="0"/>
              </a:spcAft>
              <a:buSzPts val="2200"/>
              <a:buChar char="•"/>
            </a:pPr>
            <a:r>
              <a:rPr lang="en-GB" sz="2000" dirty="0">
                <a:latin typeface="Comic Sans MS"/>
                <a:ea typeface="Comic Sans MS"/>
                <a:cs typeface="Comic Sans MS"/>
                <a:sym typeface="Comic Sans MS"/>
              </a:rPr>
              <a:t>Class begins at 9 am.  Children are supervised in the </a:t>
            </a:r>
            <a:r>
              <a:rPr lang="en-GB" sz="2000" dirty="0" err="1">
                <a:latin typeface="Comic Sans MS"/>
                <a:ea typeface="Comic Sans MS"/>
                <a:cs typeface="Comic Sans MS"/>
                <a:sym typeface="Comic Sans MS"/>
              </a:rPr>
              <a:t>clós</a:t>
            </a:r>
            <a:r>
              <a:rPr lang="en-GB" sz="2000" dirty="0">
                <a:latin typeface="Comic Sans MS"/>
                <a:ea typeface="Comic Sans MS"/>
                <a:cs typeface="Comic Sans MS"/>
                <a:sym typeface="Comic Sans MS"/>
              </a:rPr>
              <a:t> (playground) from 8.45am. </a:t>
            </a:r>
            <a:endParaRPr sz="2000" dirty="0">
              <a:latin typeface="Comic Sans MS"/>
              <a:ea typeface="Comic Sans MS"/>
              <a:cs typeface="Comic Sans MS"/>
              <a:sym typeface="Comic Sans MS"/>
            </a:endParaRPr>
          </a:p>
          <a:p>
            <a:pPr marL="342900" lvl="0" indent="0" algn="just" rtl="0">
              <a:lnSpc>
                <a:spcPct val="80000"/>
              </a:lnSpc>
              <a:spcBef>
                <a:spcPts val="320"/>
              </a:spcBef>
              <a:spcAft>
                <a:spcPts val="0"/>
              </a:spcAft>
              <a:buNone/>
            </a:pPr>
            <a:endParaRPr sz="2000" dirty="0">
              <a:latin typeface="Comic Sans MS"/>
              <a:ea typeface="Comic Sans MS"/>
              <a:cs typeface="Comic Sans MS"/>
              <a:sym typeface="Comic Sans MS"/>
            </a:endParaRPr>
          </a:p>
          <a:p>
            <a:pPr marL="342900" lvl="0" indent="-368300" algn="just" rtl="0">
              <a:lnSpc>
                <a:spcPct val="80000"/>
              </a:lnSpc>
              <a:spcBef>
                <a:spcPts val="320"/>
              </a:spcBef>
              <a:spcAft>
                <a:spcPts val="0"/>
              </a:spcAft>
              <a:buSzPts val="2200"/>
              <a:buChar char="•"/>
            </a:pPr>
            <a:r>
              <a:rPr lang="en-GB" sz="2000" dirty="0">
                <a:latin typeface="Comic Sans MS"/>
                <a:ea typeface="Comic Sans MS"/>
                <a:cs typeface="Comic Sans MS"/>
                <a:sym typeface="Comic Sans MS"/>
              </a:rPr>
              <a:t>Breaktime is from 10.30 - 11.00am.  Lunchtime is from 12 - 1.00pm.  </a:t>
            </a:r>
            <a:endParaRPr sz="2000" dirty="0">
              <a:latin typeface="Times New Roman"/>
              <a:ea typeface="Times New Roman"/>
              <a:cs typeface="Times New Roman"/>
              <a:sym typeface="Times New Roman"/>
            </a:endParaRPr>
          </a:p>
          <a:p>
            <a:pPr marL="0" lvl="0" indent="0" algn="just" rtl="0">
              <a:lnSpc>
                <a:spcPct val="80000"/>
              </a:lnSpc>
              <a:spcBef>
                <a:spcPts val="320"/>
              </a:spcBef>
              <a:spcAft>
                <a:spcPts val="0"/>
              </a:spcAft>
              <a:buNone/>
            </a:pPr>
            <a:r>
              <a:rPr lang="en-GB" sz="2000" dirty="0">
                <a:latin typeface="Comic Sans MS"/>
                <a:ea typeface="Comic Sans MS"/>
                <a:cs typeface="Comic Sans MS"/>
                <a:sym typeface="Comic Sans MS"/>
              </a:rPr>
              <a:t> </a:t>
            </a:r>
            <a:endParaRPr sz="2000" dirty="0">
              <a:latin typeface="Times New Roman"/>
              <a:ea typeface="Times New Roman"/>
              <a:cs typeface="Times New Roman"/>
              <a:sym typeface="Times New Roman"/>
            </a:endParaRPr>
          </a:p>
          <a:p>
            <a:pPr marL="342900" lvl="0" indent="-368300" algn="just" rtl="0">
              <a:lnSpc>
                <a:spcPct val="80000"/>
              </a:lnSpc>
              <a:spcBef>
                <a:spcPts val="320"/>
              </a:spcBef>
              <a:spcAft>
                <a:spcPts val="0"/>
              </a:spcAft>
              <a:buSzPts val="2200"/>
              <a:buChar char="•"/>
            </a:pPr>
            <a:r>
              <a:rPr lang="en-GB" sz="2000" dirty="0">
                <a:latin typeface="Comic Sans MS"/>
                <a:ea typeface="Comic Sans MS"/>
                <a:cs typeface="Comic Sans MS"/>
                <a:sym typeface="Comic Sans MS"/>
              </a:rPr>
              <a:t>At Bunscoil </a:t>
            </a:r>
            <a:r>
              <a:rPr lang="en-GB" sz="2000" dirty="0" err="1">
                <a:latin typeface="Comic Sans MS"/>
                <a:ea typeface="Comic Sans MS"/>
                <a:cs typeface="Comic Sans MS"/>
                <a:sym typeface="Comic Sans MS"/>
              </a:rPr>
              <a:t>Bheanna</a:t>
            </a:r>
            <a:r>
              <a:rPr lang="en-GB" sz="2000" dirty="0">
                <a:latin typeface="Comic Sans MS"/>
                <a:ea typeface="Comic Sans MS"/>
                <a:cs typeface="Comic Sans MS"/>
                <a:sym typeface="Comic Sans MS"/>
              </a:rPr>
              <a:t> </a:t>
            </a:r>
            <a:r>
              <a:rPr lang="en-GB" sz="2000" dirty="0" err="1">
                <a:latin typeface="Comic Sans MS"/>
                <a:ea typeface="Comic Sans MS"/>
                <a:cs typeface="Comic Sans MS"/>
                <a:sym typeface="Comic Sans MS"/>
              </a:rPr>
              <a:t>Boirche</a:t>
            </a:r>
            <a:r>
              <a:rPr lang="en-GB" sz="2000" dirty="0">
                <a:latin typeface="Comic Sans MS"/>
                <a:ea typeface="Comic Sans MS"/>
                <a:cs typeface="Comic Sans MS"/>
                <a:sym typeface="Comic Sans MS"/>
              </a:rPr>
              <a:t>, we pride ourselves in our healthy eating policy.  It is recommended that pupils eat fruit, a yogurt or a small sandwich at breaktime.  Water is always available.</a:t>
            </a:r>
            <a:endParaRPr sz="2000" dirty="0">
              <a:latin typeface="Comic Sans MS"/>
              <a:ea typeface="Comic Sans MS"/>
              <a:cs typeface="Comic Sans MS"/>
              <a:sym typeface="Comic Sans MS"/>
            </a:endParaRPr>
          </a:p>
          <a:p>
            <a:pPr marL="342900" lvl="0" indent="0" algn="just" rtl="0">
              <a:lnSpc>
                <a:spcPct val="80000"/>
              </a:lnSpc>
              <a:spcBef>
                <a:spcPts val="320"/>
              </a:spcBef>
              <a:spcAft>
                <a:spcPts val="0"/>
              </a:spcAft>
              <a:buNone/>
            </a:pPr>
            <a:endParaRPr sz="2000" dirty="0">
              <a:latin typeface="Comic Sans MS"/>
              <a:ea typeface="Comic Sans MS"/>
              <a:cs typeface="Comic Sans MS"/>
              <a:sym typeface="Comic Sans MS"/>
            </a:endParaRPr>
          </a:p>
          <a:p>
            <a:pPr marL="342900" lvl="0" indent="-368300" algn="just" rtl="0">
              <a:lnSpc>
                <a:spcPct val="80000"/>
              </a:lnSpc>
              <a:spcBef>
                <a:spcPts val="320"/>
              </a:spcBef>
              <a:spcAft>
                <a:spcPts val="0"/>
              </a:spcAft>
              <a:buSzPts val="2200"/>
              <a:buChar char="•"/>
            </a:pPr>
            <a:r>
              <a:rPr lang="en-GB" sz="2000" dirty="0">
                <a:latin typeface="Comic Sans MS"/>
                <a:ea typeface="Comic Sans MS"/>
                <a:cs typeface="Comic Sans MS"/>
                <a:sym typeface="Comic Sans MS"/>
              </a:rPr>
              <a:t>Our school dinners cost £2.60 per day, payable via ParentPay or with cash. ParentPay log-in details have been provided in early September, please get in touch with the office if you’re having any issues. The menu is put on our school website every term.  We don’t allow sugary/fizzy drinks, crisps, chocolates and sweets. We do not have any children with a nut allergy at present but we discourage bringing nuts to school. </a:t>
            </a:r>
            <a:endParaRPr sz="2000" dirty="0">
              <a:latin typeface="Comic Sans MS"/>
              <a:ea typeface="Comic Sans MS"/>
              <a:cs typeface="Comic Sans MS"/>
              <a:sym typeface="Comic Sans MS"/>
            </a:endParaRPr>
          </a:p>
          <a:p>
            <a:pPr marL="0" lvl="0" indent="0" algn="just" rtl="0">
              <a:lnSpc>
                <a:spcPct val="80000"/>
              </a:lnSpc>
              <a:spcBef>
                <a:spcPts val="320"/>
              </a:spcBef>
              <a:spcAft>
                <a:spcPts val="0"/>
              </a:spcAft>
              <a:buNone/>
            </a:pPr>
            <a:endParaRPr sz="800" dirty="0">
              <a:latin typeface="Comic Sans MS"/>
              <a:ea typeface="Comic Sans MS"/>
              <a:cs typeface="Comic Sans MS"/>
              <a:sym typeface="Comic Sans MS"/>
            </a:endParaRPr>
          </a:p>
          <a:p>
            <a:pPr marL="342900" lvl="0" indent="0" algn="just" rtl="0">
              <a:lnSpc>
                <a:spcPct val="80000"/>
              </a:lnSpc>
              <a:spcBef>
                <a:spcPts val="320"/>
              </a:spcBef>
              <a:spcAft>
                <a:spcPts val="0"/>
              </a:spcAft>
              <a:buNone/>
            </a:pPr>
            <a:endParaRPr sz="1600" b="1" u="sng" dirty="0">
              <a:solidFill>
                <a:srgbClr val="000000"/>
              </a:solidFill>
              <a:latin typeface="Comic Sans MS"/>
              <a:ea typeface="Comic Sans MS"/>
              <a:cs typeface="Comic Sans MS"/>
              <a:sym typeface="Comic Sans MS"/>
            </a:endParaRPr>
          </a:p>
          <a:p>
            <a:pPr marL="0" lvl="0" indent="0" algn="just" rtl="0">
              <a:lnSpc>
                <a:spcPct val="80000"/>
              </a:lnSpc>
              <a:spcBef>
                <a:spcPts val="320"/>
              </a:spcBef>
              <a:spcAft>
                <a:spcPts val="0"/>
              </a:spcAft>
              <a:buNone/>
            </a:pPr>
            <a:endParaRPr sz="1600" dirty="0">
              <a:solidFill>
                <a:srgbClr val="000000"/>
              </a:solidFill>
              <a:highlight>
                <a:srgbClr val="FFFF00"/>
              </a:highlight>
              <a:latin typeface="Comic Sans MS"/>
              <a:ea typeface="Comic Sans MS"/>
              <a:cs typeface="Comic Sans MS"/>
              <a:sym typeface="Comic Sans MS"/>
            </a:endParaRPr>
          </a:p>
          <a:p>
            <a:pPr marL="0" lvl="0" indent="0" algn="l" rtl="0">
              <a:lnSpc>
                <a:spcPct val="80000"/>
              </a:lnSpc>
              <a:spcBef>
                <a:spcPts val="160"/>
              </a:spcBef>
              <a:spcAft>
                <a:spcPts val="0"/>
              </a:spcAft>
              <a:buClr>
                <a:schemeClr val="dk1"/>
              </a:buClr>
              <a:buSzPts val="800"/>
              <a:buNone/>
            </a:pPr>
            <a:endParaRPr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5"/>
          <p:cNvPicPr preferRelativeResize="0"/>
          <p:nvPr/>
        </p:nvPicPr>
        <p:blipFill rotWithShape="1">
          <a:blip r:embed="rId3">
            <a:alphaModFix/>
          </a:blip>
          <a:srcRect/>
          <a:stretch/>
        </p:blipFill>
        <p:spPr>
          <a:xfrm>
            <a:off x="323850" y="260350"/>
            <a:ext cx="8640761" cy="1585913"/>
          </a:xfrm>
          <a:prstGeom prst="rect">
            <a:avLst/>
          </a:prstGeom>
          <a:noFill/>
          <a:ln>
            <a:noFill/>
          </a:ln>
        </p:spPr>
      </p:pic>
      <p:sp>
        <p:nvSpPr>
          <p:cNvPr id="178" name="Google Shape;178;p25"/>
          <p:cNvSpPr txBox="1">
            <a:spLocks noGrp="1"/>
          </p:cNvSpPr>
          <p:nvPr>
            <p:ph type="title"/>
          </p:nvPr>
        </p:nvSpPr>
        <p:spPr>
          <a:xfrm>
            <a:off x="453175" y="40911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959">
                <a:latin typeface="Comic Sans MS"/>
                <a:ea typeface="Comic Sans MS"/>
                <a:cs typeface="Comic Sans MS"/>
                <a:sym typeface="Comic Sans MS"/>
              </a:rPr>
              <a:t>An Lá Scoile</a:t>
            </a:r>
            <a:br>
              <a:rPr lang="en-GB" sz="3959">
                <a:latin typeface="Comic Sans MS"/>
                <a:ea typeface="Comic Sans MS"/>
                <a:cs typeface="Comic Sans MS"/>
                <a:sym typeface="Comic Sans MS"/>
              </a:rPr>
            </a:br>
            <a:r>
              <a:rPr lang="en-GB" sz="3959">
                <a:latin typeface="Comic Sans MS"/>
                <a:ea typeface="Comic Sans MS"/>
                <a:cs typeface="Comic Sans MS"/>
                <a:sym typeface="Comic Sans MS"/>
              </a:rPr>
              <a:t>The School Day</a:t>
            </a:r>
            <a:endParaRPr sz="3959">
              <a:latin typeface="Comic Sans MS"/>
              <a:ea typeface="Comic Sans MS"/>
              <a:cs typeface="Comic Sans MS"/>
              <a:sym typeface="Comic Sans MS"/>
            </a:endParaRPr>
          </a:p>
        </p:txBody>
      </p:sp>
      <p:sp>
        <p:nvSpPr>
          <p:cNvPr id="179" name="Google Shape;179;p25"/>
          <p:cNvSpPr txBox="1">
            <a:spLocks noGrp="1"/>
          </p:cNvSpPr>
          <p:nvPr>
            <p:ph type="body" idx="1"/>
          </p:nvPr>
        </p:nvSpPr>
        <p:spPr>
          <a:xfrm>
            <a:off x="110275" y="1529400"/>
            <a:ext cx="8915400" cy="53286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320"/>
              </a:spcBef>
              <a:spcAft>
                <a:spcPts val="0"/>
              </a:spcAft>
              <a:buNone/>
            </a:pPr>
            <a:endParaRPr sz="1600" dirty="0">
              <a:latin typeface="Comic Sans MS"/>
              <a:ea typeface="Comic Sans MS"/>
              <a:cs typeface="Comic Sans MS"/>
              <a:sym typeface="Comic Sans MS"/>
            </a:endParaRPr>
          </a:p>
          <a:p>
            <a:pPr marL="342900" lvl="0" indent="0" algn="just" rtl="0">
              <a:lnSpc>
                <a:spcPct val="80000"/>
              </a:lnSpc>
              <a:spcBef>
                <a:spcPts val="320"/>
              </a:spcBef>
              <a:spcAft>
                <a:spcPts val="0"/>
              </a:spcAft>
              <a:buNone/>
            </a:pPr>
            <a:endParaRPr sz="2000" dirty="0">
              <a:latin typeface="Comic Sans MS"/>
              <a:ea typeface="Comic Sans MS"/>
              <a:cs typeface="Comic Sans MS"/>
              <a:sym typeface="Comic Sans MS"/>
            </a:endParaRPr>
          </a:p>
          <a:p>
            <a:pPr marL="342900" lvl="0" indent="-368300" algn="just" rtl="0">
              <a:lnSpc>
                <a:spcPct val="80000"/>
              </a:lnSpc>
              <a:spcBef>
                <a:spcPts val="320"/>
              </a:spcBef>
              <a:spcAft>
                <a:spcPts val="0"/>
              </a:spcAft>
              <a:buSzPts val="2200"/>
              <a:buChar char="•"/>
            </a:pPr>
            <a:r>
              <a:rPr lang="en-GB" sz="2000" dirty="0">
                <a:latin typeface="Comic Sans MS"/>
                <a:ea typeface="Comic Sans MS"/>
                <a:cs typeface="Comic Sans MS"/>
                <a:sym typeface="Comic Sans MS"/>
              </a:rPr>
              <a:t>As a result of various dietary requirements and needs, we ask that parents don’t send in buns or treats on occasions such as birthdays etc. We also ask you to reiterate to your child about not sharing their food, as kind as they may think they’re being!</a:t>
            </a:r>
            <a:endParaRPr sz="2000" dirty="0">
              <a:latin typeface="Comic Sans MS"/>
              <a:ea typeface="Comic Sans MS"/>
              <a:cs typeface="Comic Sans MS"/>
              <a:sym typeface="Comic Sans MS"/>
            </a:endParaRPr>
          </a:p>
          <a:p>
            <a:pPr marL="342900" lvl="0" indent="0" algn="just" rtl="0">
              <a:lnSpc>
                <a:spcPct val="80000"/>
              </a:lnSpc>
              <a:spcBef>
                <a:spcPts val="320"/>
              </a:spcBef>
              <a:spcAft>
                <a:spcPts val="0"/>
              </a:spcAft>
              <a:buNone/>
            </a:pPr>
            <a:endParaRPr sz="2000" dirty="0">
              <a:latin typeface="Comic Sans MS"/>
              <a:ea typeface="Comic Sans MS"/>
              <a:cs typeface="Comic Sans MS"/>
              <a:sym typeface="Comic Sans MS"/>
            </a:endParaRPr>
          </a:p>
          <a:p>
            <a:pPr marL="342900" lvl="0" indent="-368300" algn="just" rtl="0">
              <a:lnSpc>
                <a:spcPct val="80000"/>
              </a:lnSpc>
              <a:spcBef>
                <a:spcPts val="320"/>
              </a:spcBef>
              <a:spcAft>
                <a:spcPts val="0"/>
              </a:spcAft>
              <a:buSzPts val="2200"/>
              <a:buFont typeface="Comic Sans MS"/>
              <a:buChar char="•"/>
            </a:pPr>
            <a:r>
              <a:rPr lang="en-GB" sz="2000" dirty="0">
                <a:latin typeface="Comic Sans MS"/>
                <a:ea typeface="Comic Sans MS"/>
                <a:cs typeface="Comic Sans MS"/>
                <a:sym typeface="Comic Sans MS"/>
              </a:rPr>
              <a:t>Please ensure your child </a:t>
            </a:r>
            <a:r>
              <a:rPr lang="en-GB" sz="2000" i="1" dirty="0">
                <a:latin typeface="Comic Sans MS"/>
                <a:ea typeface="Comic Sans MS"/>
                <a:cs typeface="Comic Sans MS"/>
                <a:sym typeface="Comic Sans MS"/>
              </a:rPr>
              <a:t>knows what they are having each day</a:t>
            </a:r>
            <a:r>
              <a:rPr lang="en-GB" sz="2000" dirty="0">
                <a:latin typeface="Comic Sans MS"/>
                <a:ea typeface="Comic Sans MS"/>
                <a:cs typeface="Comic Sans MS"/>
                <a:sym typeface="Comic Sans MS"/>
              </a:rPr>
              <a:t> - whether they will be having lunch or dinner - as sometimes pupils order themselves dinner, even though they are meant to be having lunch and vice versa, and this can be hard to keep track of.</a:t>
            </a:r>
            <a:endParaRPr sz="2000" dirty="0">
              <a:latin typeface="Comic Sans MS"/>
              <a:ea typeface="Comic Sans MS"/>
              <a:cs typeface="Comic Sans MS"/>
              <a:sym typeface="Comic Sans MS"/>
            </a:endParaRPr>
          </a:p>
          <a:p>
            <a:pPr marL="342900" lvl="0" indent="0" algn="just" rtl="0">
              <a:lnSpc>
                <a:spcPct val="80000"/>
              </a:lnSpc>
              <a:spcBef>
                <a:spcPts val="320"/>
              </a:spcBef>
              <a:spcAft>
                <a:spcPts val="0"/>
              </a:spcAft>
              <a:buNone/>
            </a:pPr>
            <a:endParaRPr sz="2000" dirty="0">
              <a:latin typeface="Comic Sans MS"/>
              <a:ea typeface="Comic Sans MS"/>
              <a:cs typeface="Comic Sans MS"/>
              <a:sym typeface="Comic Sans MS"/>
            </a:endParaRPr>
          </a:p>
          <a:p>
            <a:pPr marL="342900" lvl="0" indent="-368300" algn="just" rtl="0">
              <a:lnSpc>
                <a:spcPct val="80000"/>
              </a:lnSpc>
              <a:spcBef>
                <a:spcPts val="320"/>
              </a:spcBef>
              <a:spcAft>
                <a:spcPts val="0"/>
              </a:spcAft>
              <a:buSzPts val="2200"/>
              <a:buChar char="•"/>
            </a:pPr>
            <a:r>
              <a:rPr lang="en-GB" sz="2000" dirty="0">
                <a:latin typeface="Comic Sans MS"/>
                <a:ea typeface="Comic Sans MS"/>
                <a:cs typeface="Comic Sans MS"/>
                <a:sym typeface="Comic Sans MS"/>
              </a:rPr>
              <a:t>Rang 1 and Rang 2 go home at 2.00pm Mon – Thurs and 1.50pm on Fridays to help ease traffic congestion</a:t>
            </a:r>
            <a:endParaRPr sz="2000" dirty="0"/>
          </a:p>
          <a:p>
            <a:pPr marL="0" lvl="0" indent="0" algn="just" rtl="0">
              <a:lnSpc>
                <a:spcPct val="80000"/>
              </a:lnSpc>
              <a:spcBef>
                <a:spcPts val="320"/>
              </a:spcBef>
              <a:spcAft>
                <a:spcPts val="0"/>
              </a:spcAft>
              <a:buNone/>
            </a:pPr>
            <a:endParaRPr sz="2000" dirty="0">
              <a:latin typeface="Comic Sans MS"/>
              <a:ea typeface="Comic Sans MS"/>
              <a:cs typeface="Comic Sans MS"/>
              <a:sym typeface="Comic Sans MS"/>
            </a:endParaRPr>
          </a:p>
          <a:p>
            <a:pPr marL="342900" lvl="0" indent="-368300" algn="just" rtl="0">
              <a:lnSpc>
                <a:spcPct val="80000"/>
              </a:lnSpc>
              <a:spcBef>
                <a:spcPts val="320"/>
              </a:spcBef>
              <a:spcAft>
                <a:spcPts val="0"/>
              </a:spcAft>
              <a:buSzPts val="2200"/>
              <a:buChar char="•"/>
            </a:pPr>
            <a:r>
              <a:rPr lang="en-GB" sz="2000" b="1" u="sng" dirty="0">
                <a:latin typeface="Comic Sans MS"/>
                <a:ea typeface="Comic Sans MS"/>
                <a:cs typeface="Comic Sans MS"/>
                <a:sym typeface="Comic Sans MS"/>
              </a:rPr>
              <a:t>Please inform us of any changes in circumstances or if someone different/other than those identified in your data collection form will be collecting your child.</a:t>
            </a:r>
            <a:endParaRPr sz="2000" dirty="0">
              <a:latin typeface="Comic Sans MS"/>
              <a:ea typeface="Comic Sans MS"/>
              <a:cs typeface="Comic Sans MS"/>
              <a:sym typeface="Comic Sans MS"/>
            </a:endParaRPr>
          </a:p>
          <a:p>
            <a:pPr marL="342900" lvl="0" indent="0" algn="just" rtl="0">
              <a:lnSpc>
                <a:spcPct val="80000"/>
              </a:lnSpc>
              <a:spcBef>
                <a:spcPts val="320"/>
              </a:spcBef>
              <a:spcAft>
                <a:spcPts val="0"/>
              </a:spcAft>
              <a:buNone/>
            </a:pPr>
            <a:endParaRPr sz="1600" b="1" u="sng" dirty="0">
              <a:solidFill>
                <a:srgbClr val="000000"/>
              </a:solidFill>
              <a:latin typeface="Comic Sans MS"/>
              <a:ea typeface="Comic Sans MS"/>
              <a:cs typeface="Comic Sans MS"/>
              <a:sym typeface="Comic Sans MS"/>
            </a:endParaRPr>
          </a:p>
          <a:p>
            <a:pPr marL="0" lvl="0" indent="0" algn="just" rtl="0">
              <a:lnSpc>
                <a:spcPct val="80000"/>
              </a:lnSpc>
              <a:spcBef>
                <a:spcPts val="320"/>
              </a:spcBef>
              <a:spcAft>
                <a:spcPts val="0"/>
              </a:spcAft>
              <a:buNone/>
            </a:pPr>
            <a:endParaRPr sz="1600" dirty="0">
              <a:solidFill>
                <a:srgbClr val="000000"/>
              </a:solidFill>
              <a:highlight>
                <a:srgbClr val="FFFF00"/>
              </a:highlight>
              <a:latin typeface="Comic Sans MS"/>
              <a:ea typeface="Comic Sans MS"/>
              <a:cs typeface="Comic Sans MS"/>
              <a:sym typeface="Comic Sans MS"/>
            </a:endParaRPr>
          </a:p>
          <a:p>
            <a:pPr marL="0" lvl="0" indent="0" algn="l" rtl="0">
              <a:lnSpc>
                <a:spcPct val="80000"/>
              </a:lnSpc>
              <a:spcBef>
                <a:spcPts val="160"/>
              </a:spcBef>
              <a:spcAft>
                <a:spcPts val="0"/>
              </a:spcAft>
              <a:buClr>
                <a:schemeClr val="dk1"/>
              </a:buClr>
              <a:buSzPts val="800"/>
              <a:buNone/>
            </a:pPr>
            <a:endParaRPr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body" idx="1"/>
          </p:nvPr>
        </p:nvSpPr>
        <p:spPr>
          <a:xfrm>
            <a:off x="0" y="1580210"/>
            <a:ext cx="9144000" cy="49467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400"/>
              </a:spcBef>
              <a:spcAft>
                <a:spcPts val="0"/>
              </a:spcAft>
              <a:buSzPts val="1800"/>
              <a:buFont typeface="Comic Sans MS"/>
              <a:buChar char="•"/>
            </a:pPr>
            <a:r>
              <a:rPr lang="en-GB" sz="1800" dirty="0">
                <a:latin typeface="Comic Sans MS"/>
                <a:ea typeface="Comic Sans MS"/>
                <a:cs typeface="Comic Sans MS"/>
                <a:sym typeface="Comic Sans MS"/>
              </a:rPr>
              <a:t>School begins at 9 am, but pupils are welcome to be dropped off and supervised in the school yard from 8.45am.</a:t>
            </a:r>
            <a:endParaRPr sz="1800" dirty="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GB" sz="1800" dirty="0">
                <a:latin typeface="Comic Sans MS"/>
                <a:ea typeface="Comic Sans MS"/>
                <a:cs typeface="Comic Sans MS"/>
                <a:sym typeface="Comic Sans MS"/>
              </a:rPr>
              <a:t>On wet mornings, pupils come straight to the classroom from 8.45am.</a:t>
            </a:r>
            <a:endParaRPr sz="1800" dirty="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GB" sz="1800" b="1" dirty="0">
                <a:latin typeface="Comic Sans MS"/>
                <a:ea typeface="Comic Sans MS"/>
                <a:cs typeface="Comic Sans MS"/>
                <a:sym typeface="Comic Sans MS"/>
              </a:rPr>
              <a:t>It is very important for pupils to be in school on time</a:t>
            </a:r>
            <a:r>
              <a:rPr lang="en-GB" sz="1800" dirty="0">
                <a:latin typeface="Comic Sans MS"/>
                <a:ea typeface="Comic Sans MS"/>
                <a:cs typeface="Comic Sans MS"/>
                <a:sym typeface="Comic Sans MS"/>
              </a:rPr>
              <a:t>, as they may miss registration, ordering their dinner (which is done first thing), discussing our plan for the day and the beginning of morning lessons. It can also lead to children being reluctant/shy to come into class, and it can be very disruptive to the whole class.</a:t>
            </a:r>
            <a:endParaRPr sz="1800" dirty="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GB" sz="1800" b="1" dirty="0">
                <a:latin typeface="Comic Sans MS"/>
                <a:ea typeface="Comic Sans MS"/>
                <a:cs typeface="Comic Sans MS"/>
                <a:sym typeface="Comic Sans MS"/>
              </a:rPr>
              <a:t>Children who are late will be marked late on the register.</a:t>
            </a:r>
          </a:p>
          <a:p>
            <a:pPr marL="457200" lvl="0" indent="-342900" algn="l" rtl="0">
              <a:lnSpc>
                <a:spcPct val="115000"/>
              </a:lnSpc>
              <a:spcBef>
                <a:spcPts val="0"/>
              </a:spcBef>
              <a:spcAft>
                <a:spcPts val="0"/>
              </a:spcAft>
              <a:buSzPts val="1800"/>
              <a:buFont typeface="Comic Sans MS"/>
              <a:buChar char="•"/>
            </a:pPr>
            <a:r>
              <a:rPr lang="en-GB" sz="1800" dirty="0">
                <a:latin typeface="Comic Sans MS"/>
                <a:ea typeface="Comic Sans MS"/>
                <a:cs typeface="Comic Sans MS"/>
                <a:sym typeface="Comic Sans MS"/>
              </a:rPr>
              <a:t>If you are late arriving to school, please come in via the school office, as the back door is usually closed.</a:t>
            </a:r>
            <a:endParaRPr sz="1800" dirty="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GB" sz="1800" dirty="0">
                <a:latin typeface="Comic Sans MS"/>
                <a:ea typeface="Comic Sans MS"/>
                <a:cs typeface="Comic Sans MS"/>
                <a:sym typeface="Comic Sans MS"/>
              </a:rPr>
              <a:t>If your child is absent, you should contact the school office on the first day of absence, then send in a completed absence slip on your child’s return. If this does not happen, the absence goes down as “unexplained absence”.</a:t>
            </a:r>
            <a:endParaRPr sz="1800" dirty="0">
              <a:latin typeface="Comic Sans MS"/>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GB" sz="1800" dirty="0">
                <a:latin typeface="Comic Sans MS"/>
                <a:ea typeface="Comic Sans MS"/>
                <a:cs typeface="Comic Sans MS"/>
                <a:sym typeface="Comic Sans MS"/>
              </a:rPr>
              <a:t>If you are collecting your child early, you should contact the office before coming to the classroom, unless prearranged with Máire.</a:t>
            </a:r>
            <a:endParaRPr sz="1700" dirty="0">
              <a:latin typeface="Comic Sans MS"/>
              <a:ea typeface="Comic Sans MS"/>
              <a:cs typeface="Comic Sans MS"/>
              <a:sym typeface="Comic Sans MS"/>
            </a:endParaRPr>
          </a:p>
          <a:p>
            <a:pPr marL="457200" lvl="0" indent="-228600" algn="l" rtl="0">
              <a:lnSpc>
                <a:spcPct val="100000"/>
              </a:lnSpc>
              <a:spcBef>
                <a:spcPts val="360"/>
              </a:spcBef>
              <a:spcAft>
                <a:spcPts val="0"/>
              </a:spcAft>
              <a:buClr>
                <a:schemeClr val="dk1"/>
              </a:buClr>
              <a:buSzPts val="1800"/>
              <a:buNone/>
            </a:pPr>
            <a:endParaRPr sz="3000" dirty="0"/>
          </a:p>
        </p:txBody>
      </p:sp>
      <p:pic>
        <p:nvPicPr>
          <p:cNvPr id="185" name="Google Shape;185;p26"/>
          <p:cNvPicPr preferRelativeResize="0"/>
          <p:nvPr/>
        </p:nvPicPr>
        <p:blipFill rotWithShape="1">
          <a:blip r:embed="rId3">
            <a:alphaModFix/>
          </a:blip>
          <a:srcRect/>
          <a:stretch/>
        </p:blipFill>
        <p:spPr>
          <a:xfrm>
            <a:off x="341600" y="142725"/>
            <a:ext cx="8460798" cy="1551350"/>
          </a:xfrm>
          <a:prstGeom prst="rect">
            <a:avLst/>
          </a:prstGeom>
          <a:noFill/>
          <a:ln>
            <a:noFill/>
          </a:ln>
        </p:spPr>
      </p:pic>
      <p:sp>
        <p:nvSpPr>
          <p:cNvPr id="186" name="Google Shape;186;p26"/>
          <p:cNvSpPr txBox="1"/>
          <p:nvPr/>
        </p:nvSpPr>
        <p:spPr>
          <a:xfrm>
            <a:off x="696140" y="256610"/>
            <a:ext cx="7592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4000" b="0" i="0" u="none" strike="noStrike" cap="none">
                <a:solidFill>
                  <a:srgbClr val="000000"/>
                </a:solidFill>
                <a:latin typeface="Comic Sans MS"/>
                <a:ea typeface="Comic Sans MS"/>
                <a:cs typeface="Comic Sans MS"/>
                <a:sym typeface="Comic Sans MS"/>
              </a:rPr>
              <a:t>Poncúlacht agus Tinreamh</a:t>
            </a:r>
            <a:endParaRPr sz="40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4000" b="0" i="0" u="none" strike="noStrike" cap="none">
                <a:solidFill>
                  <a:srgbClr val="000000"/>
                </a:solidFill>
                <a:latin typeface="Comic Sans MS"/>
                <a:ea typeface="Comic Sans MS"/>
                <a:cs typeface="Comic Sans MS"/>
                <a:sym typeface="Comic Sans MS"/>
              </a:rPr>
              <a:t>Punctuality and Attendance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body" idx="1"/>
          </p:nvPr>
        </p:nvSpPr>
        <p:spPr>
          <a:xfrm>
            <a:off x="0" y="1717675"/>
            <a:ext cx="9144000" cy="49467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400"/>
              </a:spcBef>
              <a:spcAft>
                <a:spcPts val="0"/>
              </a:spcAft>
              <a:buNone/>
            </a:pPr>
            <a:r>
              <a:rPr lang="en-GB" sz="1600" dirty="0">
                <a:latin typeface="Comic Sans MS"/>
                <a:ea typeface="Comic Sans MS"/>
                <a:cs typeface="Comic Sans MS"/>
                <a:sym typeface="Comic Sans MS"/>
              </a:rPr>
              <a:t>We have 3 simple school rules at </a:t>
            </a:r>
            <a:r>
              <a:rPr lang="en-GB" sz="1600" dirty="0" err="1">
                <a:latin typeface="Comic Sans MS"/>
                <a:ea typeface="Comic Sans MS"/>
                <a:cs typeface="Comic Sans MS"/>
                <a:sym typeface="Comic Sans MS"/>
              </a:rPr>
              <a:t>Naíscoil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agus</a:t>
            </a:r>
            <a:r>
              <a:rPr lang="en-GB" sz="1600" dirty="0">
                <a:latin typeface="Comic Sans MS"/>
                <a:ea typeface="Comic Sans MS"/>
                <a:cs typeface="Comic Sans MS"/>
                <a:sym typeface="Comic Sans MS"/>
              </a:rPr>
              <a:t> Bunscoil </a:t>
            </a:r>
            <a:r>
              <a:rPr lang="en-GB" sz="1600" dirty="0" err="1">
                <a:latin typeface="Comic Sans MS"/>
                <a:ea typeface="Comic Sans MS"/>
                <a:cs typeface="Comic Sans MS"/>
                <a:sym typeface="Comic Sans MS"/>
              </a:rPr>
              <a:t>Bheanna</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Boirche</a:t>
            </a:r>
            <a:endParaRPr sz="1600" dirty="0">
              <a:latin typeface="Comic Sans MS"/>
              <a:ea typeface="Comic Sans MS"/>
              <a:cs typeface="Comic Sans MS"/>
              <a:sym typeface="Comic Sans MS"/>
            </a:endParaRPr>
          </a:p>
          <a:p>
            <a:pPr marL="114300" lvl="0" indent="0" algn="l" rtl="0">
              <a:lnSpc>
                <a:spcPct val="115000"/>
              </a:lnSpc>
              <a:spcBef>
                <a:spcPts val="400"/>
              </a:spcBef>
              <a:spcAft>
                <a:spcPts val="0"/>
              </a:spcAft>
              <a:buSzPts val="1800"/>
              <a:buNone/>
            </a:pPr>
            <a:r>
              <a:rPr lang="en-GB" sz="1600" dirty="0">
                <a:latin typeface="Comic Sans MS"/>
                <a:ea typeface="Comic Sans MS"/>
                <a:cs typeface="Comic Sans MS"/>
                <a:sym typeface="Comic Sans MS"/>
              </a:rPr>
              <a:t>     1. </a:t>
            </a:r>
            <a:r>
              <a:rPr lang="en-GB" sz="1600" dirty="0" err="1">
                <a:latin typeface="Comic Sans MS"/>
                <a:ea typeface="Comic Sans MS"/>
                <a:cs typeface="Comic Sans MS"/>
                <a:sym typeface="Comic Sans MS"/>
              </a:rPr>
              <a:t>Bíonn</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meas</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againn</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ar</a:t>
            </a:r>
            <a:r>
              <a:rPr lang="en-GB" sz="1600" dirty="0">
                <a:latin typeface="Comic Sans MS"/>
                <a:ea typeface="Comic Sans MS"/>
                <a:cs typeface="Comic Sans MS"/>
                <a:sym typeface="Comic Sans MS"/>
              </a:rPr>
              <a:t> an </a:t>
            </a:r>
            <a:r>
              <a:rPr lang="en-GB" sz="1600" dirty="0" err="1">
                <a:latin typeface="Comic Sans MS"/>
                <a:ea typeface="Comic Sans MS"/>
                <a:cs typeface="Comic Sans MS"/>
                <a:sym typeface="Comic Sans MS"/>
              </a:rPr>
              <a:t>Ghaeilge</a:t>
            </a:r>
            <a:r>
              <a:rPr lang="en-GB" sz="1600" dirty="0">
                <a:latin typeface="Comic Sans MS"/>
                <a:ea typeface="Comic Sans MS"/>
                <a:cs typeface="Comic Sans MS"/>
                <a:sym typeface="Comic Sans MS"/>
              </a:rPr>
              <a:t> </a:t>
            </a:r>
            <a:endParaRPr sz="1600" dirty="0">
              <a:latin typeface="Comic Sans MS"/>
              <a:ea typeface="Comic Sans MS"/>
              <a:cs typeface="Comic Sans MS"/>
              <a:sym typeface="Comic Sans MS"/>
            </a:endParaRPr>
          </a:p>
          <a:p>
            <a:pPr marL="457200" lvl="0" indent="0" algn="l" rtl="0">
              <a:lnSpc>
                <a:spcPct val="115000"/>
              </a:lnSpc>
              <a:spcBef>
                <a:spcPts val="400"/>
              </a:spcBef>
              <a:spcAft>
                <a:spcPts val="0"/>
              </a:spcAft>
              <a:buNone/>
            </a:pPr>
            <a:r>
              <a:rPr lang="en-GB" sz="1600" dirty="0">
                <a:latin typeface="Comic Sans MS"/>
                <a:ea typeface="Comic Sans MS"/>
                <a:cs typeface="Comic Sans MS"/>
                <a:sym typeface="Comic Sans MS"/>
              </a:rPr>
              <a:t>(We have respect for the Irish Language)</a:t>
            </a:r>
          </a:p>
          <a:p>
            <a:pPr marL="457200" lvl="0" indent="0" algn="l" rtl="0">
              <a:lnSpc>
                <a:spcPct val="115000"/>
              </a:lnSpc>
              <a:spcBef>
                <a:spcPts val="400"/>
              </a:spcBef>
              <a:spcAft>
                <a:spcPts val="0"/>
              </a:spcAft>
              <a:buNone/>
            </a:pPr>
            <a:r>
              <a:rPr lang="en-GB" sz="1600" dirty="0">
                <a:latin typeface="Comic Sans MS"/>
                <a:ea typeface="Comic Sans MS"/>
                <a:cs typeface="Comic Sans MS"/>
                <a:sym typeface="Comic Sans MS"/>
              </a:rPr>
              <a:t>2. </a:t>
            </a:r>
            <a:r>
              <a:rPr lang="en-GB" sz="1600" dirty="0" err="1">
                <a:latin typeface="Comic Sans MS"/>
                <a:ea typeface="Comic Sans MS"/>
                <a:cs typeface="Comic Sans MS"/>
                <a:sym typeface="Comic Sans MS"/>
              </a:rPr>
              <a:t>Bíonn</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meas</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againn</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orainn</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féin</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agus</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ar</a:t>
            </a:r>
            <a:r>
              <a:rPr lang="en-GB" sz="1600" dirty="0">
                <a:latin typeface="Comic Sans MS"/>
                <a:ea typeface="Comic Sans MS"/>
                <a:cs typeface="Comic Sans MS"/>
                <a:sym typeface="Comic Sans MS"/>
              </a:rPr>
              <a:t> a </a:t>
            </a:r>
            <a:r>
              <a:rPr lang="en-GB" sz="1600" dirty="0" err="1">
                <a:latin typeface="Comic Sans MS"/>
                <a:ea typeface="Comic Sans MS"/>
                <a:cs typeface="Comic Sans MS"/>
                <a:sym typeface="Comic Sans MS"/>
              </a:rPr>
              <a:t>chéile</a:t>
            </a:r>
            <a:endParaRPr sz="1600" dirty="0">
              <a:latin typeface="Comic Sans MS"/>
              <a:ea typeface="Comic Sans MS"/>
              <a:cs typeface="Comic Sans MS"/>
              <a:sym typeface="Comic Sans MS"/>
            </a:endParaRPr>
          </a:p>
          <a:p>
            <a:pPr marL="457200" lvl="0" indent="0" algn="l" rtl="0">
              <a:lnSpc>
                <a:spcPct val="115000"/>
              </a:lnSpc>
              <a:spcBef>
                <a:spcPts val="400"/>
              </a:spcBef>
              <a:spcAft>
                <a:spcPts val="0"/>
              </a:spcAft>
              <a:buNone/>
            </a:pPr>
            <a:r>
              <a:rPr lang="en-GB" sz="1600" dirty="0">
                <a:latin typeface="Comic Sans MS"/>
                <a:ea typeface="Comic Sans MS"/>
                <a:cs typeface="Comic Sans MS"/>
                <a:sym typeface="Comic Sans MS"/>
              </a:rPr>
              <a:t>( We respect ourselves and others)</a:t>
            </a:r>
          </a:p>
          <a:p>
            <a:pPr marL="457200" lvl="0" indent="0" algn="l" rtl="0">
              <a:lnSpc>
                <a:spcPct val="115000"/>
              </a:lnSpc>
              <a:spcBef>
                <a:spcPts val="400"/>
              </a:spcBef>
              <a:spcAft>
                <a:spcPts val="0"/>
              </a:spcAft>
              <a:buNone/>
            </a:pPr>
            <a:r>
              <a:rPr lang="en-GB" sz="1600" dirty="0">
                <a:latin typeface="Comic Sans MS"/>
                <a:ea typeface="Comic Sans MS"/>
                <a:cs typeface="Comic Sans MS"/>
                <a:sym typeface="Comic Sans MS"/>
              </a:rPr>
              <a:t>3. </a:t>
            </a:r>
            <a:r>
              <a:rPr lang="en-GB" sz="1600" dirty="0" err="1">
                <a:latin typeface="Comic Sans MS"/>
                <a:ea typeface="Comic Sans MS"/>
                <a:cs typeface="Comic Sans MS"/>
                <a:sym typeface="Comic Sans MS"/>
              </a:rPr>
              <a:t>Bíonn</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meas</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againn</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ar</a:t>
            </a:r>
            <a:r>
              <a:rPr lang="en-GB" sz="1600" dirty="0">
                <a:latin typeface="Comic Sans MS"/>
                <a:ea typeface="Comic Sans MS"/>
                <a:cs typeface="Comic Sans MS"/>
                <a:sym typeface="Comic Sans MS"/>
              </a:rPr>
              <a:t> an </a:t>
            </a:r>
            <a:r>
              <a:rPr lang="en-GB" sz="1600" dirty="0" err="1">
                <a:latin typeface="Comic Sans MS"/>
                <a:ea typeface="Comic Sans MS"/>
                <a:cs typeface="Comic Sans MS"/>
                <a:sym typeface="Comic Sans MS"/>
              </a:rPr>
              <a:t>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agus</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ar</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threalamh</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na</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scoile</a:t>
            </a:r>
            <a:endParaRPr sz="1600" dirty="0">
              <a:latin typeface="Comic Sans MS"/>
              <a:ea typeface="Comic Sans MS"/>
              <a:cs typeface="Comic Sans MS"/>
              <a:sym typeface="Comic Sans MS"/>
            </a:endParaRPr>
          </a:p>
          <a:p>
            <a:pPr marL="457200" lvl="0" indent="0" algn="l" rtl="0">
              <a:lnSpc>
                <a:spcPct val="115000"/>
              </a:lnSpc>
              <a:spcBef>
                <a:spcPts val="400"/>
              </a:spcBef>
              <a:spcAft>
                <a:spcPts val="0"/>
              </a:spcAft>
              <a:buNone/>
            </a:pPr>
            <a:r>
              <a:rPr lang="en-GB" sz="1600" dirty="0">
                <a:latin typeface="Comic Sans MS"/>
                <a:ea typeface="Comic Sans MS"/>
                <a:cs typeface="Comic Sans MS"/>
                <a:sym typeface="Comic Sans MS"/>
              </a:rPr>
              <a:t>(We respect the school and the school equipment)</a:t>
            </a:r>
            <a:endParaRPr sz="1600" dirty="0">
              <a:latin typeface="Comic Sans MS"/>
              <a:ea typeface="Comic Sans MS"/>
              <a:cs typeface="Comic Sans MS"/>
              <a:sym typeface="Comic Sans MS"/>
            </a:endParaRPr>
          </a:p>
          <a:p>
            <a:pPr marL="457200" lvl="0" indent="0" algn="l" rtl="0">
              <a:lnSpc>
                <a:spcPct val="115000"/>
              </a:lnSpc>
              <a:spcBef>
                <a:spcPts val="400"/>
              </a:spcBef>
              <a:spcAft>
                <a:spcPts val="0"/>
              </a:spcAft>
              <a:buNone/>
            </a:pPr>
            <a:endParaRPr sz="1600" dirty="0">
              <a:latin typeface="Comic Sans MS"/>
              <a:ea typeface="Comic Sans MS"/>
              <a:cs typeface="Comic Sans MS"/>
              <a:sym typeface="Comic Sans MS"/>
            </a:endParaRPr>
          </a:p>
          <a:p>
            <a:pPr marL="457200" lvl="0" indent="0" algn="l" rtl="0">
              <a:lnSpc>
                <a:spcPct val="115000"/>
              </a:lnSpc>
              <a:spcBef>
                <a:spcPts val="400"/>
              </a:spcBef>
              <a:spcAft>
                <a:spcPts val="0"/>
              </a:spcAft>
              <a:buNone/>
            </a:pPr>
            <a:r>
              <a:rPr lang="en-GB" sz="1600" dirty="0">
                <a:latin typeface="Comic Sans MS"/>
                <a:ea typeface="Comic Sans MS"/>
                <a:cs typeface="Comic Sans MS"/>
                <a:sym typeface="Comic Sans MS"/>
              </a:rPr>
              <a:t>When we demonstrate good understanding of these rules, pupils are rewarded with stars, and when they gather 10 stars, they can pick a prize from the class box.</a:t>
            </a:r>
            <a:endParaRPr sz="1600" dirty="0">
              <a:latin typeface="Comic Sans MS"/>
              <a:ea typeface="Comic Sans MS"/>
              <a:cs typeface="Comic Sans MS"/>
              <a:sym typeface="Comic Sans MS"/>
            </a:endParaRPr>
          </a:p>
          <a:p>
            <a:pPr marL="457200" lvl="0" indent="0" algn="l" rtl="0">
              <a:lnSpc>
                <a:spcPct val="115000"/>
              </a:lnSpc>
              <a:spcBef>
                <a:spcPts val="400"/>
              </a:spcBef>
              <a:spcAft>
                <a:spcPts val="0"/>
              </a:spcAft>
              <a:buNone/>
            </a:pPr>
            <a:r>
              <a:rPr lang="en-GB" sz="1600" dirty="0">
                <a:latin typeface="Comic Sans MS"/>
                <a:ea typeface="Comic Sans MS"/>
                <a:cs typeface="Comic Sans MS"/>
                <a:sym typeface="Comic Sans MS"/>
              </a:rPr>
              <a:t>If pupils don’t follow the school rules, they are given a reminder of the rules, they may lose a star, they may be asked to sit out for some thinking time, they may have a note sent home, or they may be sent to see Ciarán.</a:t>
            </a:r>
          </a:p>
          <a:p>
            <a:pPr marL="457200" lvl="0" indent="0" algn="l" rtl="0">
              <a:lnSpc>
                <a:spcPct val="115000"/>
              </a:lnSpc>
              <a:spcBef>
                <a:spcPts val="400"/>
              </a:spcBef>
              <a:spcAft>
                <a:spcPts val="0"/>
              </a:spcAft>
              <a:buNone/>
            </a:pPr>
            <a:r>
              <a:rPr lang="en-GB" sz="1600" dirty="0">
                <a:latin typeface="Comic Sans MS"/>
                <a:ea typeface="Comic Sans MS"/>
                <a:cs typeface="Comic Sans MS"/>
                <a:sym typeface="Comic Sans MS"/>
              </a:rPr>
              <a:t>Continued failure to respect or follow school rules may result in a meeting with parents.</a:t>
            </a:r>
            <a:endParaRPr sz="1600" dirty="0">
              <a:latin typeface="Comic Sans MS"/>
              <a:ea typeface="Comic Sans MS"/>
              <a:cs typeface="Comic Sans MS"/>
              <a:sym typeface="Comic Sans MS"/>
            </a:endParaRPr>
          </a:p>
          <a:p>
            <a:pPr marL="457200" lvl="0" indent="0" algn="l" rtl="0">
              <a:lnSpc>
                <a:spcPct val="115000"/>
              </a:lnSpc>
              <a:spcBef>
                <a:spcPts val="400"/>
              </a:spcBef>
              <a:spcAft>
                <a:spcPts val="0"/>
              </a:spcAft>
              <a:buNone/>
            </a:pPr>
            <a:endParaRPr sz="1800" dirty="0">
              <a:latin typeface="Comic Sans MS"/>
              <a:ea typeface="Comic Sans MS"/>
              <a:cs typeface="Comic Sans MS"/>
              <a:sym typeface="Comic Sans MS"/>
            </a:endParaRPr>
          </a:p>
          <a:p>
            <a:pPr marL="0" lvl="0" indent="0" algn="l" rtl="0">
              <a:lnSpc>
                <a:spcPct val="115000"/>
              </a:lnSpc>
              <a:spcBef>
                <a:spcPts val="400"/>
              </a:spcBef>
              <a:spcAft>
                <a:spcPts val="0"/>
              </a:spcAft>
              <a:buNone/>
            </a:pPr>
            <a:endParaRPr sz="1800" dirty="0">
              <a:latin typeface="Comic Sans MS"/>
              <a:ea typeface="Comic Sans MS"/>
              <a:cs typeface="Comic Sans MS"/>
              <a:sym typeface="Comic Sans MS"/>
            </a:endParaRPr>
          </a:p>
          <a:p>
            <a:pPr marL="457200" lvl="0" indent="-228600" algn="l" rtl="0">
              <a:lnSpc>
                <a:spcPct val="100000"/>
              </a:lnSpc>
              <a:spcBef>
                <a:spcPts val="360"/>
              </a:spcBef>
              <a:spcAft>
                <a:spcPts val="0"/>
              </a:spcAft>
              <a:buClr>
                <a:schemeClr val="dk1"/>
              </a:buClr>
              <a:buSzPts val="1800"/>
              <a:buNone/>
            </a:pPr>
            <a:endParaRPr sz="3000" dirty="0"/>
          </a:p>
        </p:txBody>
      </p:sp>
      <p:pic>
        <p:nvPicPr>
          <p:cNvPr id="192" name="Google Shape;192;p27"/>
          <p:cNvPicPr preferRelativeResize="0"/>
          <p:nvPr/>
        </p:nvPicPr>
        <p:blipFill rotWithShape="1">
          <a:blip r:embed="rId3">
            <a:alphaModFix/>
          </a:blip>
          <a:srcRect/>
          <a:stretch/>
        </p:blipFill>
        <p:spPr>
          <a:xfrm>
            <a:off x="341600" y="142725"/>
            <a:ext cx="8460798" cy="1551350"/>
          </a:xfrm>
          <a:prstGeom prst="rect">
            <a:avLst/>
          </a:prstGeom>
          <a:noFill/>
          <a:ln>
            <a:noFill/>
          </a:ln>
        </p:spPr>
      </p:pic>
      <p:sp>
        <p:nvSpPr>
          <p:cNvPr id="193" name="Google Shape;193;p27"/>
          <p:cNvSpPr txBox="1"/>
          <p:nvPr/>
        </p:nvSpPr>
        <p:spPr>
          <a:xfrm>
            <a:off x="696140" y="256610"/>
            <a:ext cx="7592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4000" dirty="0" err="1">
                <a:latin typeface="Comic Sans MS"/>
                <a:ea typeface="Comic Sans MS"/>
                <a:cs typeface="Comic Sans MS"/>
                <a:sym typeface="Comic Sans MS"/>
              </a:rPr>
              <a:t>Iompar</a:t>
            </a:r>
            <a:r>
              <a:rPr lang="en-GB" sz="4000" dirty="0">
                <a:latin typeface="Comic Sans MS"/>
                <a:ea typeface="Comic Sans MS"/>
                <a:cs typeface="Comic Sans MS"/>
                <a:sym typeface="Comic Sans MS"/>
              </a:rPr>
              <a:t> </a:t>
            </a:r>
            <a:r>
              <a:rPr lang="en-GB" sz="4000" dirty="0" err="1">
                <a:latin typeface="Comic Sans MS"/>
                <a:ea typeface="Comic Sans MS"/>
                <a:cs typeface="Comic Sans MS"/>
                <a:sym typeface="Comic Sans MS"/>
              </a:rPr>
              <a:t>agus</a:t>
            </a:r>
            <a:r>
              <a:rPr lang="en-GB" sz="4000" dirty="0">
                <a:latin typeface="Comic Sans MS"/>
                <a:ea typeface="Comic Sans MS"/>
                <a:cs typeface="Comic Sans MS"/>
                <a:sym typeface="Comic Sans MS"/>
              </a:rPr>
              <a:t> </a:t>
            </a:r>
            <a:r>
              <a:rPr lang="en-GB" sz="4000" dirty="0" err="1">
                <a:latin typeface="Comic Sans MS"/>
                <a:ea typeface="Comic Sans MS"/>
                <a:cs typeface="Comic Sans MS"/>
                <a:sym typeface="Comic Sans MS"/>
              </a:rPr>
              <a:t>Rialacha</a:t>
            </a:r>
            <a:endParaRPr sz="4000" dirty="0">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4000" dirty="0">
                <a:latin typeface="Comic Sans MS"/>
                <a:ea typeface="Comic Sans MS"/>
                <a:cs typeface="Comic Sans MS"/>
                <a:sym typeface="Comic Sans MS"/>
              </a:rPr>
              <a:t>Behaviour and Rules</a:t>
            </a:r>
            <a:endParaRPr sz="4000" dirty="0">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8"/>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99" name="Google Shape;199;p28"/>
          <p:cNvSpPr txBox="1">
            <a:spLocks noGrp="1"/>
          </p:cNvSpPr>
          <p:nvPr>
            <p:ph type="title"/>
          </p:nvPr>
        </p:nvSpPr>
        <p:spPr>
          <a:xfrm>
            <a:off x="457200" y="481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959" dirty="0" err="1">
                <a:latin typeface="Comic Sans MS"/>
                <a:ea typeface="Comic Sans MS"/>
                <a:cs typeface="Comic Sans MS"/>
                <a:sym typeface="Comic Sans MS"/>
              </a:rPr>
              <a:t>Éide</a:t>
            </a:r>
            <a:r>
              <a:rPr lang="en-GB" sz="3959" dirty="0">
                <a:latin typeface="Comic Sans MS"/>
                <a:ea typeface="Comic Sans MS"/>
                <a:cs typeface="Comic Sans MS"/>
                <a:sym typeface="Comic Sans MS"/>
              </a:rPr>
              <a:t> </a:t>
            </a:r>
            <a:r>
              <a:rPr lang="en-GB" sz="3959" dirty="0" err="1">
                <a:latin typeface="Comic Sans MS"/>
                <a:ea typeface="Comic Sans MS"/>
                <a:cs typeface="Comic Sans MS"/>
                <a:sym typeface="Comic Sans MS"/>
              </a:rPr>
              <a:t>Scoile</a:t>
            </a:r>
            <a:br>
              <a:rPr lang="en-GB" sz="3959" dirty="0">
                <a:latin typeface="Comic Sans MS"/>
                <a:ea typeface="Comic Sans MS"/>
                <a:cs typeface="Comic Sans MS"/>
                <a:sym typeface="Comic Sans MS"/>
              </a:rPr>
            </a:br>
            <a:r>
              <a:rPr lang="en-GB" sz="3959" dirty="0">
                <a:latin typeface="Comic Sans MS"/>
                <a:ea typeface="Comic Sans MS"/>
                <a:cs typeface="Comic Sans MS"/>
                <a:sym typeface="Comic Sans MS"/>
              </a:rPr>
              <a:t>School Uniform</a:t>
            </a:r>
            <a:endParaRPr sz="3959" dirty="0">
              <a:latin typeface="Comic Sans MS"/>
              <a:ea typeface="Comic Sans MS"/>
              <a:cs typeface="Comic Sans MS"/>
              <a:sym typeface="Comic Sans MS"/>
            </a:endParaRPr>
          </a:p>
        </p:txBody>
      </p:sp>
      <p:sp>
        <p:nvSpPr>
          <p:cNvPr id="200" name="Google Shape;200;p28"/>
          <p:cNvSpPr txBox="1">
            <a:spLocks noGrp="1"/>
          </p:cNvSpPr>
          <p:nvPr>
            <p:ph type="body" idx="1"/>
          </p:nvPr>
        </p:nvSpPr>
        <p:spPr>
          <a:xfrm>
            <a:off x="213650" y="1484775"/>
            <a:ext cx="8640900" cy="5373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0000"/>
              </a:buClr>
              <a:buSzPts val="1800"/>
              <a:buFont typeface="Arial"/>
              <a:buNone/>
            </a:pPr>
            <a:endParaRPr sz="1800" b="1">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rgbClr val="000000"/>
              </a:buClr>
              <a:buSzPts val="1800"/>
              <a:buFont typeface="Arial"/>
              <a:buNone/>
            </a:pPr>
            <a:r>
              <a:rPr lang="en-GB" sz="1600" b="1">
                <a:solidFill>
                  <a:srgbClr val="000000"/>
                </a:solidFill>
                <a:latin typeface="Comic Sans MS"/>
                <a:ea typeface="Comic Sans MS"/>
                <a:cs typeface="Comic Sans MS"/>
                <a:sym typeface="Comic Sans MS"/>
              </a:rPr>
              <a:t>Our uniform consists of:</a:t>
            </a:r>
            <a:endParaRPr sz="1600">
              <a:latin typeface="Times New Roman"/>
              <a:ea typeface="Times New Roman"/>
              <a:cs typeface="Times New Roman"/>
              <a:sym typeface="Times New Roman"/>
            </a:endParaRPr>
          </a:p>
          <a:p>
            <a:pPr marL="342900" lvl="0" indent="-330200" algn="l" rtl="0">
              <a:lnSpc>
                <a:spcPct val="100000"/>
              </a:lnSpc>
              <a:spcBef>
                <a:spcPts val="360"/>
              </a:spcBef>
              <a:spcAft>
                <a:spcPts val="0"/>
              </a:spcAft>
              <a:buClr>
                <a:srgbClr val="000000"/>
              </a:buClr>
              <a:buSzPts val="1600"/>
              <a:buFont typeface="Noto Sans Symbols"/>
              <a:buChar char="∙"/>
            </a:pPr>
            <a:r>
              <a:rPr lang="en-GB" sz="1600">
                <a:solidFill>
                  <a:srgbClr val="000000"/>
                </a:solidFill>
                <a:latin typeface="Comic Sans MS"/>
                <a:ea typeface="Comic Sans MS"/>
                <a:cs typeface="Comic Sans MS"/>
                <a:sym typeface="Comic Sans MS"/>
              </a:rPr>
              <a:t>Navy sweatshirt embroidered with the school logo and motto (available from John McKenny’s Clothes Shop in Castlewellan, Co. Down);</a:t>
            </a:r>
            <a:endParaRPr sz="1600">
              <a:latin typeface="Times New Roman"/>
              <a:ea typeface="Times New Roman"/>
              <a:cs typeface="Times New Roman"/>
              <a:sym typeface="Times New Roman"/>
            </a:endParaRPr>
          </a:p>
          <a:p>
            <a:pPr marL="342900" lvl="0" indent="-330200" algn="l" rtl="0">
              <a:lnSpc>
                <a:spcPct val="100000"/>
              </a:lnSpc>
              <a:spcBef>
                <a:spcPts val="360"/>
              </a:spcBef>
              <a:spcAft>
                <a:spcPts val="0"/>
              </a:spcAft>
              <a:buClr>
                <a:srgbClr val="000000"/>
              </a:buClr>
              <a:buSzPts val="1600"/>
              <a:buFont typeface="Noto Sans Symbols"/>
              <a:buChar char="∙"/>
            </a:pPr>
            <a:r>
              <a:rPr lang="en-GB" sz="1600">
                <a:solidFill>
                  <a:srgbClr val="000000"/>
                </a:solidFill>
                <a:latin typeface="Comic Sans MS"/>
                <a:ea typeface="Comic Sans MS"/>
                <a:cs typeface="Comic Sans MS"/>
                <a:sym typeface="Comic Sans MS"/>
              </a:rPr>
              <a:t>Grey trousers, skirt or shorts;</a:t>
            </a:r>
            <a:endParaRPr sz="1600">
              <a:latin typeface="Times New Roman"/>
              <a:ea typeface="Times New Roman"/>
              <a:cs typeface="Times New Roman"/>
              <a:sym typeface="Times New Roman"/>
            </a:endParaRPr>
          </a:p>
          <a:p>
            <a:pPr marL="342900" lvl="0" indent="-330200" algn="l" rtl="0">
              <a:lnSpc>
                <a:spcPct val="100000"/>
              </a:lnSpc>
              <a:spcBef>
                <a:spcPts val="360"/>
              </a:spcBef>
              <a:spcAft>
                <a:spcPts val="0"/>
              </a:spcAft>
              <a:buClr>
                <a:srgbClr val="000000"/>
              </a:buClr>
              <a:buSzPts val="1600"/>
              <a:buFont typeface="Noto Sans Symbols"/>
              <a:buChar char="∙"/>
            </a:pPr>
            <a:r>
              <a:rPr lang="en-GB" sz="1600">
                <a:solidFill>
                  <a:srgbClr val="000000"/>
                </a:solidFill>
                <a:latin typeface="Comic Sans MS"/>
                <a:ea typeface="Comic Sans MS"/>
                <a:cs typeface="Comic Sans MS"/>
                <a:sym typeface="Comic Sans MS"/>
              </a:rPr>
              <a:t>Green polo shirt embroidered with the school logo and motto;</a:t>
            </a:r>
            <a:endParaRPr sz="1600">
              <a:latin typeface="Times New Roman"/>
              <a:ea typeface="Times New Roman"/>
              <a:cs typeface="Times New Roman"/>
              <a:sym typeface="Times New Roman"/>
            </a:endParaRPr>
          </a:p>
          <a:p>
            <a:pPr marL="342900" lvl="0" indent="-330200" algn="l" rtl="0">
              <a:lnSpc>
                <a:spcPct val="100000"/>
              </a:lnSpc>
              <a:spcBef>
                <a:spcPts val="360"/>
              </a:spcBef>
              <a:spcAft>
                <a:spcPts val="0"/>
              </a:spcAft>
              <a:buClr>
                <a:srgbClr val="000000"/>
              </a:buClr>
              <a:buSzPts val="1600"/>
              <a:buFont typeface="Noto Sans Symbols"/>
              <a:buChar char="∙"/>
            </a:pPr>
            <a:r>
              <a:rPr lang="en-GB" sz="1600">
                <a:solidFill>
                  <a:srgbClr val="000000"/>
                </a:solidFill>
                <a:latin typeface="Comic Sans MS"/>
                <a:ea typeface="Comic Sans MS"/>
                <a:cs typeface="Comic Sans MS"/>
                <a:sym typeface="Comic Sans MS"/>
              </a:rPr>
              <a:t>Navy school coat (optional);</a:t>
            </a:r>
            <a:endParaRPr sz="1600">
              <a:latin typeface="Times New Roman"/>
              <a:ea typeface="Times New Roman"/>
              <a:cs typeface="Times New Roman"/>
              <a:sym typeface="Times New Roman"/>
            </a:endParaRPr>
          </a:p>
          <a:p>
            <a:pPr marL="342900" lvl="0" indent="-330200" algn="l" rtl="0">
              <a:lnSpc>
                <a:spcPct val="100000"/>
              </a:lnSpc>
              <a:spcBef>
                <a:spcPts val="360"/>
              </a:spcBef>
              <a:spcAft>
                <a:spcPts val="0"/>
              </a:spcAft>
              <a:buClr>
                <a:srgbClr val="000000"/>
              </a:buClr>
              <a:buSzPts val="1600"/>
              <a:buFont typeface="Noto Sans Symbols"/>
              <a:buChar char="∙"/>
            </a:pPr>
            <a:r>
              <a:rPr lang="en-GB" sz="1600">
                <a:solidFill>
                  <a:srgbClr val="000000"/>
                </a:solidFill>
                <a:latin typeface="Comic Sans MS"/>
                <a:ea typeface="Comic Sans MS"/>
                <a:cs typeface="Comic Sans MS"/>
                <a:sym typeface="Comic Sans MS"/>
              </a:rPr>
              <a:t>Black shoes (slip on/velcro ideally);</a:t>
            </a:r>
            <a:endParaRPr sz="1600">
              <a:latin typeface="Times New Roman"/>
              <a:ea typeface="Times New Roman"/>
              <a:cs typeface="Times New Roman"/>
              <a:sym typeface="Times New Roman"/>
            </a:endParaRPr>
          </a:p>
          <a:p>
            <a:pPr marL="342900" lvl="0" indent="-330200" algn="l" rtl="0">
              <a:lnSpc>
                <a:spcPct val="100000"/>
              </a:lnSpc>
              <a:spcBef>
                <a:spcPts val="360"/>
              </a:spcBef>
              <a:spcAft>
                <a:spcPts val="0"/>
              </a:spcAft>
              <a:buClr>
                <a:srgbClr val="000000"/>
              </a:buClr>
              <a:buSzPts val="1600"/>
              <a:buFont typeface="Noto Sans Symbols"/>
              <a:buChar char="∙"/>
            </a:pPr>
            <a:r>
              <a:rPr lang="en-GB" sz="1600">
                <a:solidFill>
                  <a:srgbClr val="000000"/>
                </a:solidFill>
                <a:latin typeface="Comic Sans MS"/>
                <a:ea typeface="Comic Sans MS"/>
                <a:cs typeface="Comic Sans MS"/>
                <a:sym typeface="Comic Sans MS"/>
              </a:rPr>
              <a:t>Navy or green gingham dresses in warmer weather;</a:t>
            </a:r>
            <a:endParaRPr sz="160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Clr>
                <a:schemeClr val="dk1"/>
              </a:buClr>
              <a:buSzPts val="1800"/>
              <a:buFont typeface="Arial"/>
              <a:buNone/>
            </a:pPr>
            <a:endParaRPr sz="160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None/>
            </a:pPr>
            <a:r>
              <a:rPr lang="en-GB" sz="1600" b="1">
                <a:latin typeface="Comic Sans MS"/>
                <a:ea typeface="Comic Sans MS"/>
                <a:cs typeface="Comic Sans MS"/>
                <a:sym typeface="Comic Sans MS"/>
              </a:rPr>
              <a:t>P.E. uniform consists of:</a:t>
            </a:r>
            <a:endParaRPr sz="1600">
              <a:latin typeface="Times New Roman"/>
              <a:ea typeface="Times New Roman"/>
              <a:cs typeface="Times New Roman"/>
              <a:sym typeface="Times New Roman"/>
            </a:endParaRPr>
          </a:p>
          <a:p>
            <a:pPr marL="342900" lvl="0" indent="-323850" algn="l" rtl="0">
              <a:lnSpc>
                <a:spcPct val="100000"/>
              </a:lnSpc>
              <a:spcBef>
                <a:spcPts val="360"/>
              </a:spcBef>
              <a:spcAft>
                <a:spcPts val="0"/>
              </a:spcAft>
              <a:buSzPts val="1600"/>
              <a:buFont typeface="Noto Sans Symbols"/>
              <a:buChar char="∙"/>
            </a:pPr>
            <a:r>
              <a:rPr lang="en-GB" sz="1600">
                <a:latin typeface="Comic Sans MS"/>
                <a:ea typeface="Comic Sans MS"/>
                <a:cs typeface="Comic Sans MS"/>
                <a:sym typeface="Comic Sans MS"/>
              </a:rPr>
              <a:t>Grey/ navy track bottoms, or grey/navy shorts;</a:t>
            </a:r>
            <a:endParaRPr sz="1600">
              <a:latin typeface="Times New Roman"/>
              <a:ea typeface="Times New Roman"/>
              <a:cs typeface="Times New Roman"/>
              <a:sym typeface="Times New Roman"/>
            </a:endParaRPr>
          </a:p>
          <a:p>
            <a:pPr marL="342900" lvl="0" indent="-323850" algn="l" rtl="0">
              <a:lnSpc>
                <a:spcPct val="100000"/>
              </a:lnSpc>
              <a:spcBef>
                <a:spcPts val="360"/>
              </a:spcBef>
              <a:spcAft>
                <a:spcPts val="0"/>
              </a:spcAft>
              <a:buSzPts val="1600"/>
              <a:buFont typeface="Noto Sans Symbols"/>
              <a:buChar char="∙"/>
            </a:pPr>
            <a:r>
              <a:rPr lang="en-GB" sz="1600">
                <a:latin typeface="Comic Sans MS"/>
                <a:ea typeface="Comic Sans MS"/>
                <a:cs typeface="Comic Sans MS"/>
                <a:sym typeface="Comic Sans MS"/>
              </a:rPr>
              <a:t>Suitable trainers</a:t>
            </a:r>
            <a:endParaRPr sz="1600">
              <a:latin typeface="Times New Roman"/>
              <a:ea typeface="Times New Roman"/>
              <a:cs typeface="Times New Roman"/>
              <a:sym typeface="Times New Roman"/>
            </a:endParaRPr>
          </a:p>
          <a:p>
            <a:pPr marL="342900" lvl="0" indent="-323850" algn="l" rtl="0">
              <a:lnSpc>
                <a:spcPct val="100000"/>
              </a:lnSpc>
              <a:spcBef>
                <a:spcPts val="360"/>
              </a:spcBef>
              <a:spcAft>
                <a:spcPts val="0"/>
              </a:spcAft>
              <a:buSzPts val="1600"/>
              <a:buFont typeface="Noto Sans Symbols"/>
              <a:buChar char="∙"/>
            </a:pPr>
            <a:r>
              <a:rPr lang="en-GB" sz="1600">
                <a:latin typeface="Comic Sans MS"/>
                <a:ea typeface="Comic Sans MS"/>
                <a:cs typeface="Comic Sans MS"/>
                <a:sym typeface="Comic Sans MS"/>
              </a:rPr>
              <a:t>Green polo shirt embroidered with the school logo and motto</a:t>
            </a:r>
            <a:endParaRPr sz="1600"/>
          </a:p>
          <a:p>
            <a:pPr marL="342900" lvl="0" indent="-323850" algn="l" rtl="0">
              <a:lnSpc>
                <a:spcPct val="100000"/>
              </a:lnSpc>
              <a:spcBef>
                <a:spcPts val="360"/>
              </a:spcBef>
              <a:spcAft>
                <a:spcPts val="0"/>
              </a:spcAft>
              <a:buSzPts val="1600"/>
              <a:buFont typeface="Noto Sans Symbols"/>
              <a:buChar char="∙"/>
            </a:pPr>
            <a:r>
              <a:rPr lang="en-GB" sz="1600">
                <a:latin typeface="Comic Sans MS"/>
                <a:ea typeface="Comic Sans MS"/>
                <a:cs typeface="Comic Sans MS"/>
                <a:sym typeface="Comic Sans MS"/>
              </a:rPr>
              <a:t>We have a school jersey and quarter zip top which is OPTIONAL, which can be ordered from the O’Neills website. The quarter zip can be worn any day of the week too, not just PE days if you so wish.</a:t>
            </a:r>
            <a:endParaRPr sz="1600"/>
          </a:p>
          <a:p>
            <a:pPr marL="342900" lvl="0" indent="-323850" algn="l" rtl="0">
              <a:lnSpc>
                <a:spcPct val="100000"/>
              </a:lnSpc>
              <a:spcBef>
                <a:spcPts val="360"/>
              </a:spcBef>
              <a:spcAft>
                <a:spcPts val="0"/>
              </a:spcAft>
              <a:buSzPts val="1600"/>
              <a:buFont typeface="Noto Sans Symbols"/>
              <a:buChar char="∙"/>
            </a:pPr>
            <a:r>
              <a:rPr lang="en-GB" sz="1600">
                <a:latin typeface="Comic Sans MS"/>
                <a:ea typeface="Comic Sans MS"/>
                <a:cs typeface="Comic Sans MS"/>
                <a:sym typeface="Comic Sans MS"/>
              </a:rPr>
              <a:t>Rang 1 pupils are strongly recommended to wear </a:t>
            </a:r>
            <a:r>
              <a:rPr lang="en-GB" sz="1600">
                <a:solidFill>
                  <a:srgbClr val="FF0000"/>
                </a:solidFill>
                <a:latin typeface="Comic Sans MS"/>
                <a:ea typeface="Comic Sans MS"/>
                <a:cs typeface="Comic Sans MS"/>
                <a:sym typeface="Comic Sans MS"/>
              </a:rPr>
              <a:t>velcro trainers </a:t>
            </a:r>
            <a:r>
              <a:rPr lang="en-GB" sz="1600">
                <a:latin typeface="Comic Sans MS"/>
                <a:ea typeface="Comic Sans MS"/>
                <a:cs typeface="Comic Sans MS"/>
                <a:sym typeface="Comic Sans MS"/>
              </a:rPr>
              <a:t>for PE to enable them to change as independently as possible</a:t>
            </a:r>
            <a:endParaRPr sz="1600" b="1">
              <a:solidFill>
                <a:srgbClr val="000000"/>
              </a:solidFill>
              <a:latin typeface="Comic Sans MS"/>
              <a:ea typeface="Comic Sans MS"/>
              <a:cs typeface="Comic Sans MS"/>
              <a:sym typeface="Comic Sans MS"/>
            </a:endParaRPr>
          </a:p>
          <a:p>
            <a:pPr marL="342900" lvl="0" indent="0" algn="l" rtl="0">
              <a:lnSpc>
                <a:spcPct val="80000"/>
              </a:lnSpc>
              <a:spcBef>
                <a:spcPts val="360"/>
              </a:spcBef>
              <a:spcAft>
                <a:spcPts val="0"/>
              </a:spcAft>
              <a:buNone/>
            </a:pPr>
            <a:endParaRPr sz="1600">
              <a:solidFill>
                <a:srgbClr val="000000"/>
              </a:solidFill>
              <a:latin typeface="Comic Sans MS"/>
              <a:ea typeface="Comic Sans MS"/>
              <a:cs typeface="Comic Sans MS"/>
              <a:sym typeface="Comic Sans MS"/>
            </a:endParaRPr>
          </a:p>
          <a:p>
            <a:pPr marL="342900" lvl="0" indent="0" algn="just" rtl="0">
              <a:spcBef>
                <a:spcPts val="0"/>
              </a:spcBef>
              <a:spcAft>
                <a:spcPts val="0"/>
              </a:spcAft>
              <a:buNone/>
            </a:pPr>
            <a:endParaRPr sz="1500">
              <a:solidFill>
                <a:srgbClr val="000000"/>
              </a:solidFill>
              <a:latin typeface="Comic Sans MS"/>
              <a:ea typeface="Comic Sans MS"/>
              <a:cs typeface="Comic Sans MS"/>
              <a:sym typeface="Comic Sans MS"/>
            </a:endParaRPr>
          </a:p>
          <a:p>
            <a:pPr marL="342900" lvl="0" indent="-292100" algn="l" rtl="0">
              <a:lnSpc>
                <a:spcPct val="80000"/>
              </a:lnSpc>
              <a:spcBef>
                <a:spcPts val="1600"/>
              </a:spcBef>
              <a:spcAft>
                <a:spcPts val="0"/>
              </a:spcAft>
              <a:buClr>
                <a:schemeClr val="dk1"/>
              </a:buClr>
              <a:buSzPts val="800"/>
              <a:buFont typeface="Arial"/>
              <a:buNone/>
            </a:pP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9"/>
          <p:cNvPicPr preferRelativeResize="0"/>
          <p:nvPr/>
        </p:nvPicPr>
        <p:blipFill rotWithShape="1">
          <a:blip r:embed="rId3">
            <a:alphaModFix/>
          </a:blip>
          <a:srcRect/>
          <a:stretch/>
        </p:blipFill>
        <p:spPr>
          <a:xfrm>
            <a:off x="323850" y="260350"/>
            <a:ext cx="8640761" cy="1585913"/>
          </a:xfrm>
          <a:prstGeom prst="rect">
            <a:avLst/>
          </a:prstGeom>
          <a:noFill/>
          <a:ln>
            <a:noFill/>
          </a:ln>
        </p:spPr>
      </p:pic>
      <p:sp>
        <p:nvSpPr>
          <p:cNvPr id="206" name="Google Shape;206;p29"/>
          <p:cNvSpPr txBox="1">
            <a:spLocks noGrp="1"/>
          </p:cNvSpPr>
          <p:nvPr>
            <p:ph type="title"/>
          </p:nvPr>
        </p:nvSpPr>
        <p:spPr>
          <a:xfrm>
            <a:off x="378800" y="481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959" dirty="0" err="1">
                <a:latin typeface="Comic Sans MS"/>
                <a:ea typeface="Comic Sans MS"/>
                <a:cs typeface="Comic Sans MS"/>
                <a:sym typeface="Comic Sans MS"/>
              </a:rPr>
              <a:t>Éide</a:t>
            </a:r>
            <a:r>
              <a:rPr lang="en-GB" sz="3959" dirty="0">
                <a:latin typeface="Comic Sans MS"/>
                <a:ea typeface="Comic Sans MS"/>
                <a:cs typeface="Comic Sans MS"/>
                <a:sym typeface="Comic Sans MS"/>
              </a:rPr>
              <a:t> </a:t>
            </a:r>
            <a:r>
              <a:rPr lang="en-GB" sz="3959" dirty="0" err="1">
                <a:latin typeface="Comic Sans MS"/>
                <a:ea typeface="Comic Sans MS"/>
                <a:cs typeface="Comic Sans MS"/>
                <a:sym typeface="Comic Sans MS"/>
              </a:rPr>
              <a:t>Scoile</a:t>
            </a:r>
            <a:br>
              <a:rPr lang="en-GB" sz="3959" dirty="0">
                <a:latin typeface="Comic Sans MS"/>
                <a:ea typeface="Comic Sans MS"/>
                <a:cs typeface="Comic Sans MS"/>
                <a:sym typeface="Comic Sans MS"/>
              </a:rPr>
            </a:br>
            <a:r>
              <a:rPr lang="en-GB" sz="3959" dirty="0">
                <a:latin typeface="Comic Sans MS"/>
                <a:ea typeface="Comic Sans MS"/>
                <a:cs typeface="Comic Sans MS"/>
                <a:sym typeface="Comic Sans MS"/>
              </a:rPr>
              <a:t>School Uniform</a:t>
            </a:r>
            <a:endParaRPr sz="3959" dirty="0">
              <a:latin typeface="Comic Sans MS"/>
              <a:ea typeface="Comic Sans MS"/>
              <a:cs typeface="Comic Sans MS"/>
              <a:sym typeface="Comic Sans MS"/>
            </a:endParaRPr>
          </a:p>
        </p:txBody>
      </p:sp>
      <p:sp>
        <p:nvSpPr>
          <p:cNvPr id="207" name="Google Shape;207;p29"/>
          <p:cNvSpPr txBox="1">
            <a:spLocks noGrp="1"/>
          </p:cNvSpPr>
          <p:nvPr>
            <p:ph type="body" idx="1"/>
          </p:nvPr>
        </p:nvSpPr>
        <p:spPr>
          <a:xfrm>
            <a:off x="173300" y="1619250"/>
            <a:ext cx="8640600" cy="5373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0000"/>
              </a:buClr>
              <a:buSzPts val="1800"/>
              <a:buFont typeface="Arial"/>
              <a:buNone/>
            </a:pPr>
            <a:endParaRPr sz="1800" b="1">
              <a:solidFill>
                <a:srgbClr val="000000"/>
              </a:solidFill>
              <a:latin typeface="Comic Sans MS"/>
              <a:ea typeface="Comic Sans MS"/>
              <a:cs typeface="Comic Sans MS"/>
              <a:sym typeface="Comic Sans MS"/>
            </a:endParaRPr>
          </a:p>
          <a:p>
            <a:pPr marL="342900" lvl="0" indent="0" algn="l" rtl="0">
              <a:lnSpc>
                <a:spcPct val="80000"/>
              </a:lnSpc>
              <a:spcBef>
                <a:spcPts val="360"/>
              </a:spcBef>
              <a:spcAft>
                <a:spcPts val="0"/>
              </a:spcAft>
              <a:buNone/>
            </a:pPr>
            <a:endParaRPr sz="2000" b="1">
              <a:solidFill>
                <a:srgbClr val="000000"/>
              </a:solidFill>
              <a:latin typeface="Comic Sans MS"/>
              <a:ea typeface="Comic Sans MS"/>
              <a:cs typeface="Comic Sans MS"/>
              <a:sym typeface="Comic Sans MS"/>
            </a:endParaRPr>
          </a:p>
          <a:p>
            <a:pPr marL="342900" lvl="0" indent="0" algn="ctr" rtl="0">
              <a:spcBef>
                <a:spcPts val="0"/>
              </a:spcBef>
              <a:spcAft>
                <a:spcPts val="0"/>
              </a:spcAft>
              <a:buClr>
                <a:schemeClr val="dk1"/>
              </a:buClr>
              <a:buSzPts val="1800"/>
              <a:buFont typeface="Arial"/>
              <a:buNone/>
            </a:pPr>
            <a:r>
              <a:rPr lang="en-GB" sz="1900">
                <a:latin typeface="Comic Sans MS"/>
                <a:ea typeface="Comic Sans MS"/>
                <a:cs typeface="Comic Sans MS"/>
                <a:sym typeface="Comic Sans MS"/>
              </a:rPr>
              <a:t>Please ensure that your child comes to school in a suitable waterproof coat, to allow us to be outdoors as much as possible. In Rang 1, coats with zips are preferable, as we need pupils to be able to put on and take off their coats as independently as possible. Similarly, slip on or velcro shoes are best, to help develop your child’s independence.</a:t>
            </a:r>
            <a:endParaRPr sz="1900">
              <a:latin typeface="Comic Sans MS"/>
              <a:ea typeface="Comic Sans MS"/>
              <a:cs typeface="Comic Sans MS"/>
              <a:sym typeface="Comic Sans MS"/>
            </a:endParaRPr>
          </a:p>
          <a:p>
            <a:pPr marL="342900" lvl="0" indent="0" algn="ctr" rtl="0">
              <a:spcBef>
                <a:spcPts val="1600"/>
              </a:spcBef>
              <a:spcAft>
                <a:spcPts val="0"/>
              </a:spcAft>
              <a:buClr>
                <a:schemeClr val="dk1"/>
              </a:buClr>
              <a:buSzPts val="1100"/>
              <a:buFont typeface="Arial"/>
              <a:buNone/>
            </a:pPr>
            <a:r>
              <a:rPr lang="en-GB" sz="1900">
                <a:latin typeface="Comic Sans MS"/>
                <a:ea typeface="Comic Sans MS"/>
                <a:cs typeface="Comic Sans MS"/>
                <a:sym typeface="Comic Sans MS"/>
              </a:rPr>
              <a:t>We also ask that you pack a change of underwear, socks and trousers/tracksuit bottoms in your child’s school bag daily (or it can be kept on their coat hanger in the cloakroom) in the case of a toileting accident or a fall in a puddle etc...</a:t>
            </a:r>
            <a:endParaRPr sz="1900" b="1">
              <a:latin typeface="Comic Sans MS"/>
              <a:ea typeface="Comic Sans MS"/>
              <a:cs typeface="Comic Sans MS"/>
              <a:sym typeface="Comic Sans MS"/>
            </a:endParaRPr>
          </a:p>
          <a:p>
            <a:pPr marL="342900" lvl="0" indent="0" algn="ctr" rtl="0">
              <a:spcBef>
                <a:spcPts val="1600"/>
              </a:spcBef>
              <a:spcAft>
                <a:spcPts val="0"/>
              </a:spcAft>
              <a:buClr>
                <a:schemeClr val="dk1"/>
              </a:buClr>
              <a:buSzPts val="1100"/>
              <a:buFont typeface="Arial"/>
              <a:buNone/>
            </a:pPr>
            <a:r>
              <a:rPr lang="en-GB" sz="1900">
                <a:latin typeface="Comic Sans MS"/>
                <a:ea typeface="Comic Sans MS"/>
                <a:cs typeface="Comic Sans MS"/>
                <a:sym typeface="Comic Sans MS"/>
              </a:rPr>
              <a:t>PLEASE ENSURE ALL JUMPERS AND COATS ARE CLEARLY LABELLED! Jumpers especially are frequently taken off, and are easily taken home by another pupil. If it is clearly labelled, it can be returned prompty, whereas without a name, it may become lost indefinitely.</a:t>
            </a:r>
            <a:endParaRPr sz="1900">
              <a:latin typeface="Comic Sans MS"/>
              <a:ea typeface="Comic Sans MS"/>
              <a:cs typeface="Comic Sans MS"/>
              <a:sym typeface="Comic Sans MS"/>
            </a:endParaRPr>
          </a:p>
          <a:p>
            <a:pPr marL="342900" lvl="0" indent="0" algn="l" rtl="0">
              <a:lnSpc>
                <a:spcPct val="80000"/>
              </a:lnSpc>
              <a:spcBef>
                <a:spcPts val="360"/>
              </a:spcBef>
              <a:spcAft>
                <a:spcPts val="0"/>
              </a:spcAft>
              <a:buNone/>
            </a:pPr>
            <a:endParaRPr sz="1600">
              <a:solidFill>
                <a:srgbClr val="000000"/>
              </a:solidFill>
              <a:latin typeface="Comic Sans MS"/>
              <a:ea typeface="Comic Sans MS"/>
              <a:cs typeface="Comic Sans MS"/>
              <a:sym typeface="Comic Sans MS"/>
            </a:endParaRPr>
          </a:p>
          <a:p>
            <a:pPr marL="342900" lvl="0" indent="0" algn="just" rtl="0">
              <a:spcBef>
                <a:spcPts val="0"/>
              </a:spcBef>
              <a:spcAft>
                <a:spcPts val="0"/>
              </a:spcAft>
              <a:buNone/>
            </a:pPr>
            <a:endParaRPr sz="1500">
              <a:solidFill>
                <a:srgbClr val="000000"/>
              </a:solidFill>
              <a:latin typeface="Comic Sans MS"/>
              <a:ea typeface="Comic Sans MS"/>
              <a:cs typeface="Comic Sans MS"/>
              <a:sym typeface="Comic Sans MS"/>
            </a:endParaRPr>
          </a:p>
          <a:p>
            <a:pPr marL="342900" lvl="0" indent="-292100" algn="l" rtl="0">
              <a:lnSpc>
                <a:spcPct val="80000"/>
              </a:lnSpc>
              <a:spcBef>
                <a:spcPts val="1600"/>
              </a:spcBef>
              <a:spcAft>
                <a:spcPts val="0"/>
              </a:spcAft>
              <a:buClr>
                <a:schemeClr val="dk1"/>
              </a:buClr>
              <a:buSzPts val="800"/>
              <a:buFont typeface="Arial"/>
              <a:buNone/>
            </a:pPr>
            <a:endParaRPr sz="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213" name="Google Shape;213;p30"/>
          <p:cNvSpPr txBox="1">
            <a:spLocks noGrp="1"/>
          </p:cNvSpPr>
          <p:nvPr>
            <p:ph type="title"/>
          </p:nvPr>
        </p:nvSpPr>
        <p:spPr>
          <a:xfrm>
            <a:off x="457200" y="38221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Comic Sans MS"/>
                <a:ea typeface="Comic Sans MS"/>
                <a:cs typeface="Comic Sans MS"/>
                <a:sym typeface="Comic Sans MS"/>
              </a:rPr>
              <a:t>Tuismitheoirí </a:t>
            </a:r>
            <a:endParaRPr>
              <a:latin typeface="Comic Sans MS"/>
              <a:ea typeface="Comic Sans MS"/>
              <a:cs typeface="Comic Sans MS"/>
              <a:sym typeface="Comic Sans MS"/>
            </a:endParaRPr>
          </a:p>
          <a:p>
            <a:pPr marL="0" lvl="0" indent="0" algn="ctr" rtl="0">
              <a:spcBef>
                <a:spcPts val="0"/>
              </a:spcBef>
              <a:spcAft>
                <a:spcPts val="0"/>
              </a:spcAft>
              <a:buNone/>
            </a:pPr>
            <a:r>
              <a:rPr lang="en-GB">
                <a:latin typeface="Comic Sans MS"/>
                <a:ea typeface="Comic Sans MS"/>
                <a:cs typeface="Comic Sans MS"/>
                <a:sym typeface="Comic Sans MS"/>
              </a:rPr>
              <a:t> Parents</a:t>
            </a:r>
            <a:endParaRPr/>
          </a:p>
        </p:txBody>
      </p:sp>
      <p:sp>
        <p:nvSpPr>
          <p:cNvPr id="214" name="Google Shape;214;p30"/>
          <p:cNvSpPr txBox="1">
            <a:spLocks noGrp="1"/>
          </p:cNvSpPr>
          <p:nvPr>
            <p:ph type="body" idx="1"/>
          </p:nvPr>
        </p:nvSpPr>
        <p:spPr>
          <a:xfrm>
            <a:off x="388800" y="1525225"/>
            <a:ext cx="8366400" cy="5332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323"/>
              </a:spcBef>
              <a:spcAft>
                <a:spcPts val="0"/>
              </a:spcAft>
              <a:buClr>
                <a:schemeClr val="dk1"/>
              </a:buClr>
              <a:buSzPts val="1615"/>
              <a:buFont typeface="Arial"/>
              <a:buNone/>
            </a:pPr>
            <a:endParaRPr sz="1600" dirty="0">
              <a:latin typeface="Comic Sans MS"/>
              <a:ea typeface="Comic Sans MS"/>
              <a:cs typeface="Comic Sans MS"/>
              <a:sym typeface="Comic Sans MS"/>
            </a:endParaRPr>
          </a:p>
          <a:p>
            <a:pPr marL="0" lvl="0" indent="0" algn="just" rtl="0">
              <a:lnSpc>
                <a:spcPct val="100000"/>
              </a:lnSpc>
              <a:spcBef>
                <a:spcPts val="323"/>
              </a:spcBef>
              <a:spcAft>
                <a:spcPts val="0"/>
              </a:spcAft>
              <a:buClr>
                <a:schemeClr val="dk1"/>
              </a:buClr>
              <a:buSzPts val="1615"/>
              <a:buFont typeface="Arial"/>
              <a:buNone/>
            </a:pPr>
            <a:r>
              <a:rPr lang="en-GB" sz="1600" dirty="0">
                <a:latin typeface="Comic Sans MS"/>
                <a:ea typeface="Comic Sans MS"/>
                <a:cs typeface="Comic Sans MS"/>
                <a:sym typeface="Comic Sans MS"/>
              </a:rPr>
              <a:t> </a:t>
            </a:r>
            <a:endParaRPr sz="1600" dirty="0">
              <a:latin typeface="Times New Roman"/>
              <a:ea typeface="Times New Roman"/>
              <a:cs typeface="Times New Roman"/>
              <a:sym typeface="Times New Roman"/>
            </a:endParaRPr>
          </a:p>
          <a:p>
            <a:pPr marL="0" lvl="0" indent="0" algn="just" rtl="0">
              <a:lnSpc>
                <a:spcPct val="100000"/>
              </a:lnSpc>
              <a:spcBef>
                <a:spcPts val="323"/>
              </a:spcBef>
              <a:spcAft>
                <a:spcPts val="0"/>
              </a:spcAft>
              <a:buClr>
                <a:schemeClr val="dk1"/>
              </a:buClr>
              <a:buSzPts val="1615"/>
              <a:buFont typeface="Arial"/>
              <a:buNone/>
            </a:pPr>
            <a:r>
              <a:rPr lang="en-GB" sz="1900" dirty="0">
                <a:latin typeface="Comic Sans MS"/>
                <a:ea typeface="Comic Sans MS"/>
                <a:cs typeface="Comic Sans MS"/>
                <a:sym typeface="Comic Sans MS"/>
              </a:rPr>
              <a:t>We believe that happy children are more effective learners.  </a:t>
            </a:r>
            <a:r>
              <a:rPr lang="en-GB" sz="1900" b="1" i="1" dirty="0">
                <a:latin typeface="Comic Sans MS"/>
                <a:ea typeface="Comic Sans MS"/>
                <a:cs typeface="Comic Sans MS"/>
                <a:sym typeface="Comic Sans MS"/>
              </a:rPr>
              <a:t>Parents are always encouraged to discuss any concerns they may have either with the class teacher or with the principal</a:t>
            </a:r>
            <a:r>
              <a:rPr lang="en-GB" sz="1900" dirty="0">
                <a:latin typeface="Comic Sans MS"/>
                <a:ea typeface="Comic Sans MS"/>
                <a:cs typeface="Comic Sans MS"/>
                <a:sym typeface="Comic Sans MS"/>
              </a:rPr>
              <a:t>.  Our door is always open, and we pride ourselves here at Bunscoil </a:t>
            </a:r>
            <a:r>
              <a:rPr lang="en-GB" sz="1900" dirty="0" err="1">
                <a:latin typeface="Comic Sans MS"/>
                <a:ea typeface="Comic Sans MS"/>
                <a:cs typeface="Comic Sans MS"/>
                <a:sym typeface="Comic Sans MS"/>
              </a:rPr>
              <a:t>Bheanna</a:t>
            </a:r>
            <a:r>
              <a:rPr lang="en-GB" sz="1900" dirty="0">
                <a:latin typeface="Comic Sans MS"/>
                <a:ea typeface="Comic Sans MS"/>
                <a:cs typeface="Comic Sans MS"/>
                <a:sym typeface="Comic Sans MS"/>
              </a:rPr>
              <a:t> </a:t>
            </a:r>
            <a:r>
              <a:rPr lang="en-GB" sz="1900" dirty="0" err="1">
                <a:latin typeface="Comic Sans MS"/>
                <a:ea typeface="Comic Sans MS"/>
                <a:cs typeface="Comic Sans MS"/>
                <a:sym typeface="Comic Sans MS"/>
              </a:rPr>
              <a:t>Boirche</a:t>
            </a:r>
            <a:r>
              <a:rPr lang="en-GB" sz="1900" dirty="0">
                <a:latin typeface="Comic Sans MS"/>
                <a:ea typeface="Comic Sans MS"/>
                <a:cs typeface="Comic Sans MS"/>
                <a:sym typeface="Comic Sans MS"/>
              </a:rPr>
              <a:t> in our open and friendly relationships between teachers and parents. </a:t>
            </a:r>
            <a:endParaRPr sz="1900" dirty="0"/>
          </a:p>
          <a:p>
            <a:pPr marL="0" lvl="0" indent="0" algn="just" rtl="0">
              <a:lnSpc>
                <a:spcPct val="100000"/>
              </a:lnSpc>
              <a:spcBef>
                <a:spcPts val="323"/>
              </a:spcBef>
              <a:spcAft>
                <a:spcPts val="0"/>
              </a:spcAft>
              <a:buClr>
                <a:schemeClr val="dk1"/>
              </a:buClr>
              <a:buSzPts val="1615"/>
              <a:buFont typeface="Arial"/>
              <a:buNone/>
            </a:pPr>
            <a:endParaRPr sz="1900" dirty="0">
              <a:latin typeface="Comic Sans MS"/>
              <a:ea typeface="Comic Sans MS"/>
              <a:cs typeface="Comic Sans MS"/>
              <a:sym typeface="Comic Sans MS"/>
            </a:endParaRPr>
          </a:p>
          <a:p>
            <a:pPr marL="0" lvl="0" indent="0" algn="just" rtl="0">
              <a:lnSpc>
                <a:spcPct val="100000"/>
              </a:lnSpc>
              <a:spcBef>
                <a:spcPts val="323"/>
              </a:spcBef>
              <a:spcAft>
                <a:spcPts val="0"/>
              </a:spcAft>
              <a:buClr>
                <a:schemeClr val="dk1"/>
              </a:buClr>
              <a:buSzPts val="1615"/>
              <a:buFont typeface="Arial"/>
              <a:buNone/>
            </a:pPr>
            <a:r>
              <a:rPr lang="en-GB" sz="1900" dirty="0">
                <a:latin typeface="Comic Sans MS"/>
                <a:ea typeface="Comic Sans MS"/>
                <a:cs typeface="Comic Sans MS"/>
                <a:sym typeface="Comic Sans MS"/>
              </a:rPr>
              <a:t>If parents wish to speak to their child’s teacher privately, </a:t>
            </a:r>
            <a:r>
              <a:rPr lang="en-GB" sz="1900" b="1" i="1" dirty="0">
                <a:latin typeface="Comic Sans MS"/>
                <a:ea typeface="Comic Sans MS"/>
                <a:cs typeface="Comic Sans MS"/>
                <a:sym typeface="Comic Sans MS"/>
              </a:rPr>
              <a:t>please ring the school office to arrange a telephone appointment, or send in a note to me</a:t>
            </a:r>
            <a:r>
              <a:rPr lang="en-GB" sz="1900" dirty="0">
                <a:latin typeface="Comic Sans MS"/>
                <a:ea typeface="Comic Sans MS"/>
                <a:cs typeface="Comic Sans MS"/>
                <a:sym typeface="Comic Sans MS"/>
              </a:rPr>
              <a:t>. </a:t>
            </a:r>
          </a:p>
          <a:p>
            <a:pPr marL="0" lvl="0" indent="0" algn="just" rtl="0">
              <a:lnSpc>
                <a:spcPct val="100000"/>
              </a:lnSpc>
              <a:spcBef>
                <a:spcPts val="323"/>
              </a:spcBef>
              <a:spcAft>
                <a:spcPts val="0"/>
              </a:spcAft>
              <a:buClr>
                <a:schemeClr val="dk1"/>
              </a:buClr>
              <a:buSzPts val="1615"/>
              <a:buFont typeface="Arial"/>
              <a:buNone/>
            </a:pPr>
            <a:endParaRPr lang="en-GB" sz="1900" dirty="0">
              <a:latin typeface="Comic Sans MS"/>
              <a:ea typeface="Comic Sans MS"/>
              <a:cs typeface="Comic Sans MS"/>
              <a:sym typeface="Comic Sans MS"/>
            </a:endParaRPr>
          </a:p>
          <a:p>
            <a:pPr marL="0" lvl="0" indent="0" algn="just" rtl="0">
              <a:lnSpc>
                <a:spcPct val="100000"/>
              </a:lnSpc>
              <a:spcBef>
                <a:spcPts val="323"/>
              </a:spcBef>
              <a:spcAft>
                <a:spcPts val="0"/>
              </a:spcAft>
              <a:buClr>
                <a:schemeClr val="dk1"/>
              </a:buClr>
              <a:buSzPts val="1615"/>
              <a:buFont typeface="Arial"/>
              <a:buNone/>
            </a:pPr>
            <a:r>
              <a:rPr lang="en-GB" sz="1900" dirty="0">
                <a:latin typeface="Comic Sans MS"/>
                <a:ea typeface="Comic Sans MS"/>
                <a:cs typeface="Comic Sans MS"/>
                <a:sym typeface="Comic Sans MS"/>
              </a:rPr>
              <a:t>I </a:t>
            </a:r>
            <a:r>
              <a:rPr lang="en-GB" sz="1900" b="1" i="1" dirty="0">
                <a:latin typeface="Comic Sans MS"/>
                <a:ea typeface="Comic Sans MS"/>
                <a:cs typeface="Comic Sans MS"/>
                <a:sym typeface="Comic Sans MS"/>
              </a:rPr>
              <a:t>do not receive notifications of private messages </a:t>
            </a:r>
            <a:r>
              <a:rPr lang="en-GB" sz="1900" dirty="0">
                <a:latin typeface="Comic Sans MS"/>
                <a:ea typeface="Comic Sans MS"/>
                <a:cs typeface="Comic Sans MS"/>
                <a:sym typeface="Comic Sans MS"/>
              </a:rPr>
              <a:t>sent in via Google Classroom, and therefore I may not see any messages until I go to check their submitted homework, which may be a number of days after messages have been sent. </a:t>
            </a:r>
            <a:endParaRPr sz="1900" dirty="0">
              <a:solidFill>
                <a:srgbClr val="000000"/>
              </a:solidFill>
              <a:latin typeface="Comic Sans MS"/>
              <a:ea typeface="Comic Sans MS"/>
              <a:cs typeface="Comic Sans MS"/>
              <a:sym typeface="Comic Sans MS"/>
            </a:endParaRPr>
          </a:p>
          <a:p>
            <a:pPr marL="0" lvl="0" indent="0" algn="just" rtl="0">
              <a:lnSpc>
                <a:spcPct val="80000"/>
              </a:lnSpc>
              <a:spcBef>
                <a:spcPts val="323"/>
              </a:spcBef>
              <a:spcAft>
                <a:spcPts val="0"/>
              </a:spcAft>
              <a:buClr>
                <a:schemeClr val="dk1"/>
              </a:buClr>
              <a:buSzPts val="1615"/>
              <a:buFont typeface="Arial"/>
              <a:buNone/>
            </a:pPr>
            <a:endParaRPr sz="1615" dirty="0">
              <a:solidFill>
                <a:srgbClr val="000000"/>
              </a:solidFill>
              <a:latin typeface="Comic Sans MS"/>
              <a:ea typeface="Comic Sans MS"/>
              <a:cs typeface="Comic Sans MS"/>
              <a:sym typeface="Comic Sans MS"/>
            </a:endParaRPr>
          </a:p>
          <a:p>
            <a:pPr marL="0" lvl="0" indent="0" algn="l" rtl="0">
              <a:lnSpc>
                <a:spcPct val="80000"/>
              </a:lnSpc>
              <a:spcBef>
                <a:spcPts val="304"/>
              </a:spcBef>
              <a:spcAft>
                <a:spcPts val="0"/>
              </a:spcAft>
              <a:buClr>
                <a:schemeClr val="dk1"/>
              </a:buClr>
              <a:buSzPts val="1520"/>
              <a:buFont typeface="Arial"/>
              <a:buNone/>
            </a:pPr>
            <a:endParaRPr sz="152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body" idx="1"/>
          </p:nvPr>
        </p:nvSpPr>
        <p:spPr>
          <a:xfrm>
            <a:off x="311705" y="1824913"/>
            <a:ext cx="8520600" cy="4555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endParaRPr sz="1600" dirty="0">
              <a:solidFill>
                <a:srgbClr val="000000"/>
              </a:solidFill>
              <a:latin typeface="Comic Sans MS"/>
              <a:ea typeface="Comic Sans MS"/>
              <a:cs typeface="Comic Sans MS"/>
              <a:sym typeface="Comic Sans MS"/>
            </a:endParaRPr>
          </a:p>
          <a:p>
            <a:pPr marL="0" lvl="0" indent="0" algn="ctr" rtl="0">
              <a:lnSpc>
                <a:spcPct val="100000"/>
              </a:lnSpc>
              <a:spcBef>
                <a:spcPts val="640"/>
              </a:spcBef>
              <a:spcAft>
                <a:spcPts val="0"/>
              </a:spcAft>
              <a:buSzPts val="3200"/>
              <a:buNone/>
            </a:pPr>
            <a:r>
              <a:rPr lang="en-GB" sz="1600" dirty="0">
                <a:solidFill>
                  <a:srgbClr val="000000"/>
                </a:solidFill>
                <a:latin typeface="Comic Sans MS"/>
                <a:ea typeface="Comic Sans MS"/>
                <a:cs typeface="Comic Sans MS"/>
                <a:sym typeface="Comic Sans MS"/>
              </a:rPr>
              <a:t>As we are an award-winning Eco School, we aim to use as little paper as possible. Therefore, we send out important messages and information via our Schools NI app. </a:t>
            </a:r>
            <a:endParaRPr sz="1600" dirty="0"/>
          </a:p>
          <a:p>
            <a:pPr marL="0" lvl="0" indent="0" algn="ctr" rtl="0">
              <a:lnSpc>
                <a:spcPct val="100000"/>
              </a:lnSpc>
              <a:spcBef>
                <a:spcPts val="640"/>
              </a:spcBef>
              <a:spcAft>
                <a:spcPts val="0"/>
              </a:spcAft>
              <a:buSzPts val="3200"/>
              <a:buNone/>
            </a:pPr>
            <a:endParaRPr sz="1600" dirty="0">
              <a:solidFill>
                <a:srgbClr val="000000"/>
              </a:solidFill>
              <a:latin typeface="Comic Sans MS"/>
              <a:ea typeface="Comic Sans MS"/>
              <a:cs typeface="Comic Sans MS"/>
              <a:sym typeface="Comic Sans MS"/>
            </a:endParaRPr>
          </a:p>
          <a:p>
            <a:pPr marL="0" lvl="0" indent="0" algn="ctr" rtl="0">
              <a:lnSpc>
                <a:spcPct val="100000"/>
              </a:lnSpc>
              <a:spcBef>
                <a:spcPts val="640"/>
              </a:spcBef>
              <a:spcAft>
                <a:spcPts val="0"/>
              </a:spcAft>
              <a:buSzPts val="3200"/>
              <a:buNone/>
            </a:pPr>
            <a:r>
              <a:rPr lang="en-GB" sz="1600" dirty="0">
                <a:solidFill>
                  <a:srgbClr val="000000"/>
                </a:solidFill>
                <a:latin typeface="Comic Sans MS"/>
                <a:ea typeface="Comic Sans MS"/>
                <a:cs typeface="Comic Sans MS"/>
                <a:sym typeface="Comic Sans MS"/>
              </a:rPr>
              <a:t>Parents are asked to download it asap, if you haven’t done so already. Please select </a:t>
            </a:r>
            <a:r>
              <a:rPr lang="en-GB" sz="1600" dirty="0" err="1">
                <a:solidFill>
                  <a:srgbClr val="000000"/>
                </a:solidFill>
                <a:latin typeface="Comic Sans MS"/>
                <a:ea typeface="Comic Sans MS"/>
                <a:cs typeface="Comic Sans MS"/>
                <a:sym typeface="Comic Sans MS"/>
              </a:rPr>
              <a:t>Bunscoil</a:t>
            </a:r>
            <a:r>
              <a:rPr lang="en-GB" sz="1600" dirty="0">
                <a:solidFill>
                  <a:srgbClr val="000000"/>
                </a:solidFill>
                <a:latin typeface="Comic Sans MS"/>
                <a:ea typeface="Comic Sans MS"/>
                <a:cs typeface="Comic Sans MS"/>
                <a:sym typeface="Comic Sans MS"/>
              </a:rPr>
              <a:t> </a:t>
            </a:r>
            <a:r>
              <a:rPr lang="en-GB" sz="1600" dirty="0" err="1">
                <a:solidFill>
                  <a:srgbClr val="000000"/>
                </a:solidFill>
                <a:latin typeface="Comic Sans MS"/>
                <a:ea typeface="Comic Sans MS"/>
                <a:cs typeface="Comic Sans MS"/>
                <a:sym typeface="Comic Sans MS"/>
              </a:rPr>
              <a:t>Bheanna</a:t>
            </a:r>
            <a:r>
              <a:rPr lang="en-GB" sz="1600" dirty="0">
                <a:solidFill>
                  <a:srgbClr val="000000"/>
                </a:solidFill>
                <a:latin typeface="Comic Sans MS"/>
                <a:ea typeface="Comic Sans MS"/>
                <a:cs typeface="Comic Sans MS"/>
                <a:sym typeface="Comic Sans MS"/>
              </a:rPr>
              <a:t> </a:t>
            </a:r>
            <a:r>
              <a:rPr lang="en-GB" sz="1600" dirty="0" err="1">
                <a:solidFill>
                  <a:srgbClr val="000000"/>
                </a:solidFill>
                <a:latin typeface="Comic Sans MS"/>
                <a:ea typeface="Comic Sans MS"/>
                <a:cs typeface="Comic Sans MS"/>
                <a:sym typeface="Comic Sans MS"/>
              </a:rPr>
              <a:t>Boirche</a:t>
            </a:r>
            <a:r>
              <a:rPr lang="en-GB" sz="1600" dirty="0">
                <a:solidFill>
                  <a:srgbClr val="000000"/>
                </a:solidFill>
                <a:latin typeface="Comic Sans MS"/>
                <a:ea typeface="Comic Sans MS"/>
                <a:cs typeface="Comic Sans MS"/>
                <a:sym typeface="Comic Sans MS"/>
              </a:rPr>
              <a:t> as your favourite school, ensuring that notifications are enabled, and check the app regularly. We also ask parents to visit our website to keep up to date with what is happening in our school, for the school dinner menu etc...</a:t>
            </a:r>
            <a:endParaRPr sz="1600" dirty="0"/>
          </a:p>
          <a:p>
            <a:pPr marL="0" lvl="0" indent="0" algn="ctr" rtl="0">
              <a:lnSpc>
                <a:spcPct val="100000"/>
              </a:lnSpc>
              <a:spcBef>
                <a:spcPts val="640"/>
              </a:spcBef>
              <a:spcAft>
                <a:spcPts val="0"/>
              </a:spcAft>
              <a:buSzPts val="3200"/>
              <a:buNone/>
            </a:pPr>
            <a:endParaRPr sz="1600" dirty="0">
              <a:solidFill>
                <a:srgbClr val="000000"/>
              </a:solidFill>
              <a:latin typeface="Comic Sans MS"/>
              <a:ea typeface="Comic Sans MS"/>
              <a:cs typeface="Comic Sans MS"/>
              <a:sym typeface="Comic Sans MS"/>
            </a:endParaRPr>
          </a:p>
          <a:p>
            <a:pPr marL="0" lvl="0" indent="0" algn="ctr" rtl="0">
              <a:lnSpc>
                <a:spcPct val="100000"/>
              </a:lnSpc>
              <a:spcBef>
                <a:spcPts val="640"/>
              </a:spcBef>
              <a:spcAft>
                <a:spcPts val="0"/>
              </a:spcAft>
              <a:buSzPts val="3200"/>
              <a:buNone/>
            </a:pPr>
            <a:r>
              <a:rPr lang="en-GB" sz="1600" dirty="0">
                <a:solidFill>
                  <a:srgbClr val="000000"/>
                </a:solidFill>
                <a:latin typeface="Comic Sans MS"/>
                <a:ea typeface="Comic Sans MS"/>
                <a:cs typeface="Comic Sans MS"/>
                <a:sym typeface="Comic Sans MS"/>
              </a:rPr>
              <a:t>Our app is available on both Android and Apple devices. Simply visit our school website where you will be prompted to download the app for free.   </a:t>
            </a:r>
            <a:r>
              <a:rPr lang="en-GB" sz="1600" u="sng" dirty="0">
                <a:solidFill>
                  <a:srgbClr val="000000"/>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www.bunscoilbb.com</a:t>
            </a:r>
            <a:r>
              <a:rPr lang="en-GB" sz="1600" dirty="0">
                <a:solidFill>
                  <a:srgbClr val="0B5394"/>
                </a:solidFill>
                <a:latin typeface="Roboto"/>
                <a:ea typeface="Roboto"/>
                <a:cs typeface="Roboto"/>
                <a:sym typeface="Roboto"/>
              </a:rPr>
              <a:t> </a:t>
            </a:r>
            <a:endParaRPr sz="1600" dirty="0">
              <a:solidFill>
                <a:srgbClr val="0B5394"/>
              </a:solidFill>
              <a:latin typeface="Roboto"/>
              <a:ea typeface="Roboto"/>
              <a:cs typeface="Roboto"/>
              <a:sym typeface="Roboto"/>
            </a:endParaRPr>
          </a:p>
        </p:txBody>
      </p:sp>
      <p:pic>
        <p:nvPicPr>
          <p:cNvPr id="220" name="Google Shape;220;p31"/>
          <p:cNvPicPr preferRelativeResize="0"/>
          <p:nvPr/>
        </p:nvPicPr>
        <p:blipFill rotWithShape="1">
          <a:blip r:embed="rId4">
            <a:alphaModFix/>
          </a:blip>
          <a:srcRect/>
          <a:stretch/>
        </p:blipFill>
        <p:spPr>
          <a:xfrm>
            <a:off x="7761481" y="5438584"/>
            <a:ext cx="937545" cy="898724"/>
          </a:xfrm>
          <a:prstGeom prst="rect">
            <a:avLst/>
          </a:prstGeom>
          <a:noFill/>
          <a:ln>
            <a:noFill/>
          </a:ln>
        </p:spPr>
      </p:pic>
      <p:pic>
        <p:nvPicPr>
          <p:cNvPr id="221" name="Google Shape;221;p31"/>
          <p:cNvPicPr preferRelativeResize="0"/>
          <p:nvPr/>
        </p:nvPicPr>
        <p:blipFill rotWithShape="1">
          <a:blip r:embed="rId5">
            <a:alphaModFix/>
          </a:blip>
          <a:srcRect/>
          <a:stretch/>
        </p:blipFill>
        <p:spPr>
          <a:xfrm>
            <a:off x="251625" y="239000"/>
            <a:ext cx="8640761" cy="1585913"/>
          </a:xfrm>
          <a:prstGeom prst="rect">
            <a:avLst/>
          </a:prstGeom>
          <a:noFill/>
          <a:ln>
            <a:noFill/>
          </a:ln>
        </p:spPr>
      </p:pic>
      <p:sp>
        <p:nvSpPr>
          <p:cNvPr id="222" name="Google Shape;222;p31"/>
          <p:cNvSpPr txBox="1">
            <a:spLocks noGrp="1"/>
          </p:cNvSpPr>
          <p:nvPr>
            <p:ph type="title"/>
          </p:nvPr>
        </p:nvSpPr>
        <p:spPr>
          <a:xfrm>
            <a:off x="387925" y="442017"/>
            <a:ext cx="8520600" cy="1179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4000">
                <a:solidFill>
                  <a:srgbClr val="000000"/>
                </a:solidFill>
                <a:latin typeface="Comic Sans MS"/>
                <a:ea typeface="Comic Sans MS"/>
                <a:cs typeface="Comic Sans MS"/>
                <a:sym typeface="Comic Sans MS"/>
              </a:rPr>
              <a:t>Aip Scoile</a:t>
            </a:r>
            <a:endParaRPr sz="4000">
              <a:solidFill>
                <a:srgbClr val="000000"/>
              </a:solidFill>
              <a:latin typeface="Comic Sans MS"/>
              <a:ea typeface="Comic Sans MS"/>
              <a:cs typeface="Comic Sans MS"/>
              <a:sym typeface="Comic Sans MS"/>
            </a:endParaRPr>
          </a:p>
          <a:p>
            <a:pPr marL="0" lvl="0" indent="0" algn="ctr" rtl="0">
              <a:lnSpc>
                <a:spcPct val="100000"/>
              </a:lnSpc>
              <a:spcBef>
                <a:spcPts val="0"/>
              </a:spcBef>
              <a:spcAft>
                <a:spcPts val="0"/>
              </a:spcAft>
              <a:buSzPts val="1400"/>
              <a:buNone/>
            </a:pPr>
            <a:r>
              <a:rPr lang="en-GB" sz="4000">
                <a:solidFill>
                  <a:srgbClr val="000000"/>
                </a:solidFill>
                <a:latin typeface="Comic Sans MS"/>
                <a:ea typeface="Comic Sans MS"/>
                <a:cs typeface="Comic Sans MS"/>
                <a:sym typeface="Comic Sans MS"/>
              </a:rPr>
              <a:t>School App</a:t>
            </a:r>
            <a:endParaRPr sz="4000">
              <a:solidFill>
                <a:srgbClr val="000000"/>
              </a:solidFill>
              <a:latin typeface="Comic Sans MS"/>
              <a:ea typeface="Comic Sans MS"/>
              <a:cs typeface="Comic Sans MS"/>
              <a:sym typeface="Comic Sans MS"/>
            </a:endParaRPr>
          </a:p>
        </p:txBody>
      </p:sp>
      <p:pic>
        <p:nvPicPr>
          <p:cNvPr id="223" name="Google Shape;223;p31"/>
          <p:cNvPicPr preferRelativeResize="0"/>
          <p:nvPr/>
        </p:nvPicPr>
        <p:blipFill rotWithShape="1">
          <a:blip r:embed="rId6">
            <a:alphaModFix/>
          </a:blip>
          <a:srcRect/>
          <a:stretch/>
        </p:blipFill>
        <p:spPr>
          <a:xfrm>
            <a:off x="387927" y="5438584"/>
            <a:ext cx="998575" cy="898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4"/>
          <p:cNvPicPr preferRelativeResize="0"/>
          <p:nvPr/>
        </p:nvPicPr>
        <p:blipFill rotWithShape="1">
          <a:blip r:embed="rId3">
            <a:alphaModFix/>
          </a:blip>
          <a:srcRect/>
          <a:stretch/>
        </p:blipFill>
        <p:spPr>
          <a:xfrm>
            <a:off x="323850" y="404813"/>
            <a:ext cx="8496300" cy="1584325"/>
          </a:xfrm>
          <a:prstGeom prst="rect">
            <a:avLst/>
          </a:prstGeom>
          <a:noFill/>
          <a:ln>
            <a:noFill/>
          </a:ln>
        </p:spPr>
      </p:pic>
      <p:sp>
        <p:nvSpPr>
          <p:cNvPr id="89" name="Google Shape;89;p14"/>
          <p:cNvSpPr txBox="1">
            <a:spLocks noGrp="1"/>
          </p:cNvSpPr>
          <p:nvPr>
            <p:ph type="ctrTitle"/>
          </p:nvPr>
        </p:nvSpPr>
        <p:spPr>
          <a:xfrm>
            <a:off x="685788" y="882550"/>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5000">
              <a:latin typeface="Comic Sans MS"/>
              <a:ea typeface="Comic Sans MS"/>
              <a:cs typeface="Comic Sans MS"/>
              <a:sym typeface="Comic Sans MS"/>
            </a:endParaRPr>
          </a:p>
          <a:p>
            <a:pPr marL="0" lvl="0" indent="0" algn="ctr" rtl="0">
              <a:spcBef>
                <a:spcPts val="0"/>
              </a:spcBef>
              <a:spcAft>
                <a:spcPts val="0"/>
              </a:spcAft>
              <a:buNone/>
            </a:pPr>
            <a:r>
              <a:rPr lang="en-GB" sz="5000">
                <a:latin typeface="Comic Sans MS"/>
                <a:ea typeface="Comic Sans MS"/>
                <a:cs typeface="Comic Sans MS"/>
                <a:sym typeface="Comic Sans MS"/>
              </a:rPr>
              <a:t>Fáilte go Rang 1!</a:t>
            </a:r>
            <a:br>
              <a:rPr lang="en-GB" sz="4000">
                <a:latin typeface="Comic Sans MS"/>
                <a:ea typeface="Comic Sans MS"/>
                <a:cs typeface="Comic Sans MS"/>
                <a:sym typeface="Comic Sans MS"/>
              </a:rPr>
            </a:br>
            <a:br>
              <a:rPr lang="en-GB" sz="5400">
                <a:latin typeface="Comic Sans MS"/>
                <a:ea typeface="Comic Sans MS"/>
                <a:cs typeface="Comic Sans MS"/>
                <a:sym typeface="Comic Sans MS"/>
              </a:rPr>
            </a:br>
            <a:endParaRPr sz="5400">
              <a:latin typeface="Comic Sans MS"/>
              <a:ea typeface="Comic Sans MS"/>
              <a:cs typeface="Comic Sans MS"/>
              <a:sym typeface="Comic Sans MS"/>
            </a:endParaRPr>
          </a:p>
        </p:txBody>
      </p:sp>
      <p:pic>
        <p:nvPicPr>
          <p:cNvPr id="90" name="Google Shape;90;p14" title="8 Sep 2025 at 10_48.png"/>
          <p:cNvPicPr preferRelativeResize="0"/>
          <p:nvPr/>
        </p:nvPicPr>
        <p:blipFill>
          <a:blip r:embed="rId4">
            <a:alphaModFix/>
          </a:blip>
          <a:stretch>
            <a:fillRect/>
          </a:stretch>
        </p:blipFill>
        <p:spPr>
          <a:xfrm>
            <a:off x="1582413" y="2074400"/>
            <a:ext cx="5979177" cy="446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2"/>
          <p:cNvPicPr preferRelativeResize="0"/>
          <p:nvPr/>
        </p:nvPicPr>
        <p:blipFill rotWithShape="1">
          <a:blip r:embed="rId3">
            <a:alphaModFix/>
          </a:blip>
          <a:srcRect/>
          <a:stretch/>
        </p:blipFill>
        <p:spPr>
          <a:xfrm>
            <a:off x="323850" y="260350"/>
            <a:ext cx="8640761" cy="1585913"/>
          </a:xfrm>
          <a:prstGeom prst="rect">
            <a:avLst/>
          </a:prstGeom>
          <a:noFill/>
          <a:ln>
            <a:noFill/>
          </a:ln>
        </p:spPr>
      </p:pic>
      <p:sp>
        <p:nvSpPr>
          <p:cNvPr id="229" name="Google Shape;229;p32"/>
          <p:cNvSpPr txBox="1">
            <a:spLocks noGrp="1"/>
          </p:cNvSpPr>
          <p:nvPr>
            <p:ph type="title"/>
          </p:nvPr>
        </p:nvSpPr>
        <p:spPr>
          <a:xfrm>
            <a:off x="457200" y="3822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3959">
                <a:latin typeface="Comic Sans MS"/>
                <a:ea typeface="Comic Sans MS"/>
                <a:cs typeface="Comic Sans MS"/>
                <a:sym typeface="Comic Sans MS"/>
              </a:rPr>
              <a:t>Ag Tacú sa Bhaile</a:t>
            </a:r>
            <a:endParaRPr sz="3959">
              <a:latin typeface="Comic Sans MS"/>
              <a:ea typeface="Comic Sans MS"/>
              <a:cs typeface="Comic Sans MS"/>
              <a:sym typeface="Comic Sans MS"/>
            </a:endParaRPr>
          </a:p>
          <a:p>
            <a:pPr marL="0" lvl="0" indent="0" algn="ctr" rtl="0">
              <a:lnSpc>
                <a:spcPct val="100000"/>
              </a:lnSpc>
              <a:spcBef>
                <a:spcPts val="0"/>
              </a:spcBef>
              <a:spcAft>
                <a:spcPts val="0"/>
              </a:spcAft>
              <a:buSzPts val="1400"/>
              <a:buNone/>
            </a:pPr>
            <a:r>
              <a:rPr lang="en-GB" sz="3959">
                <a:latin typeface="Comic Sans MS"/>
                <a:ea typeface="Comic Sans MS"/>
                <a:cs typeface="Comic Sans MS"/>
                <a:sym typeface="Comic Sans MS"/>
              </a:rPr>
              <a:t>Home Support</a:t>
            </a:r>
            <a:endParaRPr sz="3959">
              <a:latin typeface="Comic Sans MS"/>
              <a:ea typeface="Comic Sans MS"/>
              <a:cs typeface="Comic Sans MS"/>
              <a:sym typeface="Comic Sans MS"/>
            </a:endParaRPr>
          </a:p>
        </p:txBody>
      </p:sp>
      <p:sp>
        <p:nvSpPr>
          <p:cNvPr id="230" name="Google Shape;230;p32"/>
          <p:cNvSpPr txBox="1">
            <a:spLocks noGrp="1"/>
          </p:cNvSpPr>
          <p:nvPr>
            <p:ph type="body" idx="1"/>
          </p:nvPr>
        </p:nvSpPr>
        <p:spPr>
          <a:xfrm>
            <a:off x="323850" y="1218900"/>
            <a:ext cx="8513400" cy="53286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800"/>
              <a:buFont typeface="Arial"/>
              <a:buNone/>
            </a:pPr>
            <a:endParaRPr sz="1100">
              <a:latin typeface="Times New Roman"/>
              <a:ea typeface="Times New Roman"/>
              <a:cs typeface="Times New Roman"/>
              <a:sym typeface="Times New Roman"/>
            </a:endParaRPr>
          </a:p>
          <a:p>
            <a:pPr marL="0" lvl="0" indent="0" algn="l" rtl="0">
              <a:lnSpc>
                <a:spcPct val="80000"/>
              </a:lnSpc>
              <a:spcBef>
                <a:spcPts val="160"/>
              </a:spcBef>
              <a:spcAft>
                <a:spcPts val="0"/>
              </a:spcAft>
              <a:buClr>
                <a:schemeClr val="dk1"/>
              </a:buClr>
              <a:buSzPts val="800"/>
              <a:buNone/>
            </a:pPr>
            <a:endParaRPr sz="2000">
              <a:solidFill>
                <a:srgbClr val="000000"/>
              </a:solidFill>
              <a:latin typeface="Comic Sans MS"/>
              <a:ea typeface="Comic Sans MS"/>
              <a:cs typeface="Comic Sans MS"/>
              <a:sym typeface="Comic Sans MS"/>
            </a:endParaRPr>
          </a:p>
          <a:p>
            <a:pPr marL="0" lvl="0" indent="0" algn="l" rtl="0">
              <a:lnSpc>
                <a:spcPct val="80000"/>
              </a:lnSpc>
              <a:spcBef>
                <a:spcPts val="160"/>
              </a:spcBef>
              <a:spcAft>
                <a:spcPts val="0"/>
              </a:spcAft>
              <a:buClr>
                <a:schemeClr val="dk1"/>
              </a:buClr>
              <a:buSzPts val="800"/>
              <a:buNone/>
            </a:pPr>
            <a:endParaRPr sz="2000">
              <a:solidFill>
                <a:srgbClr val="000000"/>
              </a:solidFill>
              <a:latin typeface="Comic Sans MS"/>
              <a:ea typeface="Comic Sans MS"/>
              <a:cs typeface="Comic Sans MS"/>
              <a:sym typeface="Comic Sans MS"/>
            </a:endParaRPr>
          </a:p>
          <a:p>
            <a:pPr marL="0" lvl="0" indent="0" algn="l" rtl="0">
              <a:lnSpc>
                <a:spcPct val="100000"/>
              </a:lnSpc>
              <a:spcBef>
                <a:spcPts val="160"/>
              </a:spcBef>
              <a:spcAft>
                <a:spcPts val="0"/>
              </a:spcAft>
              <a:buClr>
                <a:schemeClr val="dk1"/>
              </a:buClr>
              <a:buSzPts val="800"/>
              <a:buNone/>
            </a:pPr>
            <a:r>
              <a:rPr lang="en-GB" sz="1600">
                <a:solidFill>
                  <a:srgbClr val="000000"/>
                </a:solidFill>
                <a:latin typeface="Comic Sans MS"/>
                <a:ea typeface="Comic Sans MS"/>
                <a:cs typeface="Comic Sans MS"/>
                <a:sym typeface="Comic Sans MS"/>
              </a:rPr>
              <a:t>Whilst we use our Schools NI app for whole-school, general messages, individual class level messages are sent primarily via each class ‘’Google Classroom’. Class teachers set homework tasks, provide helpful links, post messages and communicate at a class level using this app , as well as providing individual, personal feedback to pupil on their work/activities.</a:t>
            </a:r>
            <a:endParaRPr sz="1600"/>
          </a:p>
          <a:p>
            <a:pPr marL="0" lvl="0" indent="0" algn="l" rtl="0">
              <a:lnSpc>
                <a:spcPct val="100000"/>
              </a:lnSpc>
              <a:spcBef>
                <a:spcPts val="160"/>
              </a:spcBef>
              <a:spcAft>
                <a:spcPts val="0"/>
              </a:spcAft>
              <a:buClr>
                <a:schemeClr val="dk1"/>
              </a:buClr>
              <a:buSzPts val="800"/>
              <a:buNone/>
            </a:pPr>
            <a:endParaRPr sz="1600">
              <a:solidFill>
                <a:srgbClr val="000000"/>
              </a:solidFill>
              <a:latin typeface="Comic Sans MS"/>
              <a:ea typeface="Comic Sans MS"/>
              <a:cs typeface="Comic Sans MS"/>
              <a:sym typeface="Comic Sans MS"/>
            </a:endParaRPr>
          </a:p>
          <a:p>
            <a:pPr marL="0" lvl="0" indent="0" algn="l" rtl="0">
              <a:lnSpc>
                <a:spcPct val="100000"/>
              </a:lnSpc>
              <a:spcBef>
                <a:spcPts val="160"/>
              </a:spcBef>
              <a:spcAft>
                <a:spcPts val="0"/>
              </a:spcAft>
              <a:buClr>
                <a:schemeClr val="dk1"/>
              </a:buClr>
              <a:buSzPts val="800"/>
              <a:buNone/>
            </a:pPr>
            <a:endParaRPr sz="1600">
              <a:latin typeface="Comic Sans MS"/>
              <a:ea typeface="Comic Sans MS"/>
              <a:cs typeface="Comic Sans MS"/>
              <a:sym typeface="Comic Sans MS"/>
            </a:endParaRPr>
          </a:p>
          <a:p>
            <a:pPr marL="0" lvl="0" indent="0" algn="l" rtl="0">
              <a:lnSpc>
                <a:spcPct val="100000"/>
              </a:lnSpc>
              <a:spcBef>
                <a:spcPts val="160"/>
              </a:spcBef>
              <a:spcAft>
                <a:spcPts val="0"/>
              </a:spcAft>
              <a:buClr>
                <a:schemeClr val="dk1"/>
              </a:buClr>
              <a:buSzPts val="800"/>
              <a:buNone/>
            </a:pPr>
            <a:r>
              <a:rPr lang="en-GB" sz="1600">
                <a:latin typeface="Comic Sans MS"/>
                <a:ea typeface="Comic Sans MS"/>
                <a:cs typeface="Comic Sans MS"/>
                <a:sym typeface="Comic Sans MS"/>
              </a:rPr>
              <a:t>Log-in details and passwords have now been sent home, and we hope everyone is able to see the tasks and messages which have been sent so far. If anyone is having difficulties getting on to Google Classroom, please don’t hesitate to get in touch.</a:t>
            </a:r>
            <a:endParaRPr sz="1600">
              <a:latin typeface="Comic Sans MS"/>
              <a:ea typeface="Comic Sans MS"/>
              <a:cs typeface="Comic Sans MS"/>
              <a:sym typeface="Comic Sans MS"/>
            </a:endParaRPr>
          </a:p>
          <a:p>
            <a:pPr marL="0" lvl="0" indent="0" algn="l" rtl="0">
              <a:lnSpc>
                <a:spcPct val="100000"/>
              </a:lnSpc>
              <a:spcBef>
                <a:spcPts val="160"/>
              </a:spcBef>
              <a:spcAft>
                <a:spcPts val="0"/>
              </a:spcAft>
              <a:buClr>
                <a:schemeClr val="dk1"/>
              </a:buClr>
              <a:buSzPts val="800"/>
              <a:buNone/>
            </a:pPr>
            <a:endParaRPr sz="1600">
              <a:latin typeface="Comic Sans MS"/>
              <a:ea typeface="Comic Sans MS"/>
              <a:cs typeface="Comic Sans MS"/>
              <a:sym typeface="Comic Sans MS"/>
            </a:endParaRPr>
          </a:p>
          <a:p>
            <a:pPr marL="0" lvl="0" indent="0" algn="l" rtl="0">
              <a:lnSpc>
                <a:spcPct val="100000"/>
              </a:lnSpc>
              <a:spcBef>
                <a:spcPts val="160"/>
              </a:spcBef>
              <a:spcAft>
                <a:spcPts val="0"/>
              </a:spcAft>
              <a:buClr>
                <a:schemeClr val="dk1"/>
              </a:buClr>
              <a:buSzPts val="800"/>
              <a:buNone/>
            </a:pPr>
            <a:r>
              <a:rPr lang="en-GB" sz="1600">
                <a:latin typeface="Comic Sans MS"/>
                <a:ea typeface="Comic Sans MS"/>
                <a:cs typeface="Comic Sans MS"/>
                <a:sym typeface="Comic Sans MS"/>
              </a:rPr>
              <a:t>We also post information and news on our school website, </a:t>
            </a:r>
            <a:r>
              <a:rPr lang="en-GB" sz="1600" u="sng">
                <a:solidFill>
                  <a:schemeClr val="hlink"/>
                </a:solidFill>
                <a:latin typeface="Comic Sans MS"/>
                <a:ea typeface="Comic Sans MS"/>
                <a:cs typeface="Comic Sans MS"/>
                <a:sym typeface="Comic Sans MS"/>
                <a:hlinkClick r:id="rId4"/>
              </a:rPr>
              <a:t>www.bunscoilbb.com</a:t>
            </a:r>
            <a:r>
              <a:rPr lang="en-GB" sz="1600">
                <a:latin typeface="Comic Sans MS"/>
                <a:ea typeface="Comic Sans MS"/>
                <a:cs typeface="Comic Sans MS"/>
                <a:sym typeface="Comic Sans MS"/>
              </a:rPr>
              <a:t>, where you’ll find updated dinner menus, important upcoming dates and so on.</a:t>
            </a:r>
            <a:endParaRPr sz="1600">
              <a:latin typeface="Comic Sans MS"/>
              <a:ea typeface="Comic Sans MS"/>
              <a:cs typeface="Comic Sans MS"/>
              <a:sym typeface="Comic Sans MS"/>
            </a:endParaRPr>
          </a:p>
          <a:p>
            <a:pPr marL="0" lvl="0" indent="0" algn="l" rtl="0">
              <a:lnSpc>
                <a:spcPct val="100000"/>
              </a:lnSpc>
              <a:spcBef>
                <a:spcPts val="160"/>
              </a:spcBef>
              <a:spcAft>
                <a:spcPts val="0"/>
              </a:spcAft>
              <a:buClr>
                <a:schemeClr val="dk1"/>
              </a:buClr>
              <a:buSzPts val="800"/>
              <a:buNone/>
            </a:pPr>
            <a:endParaRPr sz="1600">
              <a:solidFill>
                <a:srgbClr val="000000"/>
              </a:solidFill>
              <a:latin typeface="Comic Sans MS"/>
              <a:ea typeface="Comic Sans MS"/>
              <a:cs typeface="Comic Sans MS"/>
              <a:sym typeface="Comic Sans MS"/>
            </a:endParaRPr>
          </a:p>
          <a:p>
            <a:pPr marL="0" lvl="0" indent="0" algn="l" rtl="0">
              <a:lnSpc>
                <a:spcPct val="100000"/>
              </a:lnSpc>
              <a:spcBef>
                <a:spcPts val="160"/>
              </a:spcBef>
              <a:spcAft>
                <a:spcPts val="0"/>
              </a:spcAft>
              <a:buClr>
                <a:schemeClr val="dk1"/>
              </a:buClr>
              <a:buSzPts val="800"/>
              <a:buNone/>
            </a:pPr>
            <a:r>
              <a:rPr lang="en-GB" sz="1600">
                <a:solidFill>
                  <a:srgbClr val="000000"/>
                </a:solidFill>
                <a:latin typeface="Comic Sans MS"/>
                <a:ea typeface="Comic Sans MS"/>
                <a:cs typeface="Comic Sans MS"/>
                <a:sym typeface="Comic Sans MS"/>
              </a:rPr>
              <a:t>And finally, we highly recommend parents follow Cairde Naíscoil agus Bunscoil Bheanna Boirche on Facebook for regular posts and suggestions regarding home-learning and Irish-language events and activities going on locally.</a:t>
            </a:r>
            <a:endParaRPr sz="1600">
              <a:solidFill>
                <a:srgbClr val="000000"/>
              </a:solidFill>
              <a:latin typeface="Comic Sans MS"/>
              <a:ea typeface="Comic Sans MS"/>
              <a:cs typeface="Comic Sans MS"/>
              <a:sym typeface="Comic Sans MS"/>
            </a:endParaRPr>
          </a:p>
        </p:txBody>
      </p:sp>
      <p:pic>
        <p:nvPicPr>
          <p:cNvPr id="231" name="Google Shape;231;p32"/>
          <p:cNvPicPr preferRelativeResize="0"/>
          <p:nvPr/>
        </p:nvPicPr>
        <p:blipFill rotWithShape="1">
          <a:blip r:embed="rId5">
            <a:alphaModFix/>
          </a:blip>
          <a:srcRect l="22895" t="14696" r="22889" b="32035"/>
          <a:stretch/>
        </p:blipFill>
        <p:spPr>
          <a:xfrm>
            <a:off x="7705250" y="2939225"/>
            <a:ext cx="827775" cy="741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37" name="Google Shape;237;p3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38" name="Google Shape;238;p33"/>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CD8BF8B1-7E8D-09C0-801A-B8A621B6B838}"/>
            </a:ext>
          </a:extLst>
        </p:cNvPr>
        <p:cNvGrpSpPr/>
        <p:nvPr/>
      </p:nvGrpSpPr>
      <p:grpSpPr>
        <a:xfrm>
          <a:off x="0" y="0"/>
          <a:ext cx="0" cy="0"/>
          <a:chOff x="0" y="0"/>
          <a:chExt cx="0" cy="0"/>
        </a:xfrm>
      </p:grpSpPr>
      <p:sp>
        <p:nvSpPr>
          <p:cNvPr id="264" name="Google Shape;264;p37">
            <a:extLst>
              <a:ext uri="{FF2B5EF4-FFF2-40B4-BE49-F238E27FC236}">
                <a16:creationId xmlns:a16="http://schemas.microsoft.com/office/drawing/2014/main" id="{B443BDEE-ACFB-1E6F-49BE-07503FEBF41A}"/>
              </a:ext>
            </a:extLst>
          </p:cNvPr>
          <p:cNvSpPr txBox="1">
            <a:spLocks noGrp="1"/>
          </p:cNvSpPr>
          <p:nvPr>
            <p:ph type="body" idx="1"/>
          </p:nvPr>
        </p:nvSpPr>
        <p:spPr>
          <a:xfrm>
            <a:off x="365693" y="1812922"/>
            <a:ext cx="8525387" cy="2655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r>
              <a:rPr kumimoji="0" lang="en-GB"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In Rang 1, we don’t send formal homework home until after the Halloween break, although we will continue to send home challenges and tasks such as finding and posting pictures of items, listening to a story/song or watching a short video and having a chat with you about it etc in the meantime. This is a great way for them to start using their Irish a bit more at home, but also to ensure everyone is comfortable and confident using Google Classroom.</a:t>
            </a:r>
            <a:endParaRPr kumimoji="0" lang="en-GB" sz="3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endParaRPr kumimoji="0" lang="en-GB"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r>
              <a:rPr kumimoji="0" lang="en-GB"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Once written homework begins, we will send a blue BBB book folder home every Monday, which will contain any reading text books and worksheets needed for the week, along with a weekly overview of what to do, and how to help pronounce words etc. We will also send home a homework jotter for you to keep at home. As </a:t>
            </a:r>
            <a:r>
              <a:rPr kumimoji="0" lang="en-GB" sz="1600" b="0"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homeworks</a:t>
            </a:r>
            <a:r>
              <a:rPr kumimoji="0" lang="en-GB"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are completed, glue the worksheet into the jotter, take a photo of the piece of work/activity, and on Thursday evenings, attach all homework photos to the assignment on Google Classroom. We do not mind which night each task is completed, as long as all activities are completed and photos are posted to Google Classroom by Thursday evening, to allow us to assess the work and provide meaningful feedback in a timely manner. </a:t>
            </a:r>
          </a:p>
          <a:p>
            <a:pPr marL="0" marR="0" lvl="0" indent="0" algn="ctr" defTabSz="914400" rtl="0" eaLnBrk="1" fontAlgn="auto" latinLnBrk="0" hangingPunct="1">
              <a:lnSpc>
                <a:spcPct val="100000"/>
              </a:lnSpc>
              <a:spcBef>
                <a:spcPts val="360"/>
              </a:spcBef>
              <a:spcAft>
                <a:spcPts val="0"/>
              </a:spcAft>
              <a:buClr>
                <a:srgbClr val="000000"/>
              </a:buClr>
              <a:buSzPts val="1800"/>
              <a:buFont typeface="Arial"/>
              <a:buNone/>
              <a:tabLst/>
              <a:defRPr/>
            </a:pPr>
            <a:r>
              <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Please return the blue homework folders to school every Friday, to allow us to prepare the folders again for the following Monday.</a:t>
            </a:r>
          </a:p>
          <a:p>
            <a:pPr marL="342900" lvl="0" indent="-139700" algn="l" rtl="0">
              <a:spcBef>
                <a:spcPts val="640"/>
              </a:spcBef>
              <a:spcAft>
                <a:spcPts val="0"/>
              </a:spcAft>
              <a:buClr>
                <a:schemeClr val="dk1"/>
              </a:buClr>
              <a:buSzPts val="3200"/>
              <a:buNone/>
            </a:pPr>
            <a:endParaRPr dirty="0"/>
          </a:p>
        </p:txBody>
      </p:sp>
      <p:pic>
        <p:nvPicPr>
          <p:cNvPr id="265" name="Google Shape;265;p37">
            <a:extLst>
              <a:ext uri="{FF2B5EF4-FFF2-40B4-BE49-F238E27FC236}">
                <a16:creationId xmlns:a16="http://schemas.microsoft.com/office/drawing/2014/main" id="{1D415B89-7A6E-6B6C-06CA-6B3445C9557B}"/>
              </a:ext>
            </a:extLst>
          </p:cNvPr>
          <p:cNvPicPr preferRelativeResize="0"/>
          <p:nvPr/>
        </p:nvPicPr>
        <p:blipFill rotWithShape="1">
          <a:blip r:embed="rId3">
            <a:alphaModFix/>
          </a:blip>
          <a:srcRect/>
          <a:stretch/>
        </p:blipFill>
        <p:spPr>
          <a:xfrm>
            <a:off x="701668" y="227022"/>
            <a:ext cx="7740652" cy="1585913"/>
          </a:xfrm>
          <a:prstGeom prst="rect">
            <a:avLst/>
          </a:prstGeom>
          <a:noFill/>
          <a:ln>
            <a:noFill/>
          </a:ln>
        </p:spPr>
      </p:pic>
      <p:sp>
        <p:nvSpPr>
          <p:cNvPr id="266" name="Google Shape;266;p37">
            <a:extLst>
              <a:ext uri="{FF2B5EF4-FFF2-40B4-BE49-F238E27FC236}">
                <a16:creationId xmlns:a16="http://schemas.microsoft.com/office/drawing/2014/main" id="{B0320B95-163E-4074-F6F3-EFB4EA745456}"/>
              </a:ext>
            </a:extLst>
          </p:cNvPr>
          <p:cNvSpPr txBox="1"/>
          <p:nvPr/>
        </p:nvSpPr>
        <p:spPr>
          <a:xfrm>
            <a:off x="548700" y="44847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GB" sz="3959">
                <a:solidFill>
                  <a:schemeClr val="dk1"/>
                </a:solidFill>
                <a:latin typeface="Comic Sans MS"/>
                <a:ea typeface="Comic Sans MS"/>
                <a:cs typeface="Comic Sans MS"/>
                <a:sym typeface="Comic Sans MS"/>
              </a:rPr>
              <a:t>Obair bhaile</a:t>
            </a:r>
            <a:endParaRPr sz="3959">
              <a:solidFill>
                <a:schemeClr val="dk1"/>
              </a:solidFill>
              <a:latin typeface="Comic Sans MS"/>
              <a:ea typeface="Comic Sans MS"/>
              <a:cs typeface="Comic Sans MS"/>
              <a:sym typeface="Comic Sans MS"/>
            </a:endParaRPr>
          </a:p>
          <a:p>
            <a:pPr marL="0" marR="0" lvl="0" indent="0" algn="ctr" rtl="0">
              <a:lnSpc>
                <a:spcPct val="80000"/>
              </a:lnSpc>
              <a:spcBef>
                <a:spcPts val="0"/>
              </a:spcBef>
              <a:spcAft>
                <a:spcPts val="0"/>
              </a:spcAft>
              <a:buNone/>
            </a:pPr>
            <a:r>
              <a:rPr lang="en-GB" sz="3959">
                <a:solidFill>
                  <a:schemeClr val="dk1"/>
                </a:solidFill>
                <a:latin typeface="Comic Sans MS"/>
                <a:ea typeface="Comic Sans MS"/>
                <a:cs typeface="Comic Sans MS"/>
                <a:sym typeface="Comic Sans MS"/>
              </a:rPr>
              <a:t>Homework</a:t>
            </a:r>
            <a:endParaRPr sz="3959">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938337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body" idx="1"/>
          </p:nvPr>
        </p:nvSpPr>
        <p:spPr>
          <a:xfrm>
            <a:off x="365693" y="1812922"/>
            <a:ext cx="8525387" cy="2655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r>
              <a:rPr lang="en-GB" sz="1500" dirty="0">
                <a:solidFill>
                  <a:srgbClr val="000000"/>
                </a:solidFill>
                <a:latin typeface="Comic Sans MS"/>
                <a:ea typeface="Comic Sans MS"/>
                <a:cs typeface="Comic Sans MS"/>
                <a:sym typeface="Comic Sans MS"/>
              </a:rPr>
              <a:t>D</a:t>
            </a:r>
            <a:r>
              <a:rPr kumimoji="0" lang="en-GB" sz="1500" b="0"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ue</a:t>
            </a:r>
            <a:r>
              <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to both a decrease in levels of homework being completed over recent years, as well as an understanding of the importance of down-time and wider extra-curricular activities for children, at </a:t>
            </a:r>
            <a:r>
              <a:rPr kumimoji="0" lang="en-GB" sz="1500" b="0"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Naíscoil</a:t>
            </a:r>
            <a:r>
              <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r>
              <a:rPr kumimoji="0" lang="en-GB" sz="1500" b="0"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agus</a:t>
            </a:r>
            <a:r>
              <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Bunscoil </a:t>
            </a:r>
            <a:r>
              <a:rPr kumimoji="0" lang="en-GB" sz="1500" b="0"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Bheanna</a:t>
            </a:r>
            <a:r>
              <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r>
              <a:rPr kumimoji="0" lang="en-GB" sz="1500" b="0"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Boirche</a:t>
            </a:r>
            <a:r>
              <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we have reduced written homework tasks to one per week. </a:t>
            </a:r>
          </a:p>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endPar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r>
              <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With the reduction in written tasks, it is hoped and expected that families will use this extra time to read with your children, both the school text books sent home and for fun with favourite storybooks or books borrowed from the library.</a:t>
            </a:r>
          </a:p>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endPar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r>
              <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In addition, rather than nightly written activities, I will frequently set oral literacy homework tasks such as ‘Put the story in order’ or ‘Roll the dice and make a sentence with that word’ etc… Please make sure you spend time with your child completing these tasks, and taking a photo of them busy at work, to post to Google Classroom every Thursday.</a:t>
            </a:r>
          </a:p>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endPar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360"/>
              </a:spcBef>
              <a:spcAft>
                <a:spcPts val="0"/>
              </a:spcAft>
              <a:buClr>
                <a:srgbClr val="000000"/>
              </a:buClr>
              <a:buSzPts val="1800"/>
              <a:buFont typeface="Arial"/>
              <a:buNone/>
              <a:tabLst/>
              <a:defRPr/>
            </a:pPr>
            <a:r>
              <a:rPr kumimoji="0" lang="en-GB" sz="15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Please don’t disregard the importance of reading, of the little sentence building tasks with your child’s high frequency word cards, or the impact of talking and listening activities. Children’s expressive language skills have seen a drastic decline over the last 10 years with the popularity of tablets and iPads in the home, and these tasks are designed to improve your child’s speech and language skills, to help their overall learning.</a:t>
            </a:r>
          </a:p>
          <a:p>
            <a:pPr marL="342900" lvl="0" indent="-139700" algn="l" rtl="0">
              <a:spcBef>
                <a:spcPts val="640"/>
              </a:spcBef>
              <a:spcAft>
                <a:spcPts val="0"/>
              </a:spcAft>
              <a:buClr>
                <a:schemeClr val="dk1"/>
              </a:buClr>
              <a:buSzPts val="3200"/>
              <a:buNone/>
            </a:pPr>
            <a:endParaRPr dirty="0"/>
          </a:p>
        </p:txBody>
      </p:sp>
      <p:pic>
        <p:nvPicPr>
          <p:cNvPr id="265" name="Google Shape;265;p37"/>
          <p:cNvPicPr preferRelativeResize="0"/>
          <p:nvPr/>
        </p:nvPicPr>
        <p:blipFill rotWithShape="1">
          <a:blip r:embed="rId3">
            <a:alphaModFix/>
          </a:blip>
          <a:srcRect/>
          <a:stretch/>
        </p:blipFill>
        <p:spPr>
          <a:xfrm>
            <a:off x="701668" y="227022"/>
            <a:ext cx="7740652" cy="1585913"/>
          </a:xfrm>
          <a:prstGeom prst="rect">
            <a:avLst/>
          </a:prstGeom>
          <a:noFill/>
          <a:ln>
            <a:noFill/>
          </a:ln>
        </p:spPr>
      </p:pic>
      <p:sp>
        <p:nvSpPr>
          <p:cNvPr id="266" name="Google Shape;266;p37"/>
          <p:cNvSpPr txBox="1"/>
          <p:nvPr/>
        </p:nvSpPr>
        <p:spPr>
          <a:xfrm>
            <a:off x="548700" y="44847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GB" sz="3959">
                <a:solidFill>
                  <a:schemeClr val="dk1"/>
                </a:solidFill>
                <a:latin typeface="Comic Sans MS"/>
                <a:ea typeface="Comic Sans MS"/>
                <a:cs typeface="Comic Sans MS"/>
                <a:sym typeface="Comic Sans MS"/>
              </a:rPr>
              <a:t>Obair bhaile</a:t>
            </a:r>
            <a:endParaRPr sz="3959">
              <a:solidFill>
                <a:schemeClr val="dk1"/>
              </a:solidFill>
              <a:latin typeface="Comic Sans MS"/>
              <a:ea typeface="Comic Sans MS"/>
              <a:cs typeface="Comic Sans MS"/>
              <a:sym typeface="Comic Sans MS"/>
            </a:endParaRPr>
          </a:p>
          <a:p>
            <a:pPr marL="0" marR="0" lvl="0" indent="0" algn="ctr" rtl="0">
              <a:lnSpc>
                <a:spcPct val="80000"/>
              </a:lnSpc>
              <a:spcBef>
                <a:spcPts val="0"/>
              </a:spcBef>
              <a:spcAft>
                <a:spcPts val="0"/>
              </a:spcAft>
              <a:buNone/>
            </a:pPr>
            <a:r>
              <a:rPr lang="en-GB" sz="3959">
                <a:solidFill>
                  <a:schemeClr val="dk1"/>
                </a:solidFill>
                <a:latin typeface="Comic Sans MS"/>
                <a:ea typeface="Comic Sans MS"/>
                <a:cs typeface="Comic Sans MS"/>
                <a:sym typeface="Comic Sans MS"/>
              </a:rPr>
              <a:t>Homework</a:t>
            </a:r>
            <a:endParaRPr sz="3959">
              <a:solidFill>
                <a:schemeClr val="dk1"/>
              </a:solidFill>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E29F3581-B16C-16C0-4180-B97E769AB9E1}"/>
            </a:ext>
          </a:extLst>
        </p:cNvPr>
        <p:cNvGrpSpPr/>
        <p:nvPr/>
      </p:nvGrpSpPr>
      <p:grpSpPr>
        <a:xfrm>
          <a:off x="0" y="0"/>
          <a:ext cx="0" cy="0"/>
          <a:chOff x="0" y="0"/>
          <a:chExt cx="0" cy="0"/>
        </a:xfrm>
      </p:grpSpPr>
      <p:sp>
        <p:nvSpPr>
          <p:cNvPr id="264" name="Google Shape;264;p37">
            <a:extLst>
              <a:ext uri="{FF2B5EF4-FFF2-40B4-BE49-F238E27FC236}">
                <a16:creationId xmlns:a16="http://schemas.microsoft.com/office/drawing/2014/main" id="{FA315709-8857-ECB1-78CA-A4BEC16469B0}"/>
              </a:ext>
            </a:extLst>
          </p:cNvPr>
          <p:cNvSpPr txBox="1">
            <a:spLocks noGrp="1"/>
          </p:cNvSpPr>
          <p:nvPr>
            <p:ph type="body" idx="1"/>
          </p:nvPr>
        </p:nvSpPr>
        <p:spPr>
          <a:xfrm>
            <a:off x="340468" y="2194050"/>
            <a:ext cx="8529332" cy="2655900"/>
          </a:xfrm>
          <a:prstGeom prst="rect">
            <a:avLst/>
          </a:prstGeom>
          <a:noFill/>
          <a:ln>
            <a:noFill/>
          </a:ln>
        </p:spPr>
        <p:txBody>
          <a:bodyPr spcFirstLastPara="1" wrap="square" lIns="91425" tIns="45700" rIns="91425" bIns="45700" anchor="t" anchorCtr="0">
            <a:noAutofit/>
          </a:bodyPr>
          <a:lstStyle/>
          <a:p>
            <a:pPr marL="342900" lvl="0" indent="0" algn="l" rtl="0">
              <a:spcBef>
                <a:spcPts val="560"/>
              </a:spcBef>
              <a:spcAft>
                <a:spcPts val="0"/>
              </a:spcAft>
              <a:buNone/>
            </a:pPr>
            <a:r>
              <a:rPr lang="en-GB" sz="2100" dirty="0">
                <a:latin typeface="Comic Sans MS"/>
                <a:ea typeface="Comic Sans MS"/>
                <a:cs typeface="Comic Sans MS"/>
                <a:sym typeface="Comic Sans MS"/>
              </a:rPr>
              <a:t>Please make sure to listen along to homework feedback sent by Máire on Google Classroom, so that your child can hear that their homework has been seen and enjoyed, and to take on board any suggestions for improvement etc…</a:t>
            </a:r>
            <a:endParaRPr sz="2100" dirty="0">
              <a:latin typeface="Comic Sans MS"/>
              <a:ea typeface="Comic Sans MS"/>
              <a:cs typeface="Comic Sans MS"/>
              <a:sym typeface="Comic Sans MS"/>
            </a:endParaRPr>
          </a:p>
          <a:p>
            <a:pPr marL="342900" lvl="0" indent="0" algn="l" rtl="0">
              <a:spcBef>
                <a:spcPts val="560"/>
              </a:spcBef>
              <a:spcAft>
                <a:spcPts val="0"/>
              </a:spcAft>
              <a:buNone/>
            </a:pPr>
            <a:endParaRPr sz="2100" dirty="0">
              <a:latin typeface="Comic Sans MS"/>
              <a:ea typeface="Comic Sans MS"/>
              <a:cs typeface="Comic Sans MS"/>
              <a:sym typeface="Comic Sans MS"/>
            </a:endParaRPr>
          </a:p>
          <a:p>
            <a:pPr marL="342900" lvl="0" indent="0" algn="l" rtl="0">
              <a:spcBef>
                <a:spcPts val="560"/>
              </a:spcBef>
              <a:spcAft>
                <a:spcPts val="0"/>
              </a:spcAft>
              <a:buNone/>
            </a:pPr>
            <a:r>
              <a:rPr lang="en-GB" sz="2100" dirty="0">
                <a:latin typeface="Comic Sans MS"/>
                <a:ea typeface="Comic Sans MS"/>
                <a:cs typeface="Comic Sans MS"/>
                <a:sym typeface="Comic Sans MS"/>
              </a:rPr>
              <a:t>Reminder! I do not receive notifications of any messages you send in via Google Classroom, and will only see them when I go in to correct work on Fridays. If you have any urgent questions or messages for me, please ensure to send in a written note, call the office, or say to me at drop off/collection, rather than leaving a Google Classroom comment.</a:t>
            </a:r>
            <a:endParaRPr sz="2100"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pic>
        <p:nvPicPr>
          <p:cNvPr id="265" name="Google Shape;265;p37">
            <a:extLst>
              <a:ext uri="{FF2B5EF4-FFF2-40B4-BE49-F238E27FC236}">
                <a16:creationId xmlns:a16="http://schemas.microsoft.com/office/drawing/2014/main" id="{236A4FAE-DA48-CF08-B305-3FAF82468450}"/>
              </a:ext>
            </a:extLst>
          </p:cNvPr>
          <p:cNvPicPr preferRelativeResize="0"/>
          <p:nvPr/>
        </p:nvPicPr>
        <p:blipFill rotWithShape="1">
          <a:blip r:embed="rId3">
            <a:alphaModFix/>
          </a:blip>
          <a:srcRect/>
          <a:stretch/>
        </p:blipFill>
        <p:spPr>
          <a:xfrm>
            <a:off x="701668" y="227022"/>
            <a:ext cx="7740652" cy="1585913"/>
          </a:xfrm>
          <a:prstGeom prst="rect">
            <a:avLst/>
          </a:prstGeom>
          <a:noFill/>
          <a:ln>
            <a:noFill/>
          </a:ln>
        </p:spPr>
      </p:pic>
      <p:sp>
        <p:nvSpPr>
          <p:cNvPr id="266" name="Google Shape;266;p37">
            <a:extLst>
              <a:ext uri="{FF2B5EF4-FFF2-40B4-BE49-F238E27FC236}">
                <a16:creationId xmlns:a16="http://schemas.microsoft.com/office/drawing/2014/main" id="{C268D47E-F688-6512-71E1-D67E080EE91F}"/>
              </a:ext>
            </a:extLst>
          </p:cNvPr>
          <p:cNvSpPr txBox="1"/>
          <p:nvPr/>
        </p:nvSpPr>
        <p:spPr>
          <a:xfrm>
            <a:off x="548700" y="44847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GB" sz="3959">
                <a:solidFill>
                  <a:schemeClr val="dk1"/>
                </a:solidFill>
                <a:latin typeface="Comic Sans MS"/>
                <a:ea typeface="Comic Sans MS"/>
                <a:cs typeface="Comic Sans MS"/>
                <a:sym typeface="Comic Sans MS"/>
              </a:rPr>
              <a:t>Obair bhaile</a:t>
            </a:r>
            <a:endParaRPr sz="3959">
              <a:solidFill>
                <a:schemeClr val="dk1"/>
              </a:solidFill>
              <a:latin typeface="Comic Sans MS"/>
              <a:ea typeface="Comic Sans MS"/>
              <a:cs typeface="Comic Sans MS"/>
              <a:sym typeface="Comic Sans MS"/>
            </a:endParaRPr>
          </a:p>
          <a:p>
            <a:pPr marL="0" marR="0" lvl="0" indent="0" algn="ctr" rtl="0">
              <a:lnSpc>
                <a:spcPct val="80000"/>
              </a:lnSpc>
              <a:spcBef>
                <a:spcPts val="0"/>
              </a:spcBef>
              <a:spcAft>
                <a:spcPts val="0"/>
              </a:spcAft>
              <a:buNone/>
            </a:pPr>
            <a:r>
              <a:rPr lang="en-GB" sz="3959">
                <a:solidFill>
                  <a:schemeClr val="dk1"/>
                </a:solidFill>
                <a:latin typeface="Comic Sans MS"/>
                <a:ea typeface="Comic Sans MS"/>
                <a:cs typeface="Comic Sans MS"/>
                <a:sym typeface="Comic Sans MS"/>
              </a:rPr>
              <a:t>Homework</a:t>
            </a:r>
            <a:endParaRPr sz="3959">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081121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4"/>
          <p:cNvPicPr preferRelativeResize="0"/>
          <p:nvPr/>
        </p:nvPicPr>
        <p:blipFill rotWithShape="1">
          <a:blip r:embed="rId3">
            <a:alphaModFix/>
          </a:blip>
          <a:srcRect/>
          <a:stretch/>
        </p:blipFill>
        <p:spPr>
          <a:xfrm>
            <a:off x="323850" y="260350"/>
            <a:ext cx="8640761" cy="1585913"/>
          </a:xfrm>
          <a:prstGeom prst="rect">
            <a:avLst/>
          </a:prstGeom>
          <a:noFill/>
          <a:ln>
            <a:noFill/>
          </a:ln>
        </p:spPr>
      </p:pic>
      <p:sp>
        <p:nvSpPr>
          <p:cNvPr id="244" name="Google Shape;24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3959">
                <a:latin typeface="Comic Sans MS"/>
                <a:ea typeface="Comic Sans MS"/>
                <a:cs typeface="Comic Sans MS"/>
                <a:sym typeface="Comic Sans MS"/>
              </a:rPr>
              <a:t>Ag cuidiú le do pháiste </a:t>
            </a:r>
            <a:br>
              <a:rPr lang="en-GB" sz="3959">
                <a:latin typeface="Comic Sans MS"/>
                <a:ea typeface="Comic Sans MS"/>
                <a:cs typeface="Comic Sans MS"/>
                <a:sym typeface="Comic Sans MS"/>
              </a:rPr>
            </a:br>
            <a:r>
              <a:rPr lang="en-GB" sz="3959">
                <a:latin typeface="Comic Sans MS"/>
                <a:ea typeface="Comic Sans MS"/>
                <a:cs typeface="Comic Sans MS"/>
                <a:sym typeface="Comic Sans MS"/>
              </a:rPr>
              <a:t>Supporting your child</a:t>
            </a:r>
            <a:endParaRPr sz="3959">
              <a:latin typeface="Comic Sans MS"/>
              <a:ea typeface="Comic Sans MS"/>
              <a:cs typeface="Comic Sans MS"/>
              <a:sym typeface="Comic Sans MS"/>
            </a:endParaRPr>
          </a:p>
        </p:txBody>
      </p:sp>
      <p:sp>
        <p:nvSpPr>
          <p:cNvPr id="245" name="Google Shape;245;p34"/>
          <p:cNvSpPr txBox="1">
            <a:spLocks noGrp="1"/>
          </p:cNvSpPr>
          <p:nvPr>
            <p:ph type="body" idx="1"/>
          </p:nvPr>
        </p:nvSpPr>
        <p:spPr>
          <a:xfrm>
            <a:off x="323775" y="1720025"/>
            <a:ext cx="8640900" cy="4784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600"/>
              <a:buNone/>
            </a:pPr>
            <a:endParaRPr sz="1600" dirty="0">
              <a:solidFill>
                <a:srgbClr val="000000"/>
              </a:solidFill>
              <a:latin typeface="Comic Sans MS"/>
              <a:ea typeface="Comic Sans MS"/>
              <a:cs typeface="Comic Sans MS"/>
              <a:sym typeface="Comic Sans MS"/>
            </a:endParaRPr>
          </a:p>
          <a:p>
            <a:pPr marL="0" lvl="0" indent="0" algn="just" rtl="0">
              <a:lnSpc>
                <a:spcPct val="100000"/>
              </a:lnSpc>
              <a:spcBef>
                <a:spcPts val="320"/>
              </a:spcBef>
              <a:spcAft>
                <a:spcPts val="0"/>
              </a:spcAft>
              <a:buClr>
                <a:srgbClr val="000000"/>
              </a:buClr>
              <a:buSzPts val="1600"/>
              <a:buNone/>
            </a:pPr>
            <a:r>
              <a:rPr lang="en-GB" sz="1400" dirty="0">
                <a:solidFill>
                  <a:srgbClr val="000000"/>
                </a:solidFill>
                <a:latin typeface="Comic Sans MS"/>
                <a:ea typeface="Comic Sans MS"/>
                <a:cs typeface="Comic Sans MS"/>
                <a:sym typeface="Comic Sans MS"/>
              </a:rPr>
              <a:t>Whilst having Irish in the home is not a prerequisite to attend Bunscoil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Boirche</a:t>
            </a:r>
            <a:r>
              <a:rPr lang="en-GB" sz="1400" dirty="0">
                <a:solidFill>
                  <a:srgbClr val="000000"/>
                </a:solidFill>
                <a:latin typeface="Comic Sans MS"/>
                <a:ea typeface="Comic Sans MS"/>
                <a:cs typeface="Comic Sans MS"/>
                <a:sym typeface="Comic Sans MS"/>
              </a:rPr>
              <a:t>, parents are strongly encouraged to avail of the many great Irish Language classes and intensive courses that are available in the area in order to be able to support their child’s learning.  Follow Glór Uachtar Tíre on Facebook, Instagram, or visit their website for information on upcoming lessons and events.</a:t>
            </a:r>
            <a:endParaRPr sz="1400" dirty="0"/>
          </a:p>
          <a:p>
            <a:pPr marL="0" lvl="0" indent="0" algn="just" rtl="0">
              <a:lnSpc>
                <a:spcPct val="100000"/>
              </a:lnSpc>
              <a:spcBef>
                <a:spcPts val="320"/>
              </a:spcBef>
              <a:spcAft>
                <a:spcPts val="0"/>
              </a:spcAft>
              <a:buClr>
                <a:schemeClr val="dk1"/>
              </a:buClr>
              <a:buSzPts val="1600"/>
              <a:buNone/>
            </a:pPr>
            <a:endParaRPr sz="1400" dirty="0">
              <a:solidFill>
                <a:srgbClr val="000000"/>
              </a:solidFill>
              <a:latin typeface="Comic Sans MS"/>
              <a:ea typeface="Comic Sans MS"/>
              <a:cs typeface="Comic Sans MS"/>
              <a:sym typeface="Comic Sans MS"/>
            </a:endParaRPr>
          </a:p>
          <a:p>
            <a:pPr marL="0" lvl="0" indent="0" algn="just" rtl="0">
              <a:lnSpc>
                <a:spcPct val="100000"/>
              </a:lnSpc>
              <a:spcBef>
                <a:spcPts val="320"/>
              </a:spcBef>
              <a:spcAft>
                <a:spcPts val="0"/>
              </a:spcAft>
              <a:buClr>
                <a:srgbClr val="000000"/>
              </a:buClr>
              <a:buSzPts val="1600"/>
              <a:buNone/>
            </a:pPr>
            <a:r>
              <a:rPr lang="en-GB" sz="1400" dirty="0">
                <a:solidFill>
                  <a:srgbClr val="000000"/>
                </a:solidFill>
                <a:latin typeface="Comic Sans MS"/>
                <a:ea typeface="Comic Sans MS"/>
                <a:cs typeface="Comic Sans MS"/>
                <a:sym typeface="Comic Sans MS"/>
              </a:rPr>
              <a:t>In addition, </a:t>
            </a:r>
            <a:r>
              <a:rPr lang="en-GB" sz="1400" dirty="0" err="1">
                <a:solidFill>
                  <a:srgbClr val="000000"/>
                </a:solidFill>
                <a:latin typeface="Comic Sans MS"/>
                <a:ea typeface="Comic Sans MS"/>
                <a:cs typeface="Comic Sans MS"/>
                <a:sym typeface="Comic Sans MS"/>
              </a:rPr>
              <a:t>homeworks</a:t>
            </a:r>
            <a:r>
              <a:rPr lang="en-GB" sz="1400" dirty="0">
                <a:solidFill>
                  <a:srgbClr val="000000"/>
                </a:solidFill>
                <a:latin typeface="Comic Sans MS"/>
                <a:ea typeface="Comic Sans MS"/>
                <a:cs typeface="Comic Sans MS"/>
                <a:sym typeface="Comic Sans MS"/>
              </a:rPr>
              <a:t> are always supplemented with support materials for parents to use to help with pronunciation and meaning.  </a:t>
            </a:r>
            <a:r>
              <a:rPr lang="en-GB" sz="1400" dirty="0"/>
              <a:t> </a:t>
            </a:r>
            <a:r>
              <a:rPr lang="en-GB" sz="1400" dirty="0">
                <a:solidFill>
                  <a:srgbClr val="000000"/>
                </a:solidFill>
                <a:latin typeface="Comic Sans MS"/>
                <a:ea typeface="Comic Sans MS"/>
                <a:cs typeface="Comic Sans MS"/>
                <a:sym typeface="Comic Sans MS"/>
              </a:rPr>
              <a:t>Remember,  homework is a REVISION of work/topics covered in class,  so pupils will be able to tell YOU what they are meant to do,  and will take great joy in doing so! The overview sheets and verbal instructions on Google Classroom will also be of help to you.</a:t>
            </a:r>
            <a:endParaRPr sz="1400" dirty="0"/>
          </a:p>
          <a:p>
            <a:pPr marL="0" lvl="0" indent="0" algn="just" rtl="0">
              <a:lnSpc>
                <a:spcPct val="100000"/>
              </a:lnSpc>
              <a:spcBef>
                <a:spcPts val="320"/>
              </a:spcBef>
              <a:spcAft>
                <a:spcPts val="0"/>
              </a:spcAft>
              <a:buClr>
                <a:schemeClr val="dk1"/>
              </a:buClr>
              <a:buSzPts val="1600"/>
              <a:buFont typeface="Arial"/>
              <a:buNone/>
            </a:pPr>
            <a:endParaRPr sz="1400" dirty="0">
              <a:solidFill>
                <a:srgbClr val="000000"/>
              </a:solidFill>
              <a:latin typeface="Comic Sans MS"/>
              <a:ea typeface="Comic Sans MS"/>
              <a:cs typeface="Comic Sans MS"/>
              <a:sym typeface="Comic Sans MS"/>
            </a:endParaRPr>
          </a:p>
          <a:p>
            <a:pPr marL="0" lvl="0" indent="0" algn="just" rtl="0">
              <a:lnSpc>
                <a:spcPct val="100000"/>
              </a:lnSpc>
              <a:spcBef>
                <a:spcPts val="320"/>
              </a:spcBef>
              <a:spcAft>
                <a:spcPts val="0"/>
              </a:spcAft>
              <a:buClr>
                <a:srgbClr val="000000"/>
              </a:buClr>
              <a:buSzPts val="1600"/>
              <a:buFont typeface="Arial"/>
              <a:buNone/>
            </a:pPr>
            <a:r>
              <a:rPr lang="en-GB" sz="1400" dirty="0">
                <a:solidFill>
                  <a:srgbClr val="000000"/>
                </a:solidFill>
                <a:latin typeface="Comic Sans MS"/>
                <a:ea typeface="Comic Sans MS"/>
                <a:cs typeface="Comic Sans MS"/>
                <a:sym typeface="Comic Sans MS"/>
              </a:rPr>
              <a:t>There are also some fantastic websites to assist parents with Irish and support their child,  such as:</a:t>
            </a:r>
            <a:endParaRPr dirty="0"/>
          </a:p>
          <a:p>
            <a:pPr marL="0" lvl="0" indent="0" algn="ctr" rtl="0">
              <a:lnSpc>
                <a:spcPct val="100000"/>
              </a:lnSpc>
              <a:spcBef>
                <a:spcPts val="320"/>
              </a:spcBef>
              <a:spcAft>
                <a:spcPts val="0"/>
              </a:spcAft>
              <a:buClr>
                <a:srgbClr val="000000"/>
              </a:buClr>
              <a:buSzPts val="1600"/>
              <a:buFont typeface="Arial"/>
              <a:buNone/>
            </a:pPr>
            <a:r>
              <a:rPr lang="en-GB" sz="1400" u="sng" dirty="0">
                <a:solidFill>
                  <a:schemeClr val="hlink"/>
                </a:solidFill>
                <a:latin typeface="Comic Sans MS"/>
                <a:ea typeface="Comic Sans MS"/>
                <a:cs typeface="Comic Sans MS"/>
                <a:sym typeface="Comic Sans MS"/>
                <a:hlinkClick r:id="rId4"/>
              </a:rPr>
              <a:t>www.abair.ie</a:t>
            </a:r>
            <a:r>
              <a:rPr lang="en-GB" sz="1400" dirty="0">
                <a:solidFill>
                  <a:srgbClr val="000000"/>
                </a:solidFill>
                <a:latin typeface="Comic Sans MS"/>
                <a:ea typeface="Comic Sans MS"/>
                <a:cs typeface="Comic Sans MS"/>
                <a:sym typeface="Comic Sans MS"/>
              </a:rPr>
              <a:t>            </a:t>
            </a:r>
            <a:r>
              <a:rPr lang="en-GB" sz="1400" u="sng" dirty="0">
                <a:solidFill>
                  <a:schemeClr val="hlink"/>
                </a:solidFill>
                <a:latin typeface="Comic Sans MS"/>
                <a:ea typeface="Comic Sans MS"/>
                <a:cs typeface="Comic Sans MS"/>
                <a:sym typeface="Comic Sans MS"/>
                <a:hlinkClick r:id="rId5"/>
              </a:rPr>
              <a:t>www.tearma.ie</a:t>
            </a:r>
            <a:r>
              <a:rPr lang="en-GB" sz="1400" dirty="0">
                <a:solidFill>
                  <a:srgbClr val="000000"/>
                </a:solidFill>
                <a:latin typeface="Comic Sans MS"/>
                <a:ea typeface="Comic Sans MS"/>
                <a:cs typeface="Comic Sans MS"/>
                <a:sym typeface="Comic Sans MS"/>
              </a:rPr>
              <a:t>       </a:t>
            </a:r>
            <a:r>
              <a:rPr lang="en-GB" sz="1400" u="sng" dirty="0">
                <a:solidFill>
                  <a:schemeClr val="hlink"/>
                </a:solidFill>
                <a:latin typeface="Comic Sans MS"/>
                <a:ea typeface="Comic Sans MS"/>
                <a:cs typeface="Comic Sans MS"/>
                <a:sym typeface="Comic Sans MS"/>
                <a:hlinkClick r:id="rId6"/>
              </a:rPr>
              <a:t>www.foclóir.ie</a:t>
            </a:r>
            <a:r>
              <a:rPr lang="en-GB" sz="1400" dirty="0">
                <a:solidFill>
                  <a:srgbClr val="000000"/>
                </a:solidFill>
                <a:latin typeface="Comic Sans MS"/>
                <a:ea typeface="Comic Sans MS"/>
                <a:cs typeface="Comic Sans MS"/>
                <a:sym typeface="Comic Sans MS"/>
              </a:rPr>
              <a:t>     </a:t>
            </a:r>
            <a:endParaRPr sz="1400" dirty="0"/>
          </a:p>
          <a:p>
            <a:pPr marL="0" lvl="0" indent="0" algn="ctr" rtl="0">
              <a:lnSpc>
                <a:spcPct val="100000"/>
              </a:lnSpc>
              <a:spcBef>
                <a:spcPts val="320"/>
              </a:spcBef>
              <a:spcAft>
                <a:spcPts val="0"/>
              </a:spcAft>
              <a:buClr>
                <a:srgbClr val="000000"/>
              </a:buClr>
              <a:buSzPts val="1600"/>
              <a:buNone/>
            </a:pPr>
            <a:r>
              <a:rPr lang="en-GB" sz="1400" u="sng" dirty="0">
                <a:solidFill>
                  <a:schemeClr val="hlink"/>
                </a:solidFill>
                <a:latin typeface="Comic Sans MS"/>
                <a:ea typeface="Comic Sans MS"/>
                <a:cs typeface="Comic Sans MS"/>
                <a:sym typeface="Comic Sans MS"/>
                <a:hlinkClick r:id="rId7"/>
              </a:rPr>
              <a:t>www.bbc.co.uk/northernireland/irish/blas</a:t>
            </a:r>
            <a:r>
              <a:rPr lang="en-GB" sz="1400" dirty="0">
                <a:solidFill>
                  <a:srgbClr val="000000"/>
                </a:solidFill>
                <a:latin typeface="Comic Sans MS"/>
                <a:ea typeface="Comic Sans MS"/>
                <a:cs typeface="Comic Sans MS"/>
                <a:sym typeface="Comic Sans MS"/>
              </a:rPr>
              <a:t>  </a:t>
            </a:r>
            <a:r>
              <a:rPr lang="en-GB" sz="1400" u="sng" dirty="0">
                <a:solidFill>
                  <a:schemeClr val="hlink"/>
                </a:solidFill>
                <a:latin typeface="Comic Sans MS"/>
                <a:ea typeface="Comic Sans MS"/>
                <a:cs typeface="Comic Sans MS"/>
                <a:sym typeface="Comic Sans MS"/>
                <a:hlinkClick r:id="rId8"/>
              </a:rPr>
              <a:t>www.irishforparents.ie</a:t>
            </a:r>
            <a:r>
              <a:rPr lang="en-GB" sz="1400" dirty="0">
                <a:solidFill>
                  <a:srgbClr val="000000"/>
                </a:solidFill>
                <a:latin typeface="Comic Sans MS"/>
                <a:ea typeface="Comic Sans MS"/>
                <a:cs typeface="Comic Sans MS"/>
                <a:sym typeface="Comic Sans MS"/>
              </a:rPr>
              <a:t> </a:t>
            </a:r>
            <a:endParaRPr sz="1400" dirty="0">
              <a:solidFill>
                <a:srgbClr val="000000"/>
              </a:solidFill>
              <a:latin typeface="Comic Sans MS"/>
              <a:ea typeface="Comic Sans MS"/>
              <a:cs typeface="Comic Sans MS"/>
              <a:sym typeface="Comic Sans MS"/>
            </a:endParaRPr>
          </a:p>
          <a:p>
            <a:pPr marL="0" lvl="0" indent="0" algn="ctr" rtl="0">
              <a:lnSpc>
                <a:spcPct val="100000"/>
              </a:lnSpc>
              <a:spcBef>
                <a:spcPts val="320"/>
              </a:spcBef>
              <a:spcAft>
                <a:spcPts val="0"/>
              </a:spcAft>
              <a:buClr>
                <a:srgbClr val="000000"/>
              </a:buClr>
              <a:buSzPts val="1600"/>
              <a:buNone/>
            </a:pPr>
            <a:r>
              <a:rPr lang="en-GB" sz="1400" u="sng" dirty="0">
                <a:solidFill>
                  <a:schemeClr val="hlink"/>
                </a:solidFill>
                <a:latin typeface="Comic Sans MS"/>
                <a:ea typeface="Comic Sans MS"/>
                <a:cs typeface="Comic Sans MS"/>
                <a:sym typeface="Comic Sans MS"/>
                <a:hlinkClick r:id="rId6"/>
              </a:rPr>
              <a:t>www.cúla4.com</a:t>
            </a:r>
            <a:r>
              <a:rPr lang="en-GB" sz="1400" dirty="0">
                <a:solidFill>
                  <a:srgbClr val="000000"/>
                </a:solidFill>
                <a:latin typeface="Comic Sans MS"/>
                <a:ea typeface="Comic Sans MS"/>
                <a:cs typeface="Comic Sans MS"/>
                <a:sym typeface="Comic Sans MS"/>
              </a:rPr>
              <a:t>      </a:t>
            </a:r>
            <a:r>
              <a:rPr lang="en-GB" sz="1400" u="sng" dirty="0">
                <a:solidFill>
                  <a:schemeClr val="hlink"/>
                </a:solidFill>
                <a:latin typeface="Comic Sans MS"/>
                <a:ea typeface="Comic Sans MS"/>
                <a:cs typeface="Comic Sans MS"/>
                <a:sym typeface="Comic Sans MS"/>
                <a:hlinkClick r:id="rId9"/>
              </a:rPr>
              <a:t>www.foghlaim.tg4.ie</a:t>
            </a:r>
            <a:r>
              <a:rPr lang="en-GB" sz="1400" dirty="0">
                <a:solidFill>
                  <a:srgbClr val="000000"/>
                </a:solidFill>
                <a:latin typeface="Comic Sans MS"/>
                <a:ea typeface="Comic Sans MS"/>
                <a:cs typeface="Comic Sans MS"/>
                <a:sym typeface="Comic Sans MS"/>
              </a:rPr>
              <a:t> </a:t>
            </a:r>
            <a:endParaRPr sz="1400" dirty="0">
              <a:solidFill>
                <a:srgbClr val="000000"/>
              </a:solidFill>
              <a:latin typeface="Comic Sans MS"/>
              <a:ea typeface="Comic Sans MS"/>
              <a:cs typeface="Comic Sans MS"/>
              <a:sym typeface="Comic Sans MS"/>
            </a:endParaRPr>
          </a:p>
          <a:p>
            <a:pPr marL="0" lvl="0" indent="0" algn="ctr" rtl="0">
              <a:lnSpc>
                <a:spcPct val="100000"/>
              </a:lnSpc>
              <a:spcBef>
                <a:spcPts val="320"/>
              </a:spcBef>
              <a:spcAft>
                <a:spcPts val="0"/>
              </a:spcAft>
              <a:buClr>
                <a:srgbClr val="000000"/>
              </a:buClr>
              <a:buSzPts val="1600"/>
              <a:buNone/>
            </a:pPr>
            <a:r>
              <a:rPr lang="en-GB" sz="1400" dirty="0">
                <a:solidFill>
                  <a:srgbClr val="000000"/>
                </a:solidFill>
                <a:latin typeface="Comic Sans MS"/>
                <a:ea typeface="Comic Sans MS"/>
                <a:cs typeface="Comic Sans MS"/>
                <a:sym typeface="Comic Sans MS"/>
              </a:rPr>
              <a:t>And while nothing replaces good quality fine motor skill activities such as colouring in and doing jigsaws, the following apps are recommended to use with your child, if you have a tablet device at home:</a:t>
            </a:r>
            <a:endParaRPr sz="1400" dirty="0"/>
          </a:p>
          <a:p>
            <a:pPr marL="0" lvl="0" indent="0" algn="ctr" rtl="0">
              <a:lnSpc>
                <a:spcPct val="100000"/>
              </a:lnSpc>
              <a:spcBef>
                <a:spcPts val="320"/>
              </a:spcBef>
              <a:spcAft>
                <a:spcPts val="0"/>
              </a:spcAft>
              <a:buClr>
                <a:srgbClr val="FF0000"/>
              </a:buClr>
              <a:buSzPts val="1600"/>
              <a:buNone/>
            </a:pPr>
            <a:r>
              <a:rPr lang="en-GB" sz="1400" b="1" dirty="0" err="1">
                <a:solidFill>
                  <a:srgbClr val="FF0000"/>
                </a:solidFill>
                <a:latin typeface="Comic Sans MS"/>
                <a:ea typeface="Comic Sans MS"/>
                <a:cs typeface="Comic Sans MS"/>
                <a:sym typeface="Comic Sans MS"/>
              </a:rPr>
              <a:t>Cód</a:t>
            </a:r>
            <a:r>
              <a:rPr lang="en-GB" sz="1400" b="1" dirty="0">
                <a:solidFill>
                  <a:srgbClr val="FF0000"/>
                </a:solidFill>
                <a:latin typeface="Comic Sans MS"/>
                <a:ea typeface="Comic Sans MS"/>
                <a:cs typeface="Comic Sans MS"/>
                <a:sym typeface="Comic Sans MS"/>
              </a:rPr>
              <a:t> </a:t>
            </a:r>
            <a:r>
              <a:rPr lang="en-GB" sz="1400" b="1" dirty="0" err="1">
                <a:solidFill>
                  <a:srgbClr val="FF0000"/>
                </a:solidFill>
                <a:latin typeface="Comic Sans MS"/>
                <a:ea typeface="Comic Sans MS"/>
                <a:cs typeface="Comic Sans MS"/>
                <a:sym typeface="Comic Sans MS"/>
              </a:rPr>
              <a:t>na</a:t>
            </a:r>
            <a:r>
              <a:rPr lang="en-GB" sz="1400" b="1" dirty="0">
                <a:solidFill>
                  <a:srgbClr val="FF0000"/>
                </a:solidFill>
                <a:latin typeface="Comic Sans MS"/>
                <a:ea typeface="Comic Sans MS"/>
                <a:cs typeface="Comic Sans MS"/>
                <a:sym typeface="Comic Sans MS"/>
              </a:rPr>
              <a:t> </a:t>
            </a:r>
            <a:r>
              <a:rPr lang="en-GB" sz="1400" b="1" dirty="0" err="1">
                <a:solidFill>
                  <a:srgbClr val="FF0000"/>
                </a:solidFill>
                <a:latin typeface="Comic Sans MS"/>
                <a:ea typeface="Comic Sans MS"/>
                <a:cs typeface="Comic Sans MS"/>
                <a:sym typeface="Comic Sans MS"/>
              </a:rPr>
              <a:t>Gaeilge</a:t>
            </a:r>
            <a:r>
              <a:rPr lang="en-GB" sz="1400" b="1" dirty="0">
                <a:solidFill>
                  <a:srgbClr val="FF0000"/>
                </a:solidFill>
                <a:latin typeface="Comic Sans MS"/>
                <a:ea typeface="Comic Sans MS"/>
                <a:cs typeface="Comic Sans MS"/>
                <a:sym typeface="Comic Sans MS"/>
              </a:rPr>
              <a:t>,</a:t>
            </a:r>
            <a:r>
              <a:rPr lang="en-GB" sz="1400" b="1" dirty="0">
                <a:solidFill>
                  <a:srgbClr val="92D050"/>
                </a:solidFill>
                <a:latin typeface="Comic Sans MS"/>
                <a:ea typeface="Comic Sans MS"/>
                <a:cs typeface="Comic Sans MS"/>
                <a:sym typeface="Comic Sans MS"/>
              </a:rPr>
              <a:t>  </a:t>
            </a:r>
            <a:r>
              <a:rPr lang="en-GB" sz="1400" b="1" dirty="0" err="1">
                <a:solidFill>
                  <a:srgbClr val="00FF00"/>
                </a:solidFill>
                <a:latin typeface="Comic Sans MS"/>
                <a:ea typeface="Comic Sans MS"/>
                <a:cs typeface="Comic Sans MS"/>
                <a:sym typeface="Comic Sans MS"/>
              </a:rPr>
              <a:t>Cúla</a:t>
            </a:r>
            <a:r>
              <a:rPr lang="en-GB" sz="1400" b="1" dirty="0">
                <a:solidFill>
                  <a:srgbClr val="00FF00"/>
                </a:solidFill>
                <a:latin typeface="Comic Sans MS"/>
                <a:ea typeface="Comic Sans MS"/>
                <a:cs typeface="Comic Sans MS"/>
                <a:sym typeface="Comic Sans MS"/>
              </a:rPr>
              <a:t> 4,  </a:t>
            </a:r>
            <a:r>
              <a:rPr lang="en-GB" sz="1400" b="1" dirty="0" err="1">
                <a:solidFill>
                  <a:srgbClr val="FF3399"/>
                </a:solidFill>
                <a:latin typeface="Comic Sans MS"/>
                <a:ea typeface="Comic Sans MS"/>
                <a:cs typeface="Comic Sans MS"/>
                <a:sym typeface="Comic Sans MS"/>
              </a:rPr>
              <a:t>Fuaim</a:t>
            </a:r>
            <a:r>
              <a:rPr lang="en-GB" sz="1400" b="1" dirty="0">
                <a:solidFill>
                  <a:srgbClr val="FF3399"/>
                </a:solidFill>
                <a:latin typeface="Comic Sans MS"/>
                <a:ea typeface="Comic Sans MS"/>
                <a:cs typeface="Comic Sans MS"/>
                <a:sym typeface="Comic Sans MS"/>
              </a:rPr>
              <a:t> Ú, </a:t>
            </a:r>
            <a:r>
              <a:rPr lang="en-GB" sz="1400" b="1" dirty="0" err="1">
                <a:solidFill>
                  <a:srgbClr val="7030A0"/>
                </a:solidFill>
                <a:latin typeface="Comic Sans MS"/>
                <a:ea typeface="Comic Sans MS"/>
                <a:cs typeface="Comic Sans MS"/>
                <a:sym typeface="Comic Sans MS"/>
              </a:rPr>
              <a:t>Sumdog</a:t>
            </a:r>
            <a:endParaRPr sz="1600" dirty="0">
              <a:solidFill>
                <a:srgbClr val="7030A0"/>
              </a:solidFill>
              <a:latin typeface="Comic Sans MS"/>
              <a:ea typeface="Comic Sans MS"/>
              <a:cs typeface="Comic Sans MS"/>
              <a:sym typeface="Comic Sans MS"/>
            </a:endParaRPr>
          </a:p>
          <a:p>
            <a:pPr marL="0" lvl="0" indent="0" algn="ctr" rtl="0">
              <a:lnSpc>
                <a:spcPct val="100000"/>
              </a:lnSpc>
              <a:spcBef>
                <a:spcPts val="320"/>
              </a:spcBef>
              <a:spcAft>
                <a:spcPts val="0"/>
              </a:spcAft>
              <a:buClr>
                <a:schemeClr val="dk1"/>
              </a:buClr>
              <a:buSzPts val="1600"/>
              <a:buNone/>
            </a:pPr>
            <a:endParaRPr sz="1600" dirty="0">
              <a:solidFill>
                <a:srgbClr val="000000"/>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body" idx="1"/>
          </p:nvPr>
        </p:nvSpPr>
        <p:spPr>
          <a:xfrm>
            <a:off x="457200" y="1671250"/>
            <a:ext cx="8412600" cy="4607100"/>
          </a:xfrm>
          <a:prstGeom prst="rect">
            <a:avLst/>
          </a:prstGeom>
          <a:noFill/>
          <a:ln>
            <a:noFill/>
          </a:ln>
        </p:spPr>
        <p:txBody>
          <a:bodyPr spcFirstLastPara="1" wrap="square" lIns="91425" tIns="45700" rIns="91425" bIns="45700" anchor="t" anchorCtr="0">
            <a:noAutofit/>
          </a:bodyPr>
          <a:lstStyle/>
          <a:p>
            <a:pPr marL="342900" lvl="0" indent="-330200" algn="l" rtl="0">
              <a:spcBef>
                <a:spcPts val="560"/>
              </a:spcBef>
              <a:spcAft>
                <a:spcPts val="0"/>
              </a:spcAft>
              <a:buSzPts val="1600"/>
              <a:buFont typeface="Comic Sans MS"/>
              <a:buChar char="•"/>
            </a:pPr>
            <a:r>
              <a:rPr lang="en-GB" sz="1600" dirty="0">
                <a:latin typeface="Comic Sans MS"/>
                <a:ea typeface="Comic Sans MS"/>
                <a:cs typeface="Comic Sans MS"/>
                <a:sym typeface="Comic Sans MS"/>
              </a:rPr>
              <a:t>Taking off and putting on own shoes, jumper, coat</a:t>
            </a:r>
          </a:p>
          <a:p>
            <a:pPr marL="342900" lvl="0" indent="-330200" algn="l" rtl="0">
              <a:spcBef>
                <a:spcPts val="560"/>
              </a:spcBef>
              <a:spcAft>
                <a:spcPts val="0"/>
              </a:spcAft>
              <a:buSzPts val="1600"/>
              <a:buFont typeface="Comic Sans MS"/>
              <a:buChar char="•"/>
            </a:pPr>
            <a:r>
              <a:rPr lang="en-GB" sz="1600" dirty="0">
                <a:latin typeface="Comic Sans MS"/>
                <a:ea typeface="Comic Sans MS"/>
                <a:cs typeface="Comic Sans MS"/>
                <a:sym typeface="Comic Sans MS"/>
              </a:rPr>
              <a:t>Closing own coat/zip</a:t>
            </a:r>
            <a:endParaRPr sz="1600" dirty="0">
              <a:latin typeface="Comic Sans MS"/>
              <a:ea typeface="Comic Sans MS"/>
              <a:cs typeface="Comic Sans MS"/>
              <a:sym typeface="Comic Sans MS"/>
            </a:endParaRPr>
          </a:p>
          <a:p>
            <a:pPr marL="342900" lvl="0" indent="-266700" algn="l" rtl="0">
              <a:spcBef>
                <a:spcPts val="560"/>
              </a:spcBef>
              <a:spcAft>
                <a:spcPts val="0"/>
              </a:spcAft>
              <a:buClr>
                <a:schemeClr val="dk1"/>
              </a:buClr>
              <a:buSzPts val="1600"/>
              <a:buChar char="•"/>
            </a:pPr>
            <a:r>
              <a:rPr lang="en-GB" sz="1600" dirty="0">
                <a:latin typeface="Comic Sans MS"/>
                <a:ea typeface="Comic Sans MS"/>
                <a:cs typeface="Comic Sans MS"/>
                <a:sym typeface="Comic Sans MS"/>
              </a:rPr>
              <a:t>Velcro shoes</a:t>
            </a:r>
            <a:endParaRPr sz="1600" dirty="0">
              <a:latin typeface="Comic Sans MS"/>
              <a:ea typeface="Comic Sans MS"/>
              <a:cs typeface="Comic Sans MS"/>
              <a:sym typeface="Comic Sans MS"/>
            </a:endParaRPr>
          </a:p>
          <a:p>
            <a:pPr marL="342900" lvl="0" indent="-266700" algn="l" rtl="0">
              <a:spcBef>
                <a:spcPts val="560"/>
              </a:spcBef>
              <a:spcAft>
                <a:spcPts val="0"/>
              </a:spcAft>
              <a:buClr>
                <a:schemeClr val="dk1"/>
              </a:buClr>
              <a:buSzPts val="1600"/>
              <a:buChar char="•"/>
            </a:pPr>
            <a:r>
              <a:rPr lang="en-GB" sz="1600" dirty="0">
                <a:latin typeface="Comic Sans MS"/>
                <a:ea typeface="Comic Sans MS"/>
                <a:cs typeface="Comic Sans MS"/>
                <a:sym typeface="Comic Sans MS"/>
              </a:rPr>
              <a:t>All clothes labelled</a:t>
            </a:r>
            <a:endParaRPr sz="1600" dirty="0">
              <a:latin typeface="Comic Sans MS"/>
              <a:ea typeface="Comic Sans MS"/>
              <a:cs typeface="Comic Sans MS"/>
              <a:sym typeface="Comic Sans MS"/>
            </a:endParaRPr>
          </a:p>
          <a:p>
            <a:pPr marL="342900" lvl="0" indent="-266700" algn="l" rtl="0">
              <a:spcBef>
                <a:spcPts val="560"/>
              </a:spcBef>
              <a:spcAft>
                <a:spcPts val="0"/>
              </a:spcAft>
              <a:buClr>
                <a:schemeClr val="dk1"/>
              </a:buClr>
              <a:buSzPts val="1600"/>
              <a:buChar char="•"/>
            </a:pPr>
            <a:r>
              <a:rPr lang="en-GB" sz="1600" dirty="0">
                <a:latin typeface="Comic Sans MS"/>
                <a:ea typeface="Comic Sans MS"/>
                <a:cs typeface="Comic Sans MS"/>
                <a:sym typeface="Comic Sans MS"/>
              </a:rPr>
              <a:t>How to open and close own schoolbags, lunchboxes, </a:t>
            </a:r>
            <a:r>
              <a:rPr lang="en-GB" sz="1600" dirty="0" err="1">
                <a:latin typeface="Comic Sans MS"/>
                <a:ea typeface="Comic Sans MS"/>
                <a:cs typeface="Comic Sans MS"/>
                <a:sym typeface="Comic Sans MS"/>
              </a:rPr>
              <a:t>tupperware</a:t>
            </a:r>
            <a:r>
              <a:rPr lang="en-GB" sz="1600" dirty="0">
                <a:latin typeface="Comic Sans MS"/>
                <a:ea typeface="Comic Sans MS"/>
                <a:cs typeface="Comic Sans MS"/>
                <a:sym typeface="Comic Sans MS"/>
              </a:rPr>
              <a:t> etc…</a:t>
            </a:r>
            <a:endParaRPr sz="1600" dirty="0">
              <a:latin typeface="Comic Sans MS"/>
              <a:ea typeface="Comic Sans MS"/>
              <a:cs typeface="Comic Sans MS"/>
              <a:sym typeface="Comic Sans MS"/>
            </a:endParaRPr>
          </a:p>
          <a:p>
            <a:pPr marL="342900" lvl="0" indent="-266700" algn="l" rtl="0">
              <a:spcBef>
                <a:spcPts val="560"/>
              </a:spcBef>
              <a:spcAft>
                <a:spcPts val="0"/>
              </a:spcAft>
              <a:buClr>
                <a:schemeClr val="dk1"/>
              </a:buClr>
              <a:buSzPts val="1600"/>
              <a:buChar char="•"/>
            </a:pPr>
            <a:r>
              <a:rPr lang="en-GB" sz="1600" dirty="0">
                <a:latin typeface="Comic Sans MS"/>
                <a:ea typeface="Comic Sans MS"/>
                <a:cs typeface="Comic Sans MS"/>
                <a:sym typeface="Comic Sans MS"/>
              </a:rPr>
              <a:t>Colouring in, dot-to-dot activities and drawing pictures </a:t>
            </a:r>
          </a:p>
          <a:p>
            <a:pPr marL="342900" lvl="0" indent="-266700" algn="l" rtl="0">
              <a:spcBef>
                <a:spcPts val="560"/>
              </a:spcBef>
              <a:spcAft>
                <a:spcPts val="0"/>
              </a:spcAft>
              <a:buClr>
                <a:schemeClr val="dk1"/>
              </a:buClr>
              <a:buSzPts val="1600"/>
              <a:buChar char="•"/>
            </a:pPr>
            <a:r>
              <a:rPr lang="en-GB" sz="1600" dirty="0">
                <a:latin typeface="Comic Sans MS"/>
                <a:ea typeface="Comic Sans MS"/>
                <a:cs typeface="Comic Sans MS"/>
                <a:sym typeface="Comic Sans MS"/>
              </a:rPr>
              <a:t>Scissor skills</a:t>
            </a:r>
            <a:endParaRPr sz="1600" dirty="0">
              <a:latin typeface="Comic Sans MS"/>
              <a:ea typeface="Comic Sans MS"/>
              <a:cs typeface="Comic Sans MS"/>
              <a:sym typeface="Comic Sans MS"/>
            </a:endParaRPr>
          </a:p>
          <a:p>
            <a:pPr marL="342900" lvl="0" indent="-266700" algn="l" rtl="0">
              <a:spcBef>
                <a:spcPts val="560"/>
              </a:spcBef>
              <a:spcAft>
                <a:spcPts val="0"/>
              </a:spcAft>
              <a:buClr>
                <a:schemeClr val="dk1"/>
              </a:buClr>
              <a:buSzPts val="1600"/>
              <a:buChar char="•"/>
            </a:pPr>
            <a:r>
              <a:rPr lang="en-GB" sz="1600" dirty="0">
                <a:latin typeface="Comic Sans MS"/>
                <a:ea typeface="Comic Sans MS"/>
                <a:cs typeface="Comic Sans MS"/>
                <a:sym typeface="Comic Sans MS"/>
              </a:rPr>
              <a:t>RECOGNISE own name in writing/print</a:t>
            </a:r>
            <a:endParaRPr sz="1600" dirty="0">
              <a:latin typeface="Comic Sans MS"/>
              <a:ea typeface="Comic Sans MS"/>
              <a:cs typeface="Comic Sans MS"/>
              <a:sym typeface="Comic Sans MS"/>
            </a:endParaRPr>
          </a:p>
          <a:p>
            <a:pPr marL="342900" lvl="0" indent="0" algn="l" rtl="0">
              <a:spcBef>
                <a:spcPts val="560"/>
              </a:spcBef>
              <a:spcAft>
                <a:spcPts val="0"/>
              </a:spcAft>
              <a:buNone/>
            </a:pPr>
            <a:endParaRPr sz="1600" dirty="0">
              <a:latin typeface="Comic Sans MS"/>
              <a:ea typeface="Comic Sans MS"/>
              <a:cs typeface="Comic Sans MS"/>
              <a:sym typeface="Comic Sans MS"/>
            </a:endParaRPr>
          </a:p>
          <a:p>
            <a:pPr marL="342900" lvl="0" indent="-266700" algn="l" rtl="0">
              <a:spcBef>
                <a:spcPts val="560"/>
              </a:spcBef>
              <a:spcAft>
                <a:spcPts val="0"/>
              </a:spcAft>
              <a:buClr>
                <a:schemeClr val="dk1"/>
              </a:buClr>
              <a:buSzPts val="1600"/>
              <a:buChar char="•"/>
            </a:pPr>
            <a:r>
              <a:rPr lang="en-GB" sz="1600" b="1" dirty="0">
                <a:latin typeface="Comic Sans MS"/>
                <a:ea typeface="Comic Sans MS"/>
                <a:cs typeface="Comic Sans MS"/>
                <a:sym typeface="Comic Sans MS"/>
              </a:rPr>
              <a:t>Don’t practise letter/name-writing yet!</a:t>
            </a:r>
            <a:r>
              <a:rPr lang="en-GB" sz="1600" dirty="0">
                <a:latin typeface="Comic Sans MS"/>
                <a:ea typeface="Comic Sans MS"/>
                <a:cs typeface="Comic Sans MS"/>
                <a:sym typeface="Comic Sans MS"/>
              </a:rPr>
              <a:t> This often leads to wrong letter formation habits which can be extremely difficult to undo. Leave that to us!</a:t>
            </a:r>
            <a:endParaRPr sz="1600" dirty="0"/>
          </a:p>
          <a:p>
            <a:pPr marL="342900" lvl="0" indent="-139700" algn="l" rtl="0">
              <a:spcBef>
                <a:spcPts val="640"/>
              </a:spcBef>
              <a:spcAft>
                <a:spcPts val="0"/>
              </a:spcAft>
              <a:buClr>
                <a:schemeClr val="dk1"/>
              </a:buClr>
              <a:buSzPts val="3200"/>
              <a:buNone/>
            </a:pPr>
            <a:endParaRPr dirty="0"/>
          </a:p>
        </p:txBody>
      </p:sp>
      <p:pic>
        <p:nvPicPr>
          <p:cNvPr id="251" name="Google Shape;251;p35"/>
          <p:cNvPicPr preferRelativeResize="0"/>
          <p:nvPr/>
        </p:nvPicPr>
        <p:blipFill rotWithShape="1">
          <a:blip r:embed="rId3">
            <a:alphaModFix/>
          </a:blip>
          <a:srcRect/>
          <a:stretch/>
        </p:blipFill>
        <p:spPr>
          <a:xfrm>
            <a:off x="701668" y="227022"/>
            <a:ext cx="7740652" cy="1585913"/>
          </a:xfrm>
          <a:prstGeom prst="rect">
            <a:avLst/>
          </a:prstGeom>
          <a:noFill/>
          <a:ln>
            <a:noFill/>
          </a:ln>
        </p:spPr>
      </p:pic>
      <p:sp>
        <p:nvSpPr>
          <p:cNvPr id="252" name="Google Shape;252;p35"/>
          <p:cNvSpPr txBox="1"/>
          <p:nvPr/>
        </p:nvSpPr>
        <p:spPr>
          <a:xfrm>
            <a:off x="548700" y="44847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GB" sz="3959">
                <a:solidFill>
                  <a:schemeClr val="dk1"/>
                </a:solidFill>
                <a:latin typeface="Comic Sans MS"/>
                <a:ea typeface="Comic Sans MS"/>
                <a:cs typeface="Comic Sans MS"/>
                <a:sym typeface="Comic Sans MS"/>
              </a:rPr>
              <a:t>Ag cuidiú le do pháiste</a:t>
            </a:r>
            <a:endParaRPr/>
          </a:p>
          <a:p>
            <a:pPr marL="0" marR="0" lvl="0" indent="0" algn="ctr" rtl="0">
              <a:lnSpc>
                <a:spcPct val="80000"/>
              </a:lnSpc>
              <a:spcBef>
                <a:spcPts val="0"/>
              </a:spcBef>
              <a:spcAft>
                <a:spcPts val="0"/>
              </a:spcAft>
              <a:buNone/>
            </a:pPr>
            <a:r>
              <a:rPr lang="en-GB" sz="3959">
                <a:solidFill>
                  <a:schemeClr val="dk1"/>
                </a:solidFill>
                <a:latin typeface="Comic Sans MS"/>
                <a:ea typeface="Comic Sans MS"/>
                <a:cs typeface="Comic Sans MS"/>
                <a:sym typeface="Comic Sans MS"/>
              </a:rPr>
              <a:t>Helping your child</a:t>
            </a:r>
            <a:endParaRPr sz="3959">
              <a:solidFill>
                <a:schemeClr val="dk1"/>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body" idx="1"/>
          </p:nvPr>
        </p:nvSpPr>
        <p:spPr>
          <a:xfrm>
            <a:off x="365700" y="1704325"/>
            <a:ext cx="8412600" cy="4607100"/>
          </a:xfrm>
          <a:prstGeom prst="rect">
            <a:avLst/>
          </a:prstGeom>
          <a:noFill/>
          <a:ln>
            <a:noFill/>
          </a:ln>
        </p:spPr>
        <p:txBody>
          <a:bodyPr spcFirstLastPara="1" wrap="square" lIns="91425" tIns="45700" rIns="91425" bIns="45700" anchor="t" anchorCtr="0">
            <a:noAutofit/>
          </a:bodyPr>
          <a:lstStyle/>
          <a:p>
            <a:pPr marL="457200" lvl="0" indent="-330200" algn="l" rtl="0">
              <a:spcBef>
                <a:spcPts val="560"/>
              </a:spcBef>
              <a:spcAft>
                <a:spcPts val="0"/>
              </a:spcAft>
              <a:buSzPts val="1600"/>
              <a:buFont typeface="Comic Sans MS"/>
              <a:buChar char="•"/>
            </a:pPr>
            <a:r>
              <a:rPr lang="en-GB" sz="1600">
                <a:latin typeface="Comic Sans MS"/>
                <a:ea typeface="Comic Sans MS"/>
                <a:cs typeface="Comic Sans MS"/>
                <a:sym typeface="Comic Sans MS"/>
              </a:rPr>
              <a:t>Playing ‘I Spy’, changing to something beginning with the </a:t>
            </a:r>
            <a:r>
              <a:rPr lang="en-GB" sz="1600" i="1">
                <a:latin typeface="Comic Sans MS"/>
                <a:ea typeface="Comic Sans MS"/>
                <a:cs typeface="Comic Sans MS"/>
                <a:sym typeface="Comic Sans MS"/>
              </a:rPr>
              <a:t>sound</a:t>
            </a:r>
            <a:r>
              <a:rPr lang="en-GB" sz="1600">
                <a:latin typeface="Comic Sans MS"/>
                <a:ea typeface="Comic Sans MS"/>
                <a:cs typeface="Comic Sans MS"/>
                <a:sym typeface="Comic Sans MS"/>
              </a:rPr>
              <a:t> ‘mmmmm’ or ‘aaaaaa’ etc…</a:t>
            </a:r>
            <a:endParaRPr sz="1600">
              <a:latin typeface="Comic Sans MS"/>
              <a:ea typeface="Comic Sans MS"/>
              <a:cs typeface="Comic Sans MS"/>
              <a:sym typeface="Comic Sans MS"/>
            </a:endParaRPr>
          </a:p>
          <a:p>
            <a:pPr marL="0" lvl="0" indent="0" algn="l" rtl="0">
              <a:spcBef>
                <a:spcPts val="560"/>
              </a:spcBef>
              <a:spcAft>
                <a:spcPts val="0"/>
              </a:spcAft>
              <a:buNone/>
            </a:pPr>
            <a:endParaRPr sz="1600">
              <a:latin typeface="Comic Sans MS"/>
              <a:ea typeface="Comic Sans MS"/>
              <a:cs typeface="Comic Sans MS"/>
              <a:sym typeface="Comic Sans MS"/>
            </a:endParaRPr>
          </a:p>
          <a:p>
            <a:pPr marL="342900" lvl="0" indent="-266700" algn="l" rtl="0">
              <a:spcBef>
                <a:spcPts val="560"/>
              </a:spcBef>
              <a:spcAft>
                <a:spcPts val="0"/>
              </a:spcAft>
              <a:buSzPts val="1600"/>
              <a:buFont typeface="Comic Sans MS"/>
              <a:buChar char="•"/>
            </a:pPr>
            <a:r>
              <a:rPr lang="en-GB" sz="1600">
                <a:latin typeface="Comic Sans MS"/>
                <a:ea typeface="Comic Sans MS"/>
                <a:cs typeface="Comic Sans MS"/>
                <a:sym typeface="Comic Sans MS"/>
              </a:rPr>
              <a:t>Turn-taking and waiting for their turn with games such as Snakes and Ladders</a:t>
            </a:r>
            <a:endParaRPr sz="1600">
              <a:latin typeface="Comic Sans MS"/>
              <a:ea typeface="Comic Sans MS"/>
              <a:cs typeface="Comic Sans MS"/>
              <a:sym typeface="Comic Sans MS"/>
            </a:endParaRPr>
          </a:p>
          <a:p>
            <a:pPr marL="342900" lvl="0" indent="0" algn="l" rtl="0">
              <a:spcBef>
                <a:spcPts val="560"/>
              </a:spcBef>
              <a:spcAft>
                <a:spcPts val="0"/>
              </a:spcAft>
              <a:buNone/>
            </a:pPr>
            <a:endParaRPr sz="1600">
              <a:latin typeface="Comic Sans MS"/>
              <a:ea typeface="Comic Sans MS"/>
              <a:cs typeface="Comic Sans MS"/>
              <a:sym typeface="Comic Sans MS"/>
            </a:endParaRPr>
          </a:p>
          <a:p>
            <a:pPr marL="342900" lvl="0" indent="-266700" algn="l" rtl="0">
              <a:spcBef>
                <a:spcPts val="560"/>
              </a:spcBef>
              <a:spcAft>
                <a:spcPts val="0"/>
              </a:spcAft>
              <a:buSzPts val="1600"/>
              <a:buFont typeface="Comic Sans MS"/>
              <a:buChar char="•"/>
            </a:pPr>
            <a:r>
              <a:rPr lang="en-GB" sz="1600">
                <a:latin typeface="Comic Sans MS"/>
                <a:ea typeface="Comic Sans MS"/>
                <a:cs typeface="Comic Sans MS"/>
                <a:sym typeface="Comic Sans MS"/>
              </a:rPr>
              <a:t>Problem solving skills through jigsaw puzzles</a:t>
            </a:r>
            <a:endParaRPr sz="1600">
              <a:latin typeface="Comic Sans MS"/>
              <a:ea typeface="Comic Sans MS"/>
              <a:cs typeface="Comic Sans MS"/>
              <a:sym typeface="Comic Sans MS"/>
            </a:endParaRPr>
          </a:p>
          <a:p>
            <a:pPr marL="342900" lvl="0" indent="0" algn="l" rtl="0">
              <a:spcBef>
                <a:spcPts val="560"/>
              </a:spcBef>
              <a:spcAft>
                <a:spcPts val="0"/>
              </a:spcAft>
              <a:buNone/>
            </a:pPr>
            <a:endParaRPr sz="1600">
              <a:latin typeface="Comic Sans MS"/>
              <a:ea typeface="Comic Sans MS"/>
              <a:cs typeface="Comic Sans MS"/>
              <a:sym typeface="Comic Sans MS"/>
            </a:endParaRPr>
          </a:p>
          <a:p>
            <a:pPr marL="342900" lvl="0" indent="-266700" algn="l" rtl="0">
              <a:spcBef>
                <a:spcPts val="560"/>
              </a:spcBef>
              <a:spcAft>
                <a:spcPts val="0"/>
              </a:spcAft>
              <a:buSzPts val="1600"/>
              <a:buFont typeface="Comic Sans MS"/>
              <a:buChar char="•"/>
            </a:pPr>
            <a:r>
              <a:rPr lang="en-GB" sz="1600">
                <a:latin typeface="Comic Sans MS"/>
                <a:ea typeface="Comic Sans MS"/>
                <a:cs typeface="Comic Sans MS"/>
                <a:sym typeface="Comic Sans MS"/>
              </a:rPr>
              <a:t>Talking about their day with you, and the 3 best things about their day, all to help develop basic conversation skills</a:t>
            </a:r>
            <a:endParaRPr sz="1600">
              <a:latin typeface="Comic Sans MS"/>
              <a:ea typeface="Comic Sans MS"/>
              <a:cs typeface="Comic Sans MS"/>
              <a:sym typeface="Comic Sans MS"/>
            </a:endParaRPr>
          </a:p>
          <a:p>
            <a:pPr marL="342900" lvl="0" indent="0" algn="l" rtl="0">
              <a:spcBef>
                <a:spcPts val="560"/>
              </a:spcBef>
              <a:spcAft>
                <a:spcPts val="0"/>
              </a:spcAft>
              <a:buNone/>
            </a:pPr>
            <a:endParaRPr sz="1600">
              <a:latin typeface="Comic Sans MS"/>
              <a:ea typeface="Comic Sans MS"/>
              <a:cs typeface="Comic Sans MS"/>
              <a:sym typeface="Comic Sans MS"/>
            </a:endParaRPr>
          </a:p>
          <a:p>
            <a:pPr marL="342900" lvl="0" indent="-330200" algn="l" rtl="0">
              <a:spcBef>
                <a:spcPts val="560"/>
              </a:spcBef>
              <a:spcAft>
                <a:spcPts val="0"/>
              </a:spcAft>
              <a:buSzPts val="1600"/>
              <a:buFont typeface="Comic Sans MS"/>
              <a:buChar char="•"/>
            </a:pPr>
            <a:r>
              <a:rPr lang="en-GB" sz="1600">
                <a:latin typeface="Comic Sans MS"/>
                <a:ea typeface="Comic Sans MS"/>
                <a:cs typeface="Comic Sans MS"/>
                <a:sym typeface="Comic Sans MS"/>
              </a:rPr>
              <a:t>Singing nursery rhymes together</a:t>
            </a:r>
            <a:endParaRPr sz="1600">
              <a:latin typeface="Comic Sans MS"/>
              <a:ea typeface="Comic Sans MS"/>
              <a:cs typeface="Comic Sans MS"/>
              <a:sym typeface="Comic Sans MS"/>
            </a:endParaRPr>
          </a:p>
          <a:p>
            <a:pPr marL="342900" lvl="0" indent="0" algn="l" rtl="0">
              <a:spcBef>
                <a:spcPts val="560"/>
              </a:spcBef>
              <a:spcAft>
                <a:spcPts val="0"/>
              </a:spcAft>
              <a:buClr>
                <a:schemeClr val="dk1"/>
              </a:buClr>
              <a:buSzPts val="1100"/>
              <a:buFont typeface="Arial"/>
              <a:buNone/>
            </a:pPr>
            <a:endParaRPr sz="1600">
              <a:latin typeface="Comic Sans MS"/>
              <a:ea typeface="Comic Sans MS"/>
              <a:cs typeface="Comic Sans MS"/>
              <a:sym typeface="Comic Sans MS"/>
            </a:endParaRPr>
          </a:p>
          <a:p>
            <a:pPr marL="342900" lvl="0" indent="-330200" algn="l" rtl="0">
              <a:spcBef>
                <a:spcPts val="560"/>
              </a:spcBef>
              <a:spcAft>
                <a:spcPts val="0"/>
              </a:spcAft>
              <a:buSzPts val="1600"/>
              <a:buFont typeface="Comic Sans MS"/>
              <a:buChar char="•"/>
            </a:pPr>
            <a:r>
              <a:rPr lang="en-GB" sz="1600">
                <a:latin typeface="Comic Sans MS"/>
                <a:ea typeface="Comic Sans MS"/>
                <a:cs typeface="Comic Sans MS"/>
                <a:sym typeface="Comic Sans MS"/>
              </a:rPr>
              <a:t>Read bedtime stories together and encourage an interest in books and reading</a:t>
            </a:r>
            <a:endParaRPr/>
          </a:p>
        </p:txBody>
      </p:sp>
      <p:pic>
        <p:nvPicPr>
          <p:cNvPr id="279" name="Google Shape;279;p39"/>
          <p:cNvPicPr preferRelativeResize="0"/>
          <p:nvPr/>
        </p:nvPicPr>
        <p:blipFill rotWithShape="1">
          <a:blip r:embed="rId3">
            <a:alphaModFix/>
          </a:blip>
          <a:srcRect/>
          <a:stretch/>
        </p:blipFill>
        <p:spPr>
          <a:xfrm>
            <a:off x="701668" y="227022"/>
            <a:ext cx="7740652" cy="1585913"/>
          </a:xfrm>
          <a:prstGeom prst="rect">
            <a:avLst/>
          </a:prstGeom>
          <a:noFill/>
          <a:ln>
            <a:noFill/>
          </a:ln>
        </p:spPr>
      </p:pic>
      <p:sp>
        <p:nvSpPr>
          <p:cNvPr id="280" name="Google Shape;280;p39"/>
          <p:cNvSpPr txBox="1"/>
          <p:nvPr/>
        </p:nvSpPr>
        <p:spPr>
          <a:xfrm>
            <a:off x="548700" y="44847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Font typeface="Arial"/>
              <a:buNone/>
            </a:pPr>
            <a:r>
              <a:rPr lang="en-GB" sz="3959">
                <a:solidFill>
                  <a:schemeClr val="dk1"/>
                </a:solidFill>
                <a:latin typeface="Comic Sans MS"/>
                <a:ea typeface="Comic Sans MS"/>
                <a:cs typeface="Comic Sans MS"/>
                <a:sym typeface="Comic Sans MS"/>
              </a:rPr>
              <a:t>Ag cuidiú le do pháiste</a:t>
            </a:r>
            <a:endParaRPr>
              <a:solidFill>
                <a:schemeClr val="dk1"/>
              </a:solidFill>
            </a:endParaRPr>
          </a:p>
          <a:p>
            <a:pPr marL="0" lvl="0" indent="0" algn="ctr" rtl="0">
              <a:lnSpc>
                <a:spcPct val="80000"/>
              </a:lnSpc>
              <a:spcBef>
                <a:spcPts val="0"/>
              </a:spcBef>
              <a:spcAft>
                <a:spcPts val="0"/>
              </a:spcAft>
              <a:buClr>
                <a:schemeClr val="dk1"/>
              </a:buClr>
              <a:buFont typeface="Arial"/>
              <a:buNone/>
            </a:pPr>
            <a:r>
              <a:rPr lang="en-GB" sz="3959">
                <a:solidFill>
                  <a:schemeClr val="dk1"/>
                </a:solidFill>
                <a:latin typeface="Comic Sans MS"/>
                <a:ea typeface="Comic Sans MS"/>
                <a:cs typeface="Comic Sans MS"/>
                <a:sym typeface="Comic Sans MS"/>
              </a:rPr>
              <a:t>Helping your child</a:t>
            </a:r>
            <a:endParaRPr sz="3959">
              <a:solidFill>
                <a:schemeClr val="dk1"/>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body" idx="1"/>
          </p:nvPr>
        </p:nvSpPr>
        <p:spPr>
          <a:xfrm>
            <a:off x="457200" y="1417650"/>
            <a:ext cx="8412600" cy="460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dirty="0"/>
          </a:p>
          <a:p>
            <a:pPr marL="342900" lvl="0" indent="-266700" algn="l" rtl="0">
              <a:spcBef>
                <a:spcPts val="560"/>
              </a:spcBef>
              <a:spcAft>
                <a:spcPts val="0"/>
              </a:spcAft>
              <a:buSzPts val="1600"/>
              <a:buFont typeface="Comic Sans MS"/>
              <a:buChar char="•"/>
            </a:pPr>
            <a:r>
              <a:rPr lang="en-GB" sz="1600" dirty="0">
                <a:latin typeface="Comic Sans MS"/>
                <a:ea typeface="Comic Sans MS"/>
                <a:cs typeface="Comic Sans MS"/>
                <a:sym typeface="Comic Sans MS"/>
              </a:rPr>
              <a:t>REDUCE SCREEN TIME</a:t>
            </a:r>
            <a:endParaRPr sz="1600" dirty="0">
              <a:latin typeface="Comic Sans MS"/>
              <a:ea typeface="Comic Sans MS"/>
              <a:cs typeface="Comic Sans MS"/>
              <a:sym typeface="Comic Sans MS"/>
            </a:endParaRPr>
          </a:p>
          <a:p>
            <a:pPr marL="342900" lvl="0" indent="0" algn="l" rtl="0">
              <a:spcBef>
                <a:spcPts val="560"/>
              </a:spcBef>
              <a:spcAft>
                <a:spcPts val="0"/>
              </a:spcAft>
              <a:buNone/>
            </a:pPr>
            <a:endParaRPr sz="1600" dirty="0">
              <a:latin typeface="Comic Sans MS"/>
              <a:ea typeface="Comic Sans MS"/>
              <a:cs typeface="Comic Sans MS"/>
              <a:sym typeface="Comic Sans MS"/>
            </a:endParaRPr>
          </a:p>
          <a:p>
            <a:pPr marL="342900" lvl="0" indent="-266700" algn="l" rtl="0">
              <a:spcBef>
                <a:spcPts val="560"/>
              </a:spcBef>
              <a:spcAft>
                <a:spcPts val="0"/>
              </a:spcAft>
              <a:buSzPts val="1600"/>
              <a:buFont typeface="Comic Sans MS"/>
              <a:buChar char="•"/>
            </a:pPr>
            <a:r>
              <a:rPr lang="en-GB" sz="1600" dirty="0">
                <a:latin typeface="Comic Sans MS"/>
                <a:ea typeface="Comic Sans MS"/>
                <a:cs typeface="Comic Sans MS"/>
                <a:sym typeface="Comic Sans MS"/>
              </a:rPr>
              <a:t>Numerous studies, including a recent research project conducted by </a:t>
            </a:r>
            <a:r>
              <a:rPr lang="en-GB" sz="1600" dirty="0" err="1">
                <a:latin typeface="Comic Sans MS"/>
                <a:ea typeface="Comic Sans MS"/>
                <a:cs typeface="Comic Sans MS"/>
                <a:sym typeface="Comic Sans MS"/>
              </a:rPr>
              <a:t>Unicef</a:t>
            </a:r>
            <a:r>
              <a:rPr lang="en-GB" sz="1600" dirty="0">
                <a:latin typeface="Comic Sans MS"/>
                <a:ea typeface="Comic Sans MS"/>
                <a:cs typeface="Comic Sans MS"/>
                <a:sym typeface="Comic Sans MS"/>
              </a:rPr>
              <a:t>, all agree that too much screen time for young children has many negative impacts, ranging from shorter attention spans, slower speech development and a lack of empathy</a:t>
            </a:r>
            <a:endParaRPr sz="1600" dirty="0">
              <a:latin typeface="Comic Sans MS"/>
              <a:ea typeface="Comic Sans MS"/>
              <a:cs typeface="Comic Sans MS"/>
              <a:sym typeface="Comic Sans MS"/>
            </a:endParaRPr>
          </a:p>
          <a:p>
            <a:pPr marL="342900" lvl="0" indent="0" algn="l" rtl="0">
              <a:spcBef>
                <a:spcPts val="560"/>
              </a:spcBef>
              <a:spcAft>
                <a:spcPts val="0"/>
              </a:spcAft>
              <a:buNone/>
            </a:pPr>
            <a:endParaRPr sz="1600" dirty="0">
              <a:latin typeface="Comic Sans MS"/>
              <a:ea typeface="Comic Sans MS"/>
              <a:cs typeface="Comic Sans MS"/>
              <a:sym typeface="Comic Sans MS"/>
            </a:endParaRPr>
          </a:p>
          <a:p>
            <a:pPr marL="342900" lvl="0" indent="-266700" algn="l" rtl="0">
              <a:spcBef>
                <a:spcPts val="560"/>
              </a:spcBef>
              <a:spcAft>
                <a:spcPts val="0"/>
              </a:spcAft>
              <a:buSzPts val="1600"/>
              <a:buFont typeface="Comic Sans MS"/>
              <a:buChar char="•"/>
            </a:pPr>
            <a:r>
              <a:rPr lang="en-GB" sz="1600" dirty="0">
                <a:latin typeface="Comic Sans MS"/>
                <a:ea typeface="Comic Sans MS"/>
                <a:cs typeface="Comic Sans MS"/>
                <a:sym typeface="Comic Sans MS"/>
              </a:rPr>
              <a:t>Expressive language skills, levels of focus, ability to remain on task, and emotional resilience in our young people have seen a dramatic decline.</a:t>
            </a:r>
            <a:endParaRPr sz="1600" dirty="0">
              <a:latin typeface="Comic Sans MS"/>
              <a:ea typeface="Comic Sans MS"/>
              <a:cs typeface="Comic Sans MS"/>
              <a:sym typeface="Comic Sans MS"/>
            </a:endParaRPr>
          </a:p>
          <a:p>
            <a:pPr marL="342900" lvl="0" indent="0" algn="l" rtl="0">
              <a:spcBef>
                <a:spcPts val="560"/>
              </a:spcBef>
              <a:spcAft>
                <a:spcPts val="0"/>
              </a:spcAft>
              <a:buNone/>
            </a:pPr>
            <a:endParaRPr sz="1600" dirty="0">
              <a:latin typeface="Comic Sans MS"/>
              <a:ea typeface="Comic Sans MS"/>
              <a:cs typeface="Comic Sans MS"/>
              <a:sym typeface="Comic Sans MS"/>
            </a:endParaRPr>
          </a:p>
          <a:p>
            <a:pPr marL="342900" lvl="0" indent="-266700" algn="l" rtl="0">
              <a:spcBef>
                <a:spcPts val="560"/>
              </a:spcBef>
              <a:spcAft>
                <a:spcPts val="0"/>
              </a:spcAft>
              <a:buSzPts val="1600"/>
              <a:buFont typeface="Comic Sans MS"/>
              <a:buChar char="•"/>
            </a:pPr>
            <a:r>
              <a:rPr lang="en-GB" sz="1600" dirty="0">
                <a:latin typeface="Comic Sans MS"/>
                <a:ea typeface="Comic Sans MS"/>
                <a:cs typeface="Comic Sans MS"/>
                <a:sym typeface="Comic Sans MS"/>
              </a:rPr>
              <a:t>The single most helpful thing you could do for your child is reduce screen time, especially on tablet devices such as an iPad. </a:t>
            </a:r>
            <a:endParaRPr sz="1600"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pic>
        <p:nvPicPr>
          <p:cNvPr id="286" name="Google Shape;286;p40"/>
          <p:cNvPicPr preferRelativeResize="0"/>
          <p:nvPr/>
        </p:nvPicPr>
        <p:blipFill rotWithShape="1">
          <a:blip r:embed="rId3">
            <a:alphaModFix/>
          </a:blip>
          <a:srcRect/>
          <a:stretch/>
        </p:blipFill>
        <p:spPr>
          <a:xfrm>
            <a:off x="701668" y="227022"/>
            <a:ext cx="7740652" cy="1585913"/>
          </a:xfrm>
          <a:prstGeom prst="rect">
            <a:avLst/>
          </a:prstGeom>
          <a:noFill/>
          <a:ln>
            <a:noFill/>
          </a:ln>
        </p:spPr>
      </p:pic>
      <p:sp>
        <p:nvSpPr>
          <p:cNvPr id="287" name="Google Shape;287;p40"/>
          <p:cNvSpPr txBox="1"/>
          <p:nvPr/>
        </p:nvSpPr>
        <p:spPr>
          <a:xfrm>
            <a:off x="548700" y="44847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Font typeface="Arial"/>
              <a:buNone/>
            </a:pPr>
            <a:r>
              <a:rPr lang="en-GB" sz="3959">
                <a:solidFill>
                  <a:schemeClr val="dk1"/>
                </a:solidFill>
                <a:latin typeface="Comic Sans MS"/>
                <a:ea typeface="Comic Sans MS"/>
                <a:cs typeface="Comic Sans MS"/>
                <a:sym typeface="Comic Sans MS"/>
              </a:rPr>
              <a:t>Ag cuidiú le do pháiste</a:t>
            </a:r>
            <a:endParaRPr>
              <a:solidFill>
                <a:schemeClr val="dk1"/>
              </a:solidFill>
            </a:endParaRPr>
          </a:p>
          <a:p>
            <a:pPr marL="0" lvl="0" indent="0" algn="ctr" rtl="0">
              <a:lnSpc>
                <a:spcPct val="80000"/>
              </a:lnSpc>
              <a:spcBef>
                <a:spcPts val="0"/>
              </a:spcBef>
              <a:spcAft>
                <a:spcPts val="0"/>
              </a:spcAft>
              <a:buClr>
                <a:schemeClr val="dk1"/>
              </a:buClr>
              <a:buFont typeface="Arial"/>
              <a:buNone/>
            </a:pPr>
            <a:r>
              <a:rPr lang="en-GB" sz="3959">
                <a:solidFill>
                  <a:schemeClr val="dk1"/>
                </a:solidFill>
                <a:latin typeface="Comic Sans MS"/>
                <a:ea typeface="Comic Sans MS"/>
                <a:cs typeface="Comic Sans MS"/>
                <a:sym typeface="Comic Sans MS"/>
              </a:rPr>
              <a:t>Helping your child</a:t>
            </a:r>
            <a:endParaRPr sz="3959">
              <a:solidFill>
                <a:schemeClr val="dk1"/>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1"/>
          <p:cNvPicPr preferRelativeResize="0"/>
          <p:nvPr/>
        </p:nvPicPr>
        <p:blipFill rotWithShape="1">
          <a:blip r:embed="rId3">
            <a:alphaModFix/>
          </a:blip>
          <a:srcRect t="16349" b="27448"/>
          <a:stretch/>
        </p:blipFill>
        <p:spPr>
          <a:xfrm>
            <a:off x="2263387" y="617739"/>
            <a:ext cx="4617224" cy="56225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5"/>
          <p:cNvPicPr preferRelativeResize="0"/>
          <p:nvPr/>
        </p:nvPicPr>
        <p:blipFill rotWithShape="1">
          <a:blip r:embed="rId3">
            <a:alphaModFix/>
          </a:blip>
          <a:srcRect/>
          <a:stretch/>
        </p:blipFill>
        <p:spPr>
          <a:xfrm>
            <a:off x="323850" y="404813"/>
            <a:ext cx="8496300" cy="1584325"/>
          </a:xfrm>
          <a:prstGeom prst="rect">
            <a:avLst/>
          </a:prstGeom>
          <a:noFill/>
          <a:ln>
            <a:noFill/>
          </a:ln>
        </p:spPr>
      </p:pic>
      <p:sp>
        <p:nvSpPr>
          <p:cNvPr id="96" name="Google Shape;96;p15"/>
          <p:cNvSpPr txBox="1"/>
          <p:nvPr/>
        </p:nvSpPr>
        <p:spPr>
          <a:xfrm>
            <a:off x="0" y="271638"/>
            <a:ext cx="9144000" cy="185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5000">
                <a:solidFill>
                  <a:schemeClr val="dk1"/>
                </a:solidFill>
                <a:latin typeface="Comic Sans MS"/>
                <a:ea typeface="Comic Sans MS"/>
                <a:cs typeface="Comic Sans MS"/>
                <a:sym typeface="Comic Sans MS"/>
              </a:rPr>
              <a:t>Foireann na Scoile</a:t>
            </a:r>
            <a:endParaRPr sz="50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en-GB" sz="5000">
                <a:solidFill>
                  <a:schemeClr val="dk1"/>
                </a:solidFill>
                <a:latin typeface="Comic Sans MS"/>
                <a:ea typeface="Comic Sans MS"/>
                <a:cs typeface="Comic Sans MS"/>
                <a:sym typeface="Comic Sans MS"/>
              </a:rPr>
              <a:t>School Staff </a:t>
            </a:r>
            <a:endParaRPr/>
          </a:p>
        </p:txBody>
      </p:sp>
      <p:sp>
        <p:nvSpPr>
          <p:cNvPr id="97" name="Google Shape;97;p15"/>
          <p:cNvSpPr txBox="1"/>
          <p:nvPr/>
        </p:nvSpPr>
        <p:spPr>
          <a:xfrm>
            <a:off x="5149024" y="5193950"/>
            <a:ext cx="3671100" cy="1219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900" dirty="0" err="1">
                <a:latin typeface="Comic Sans MS"/>
                <a:ea typeface="Comic Sans MS"/>
                <a:cs typeface="Comic Sans MS"/>
                <a:sym typeface="Comic Sans MS"/>
              </a:rPr>
              <a:t>Cúntóirí</a:t>
            </a:r>
            <a:r>
              <a:rPr lang="en-GB" sz="1900" dirty="0">
                <a:latin typeface="Comic Sans MS"/>
                <a:ea typeface="Comic Sans MS"/>
                <a:cs typeface="Comic Sans MS"/>
                <a:sym typeface="Comic Sans MS"/>
              </a:rPr>
              <a:t> Ranga - Classroom Assistants  </a:t>
            </a:r>
          </a:p>
          <a:p>
            <a:pPr marL="0" lvl="0" indent="0" algn="ctr" rtl="0">
              <a:lnSpc>
                <a:spcPct val="115000"/>
              </a:lnSpc>
              <a:spcBef>
                <a:spcPts val="0"/>
              </a:spcBef>
              <a:spcAft>
                <a:spcPts val="1600"/>
              </a:spcAft>
              <a:buNone/>
            </a:pPr>
            <a:r>
              <a:rPr lang="en-GB" sz="1900" dirty="0">
                <a:latin typeface="Comic Sans MS"/>
                <a:ea typeface="Comic Sans MS"/>
                <a:cs typeface="Comic Sans MS"/>
                <a:sym typeface="Comic Sans MS"/>
              </a:rPr>
              <a:t>Martina Lenaghan and Beth Lawlor</a:t>
            </a:r>
            <a:endParaRPr dirty="0">
              <a:latin typeface="Comic Sans MS"/>
              <a:ea typeface="Comic Sans MS"/>
              <a:cs typeface="Comic Sans MS"/>
              <a:sym typeface="Comic Sans MS"/>
            </a:endParaRPr>
          </a:p>
        </p:txBody>
      </p:sp>
      <p:sp>
        <p:nvSpPr>
          <p:cNvPr id="98" name="Google Shape;98;p15"/>
          <p:cNvSpPr txBox="1"/>
          <p:nvPr/>
        </p:nvSpPr>
        <p:spPr>
          <a:xfrm>
            <a:off x="442300" y="5193950"/>
            <a:ext cx="2178300" cy="145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900">
                <a:latin typeface="Comic Sans MS"/>
                <a:ea typeface="Comic Sans MS"/>
                <a:cs typeface="Comic Sans MS"/>
                <a:sym typeface="Comic Sans MS"/>
              </a:rPr>
              <a:t>Múinteoir Rang 1 - P1 Teacher  Máire Boden</a:t>
            </a:r>
            <a:endParaRPr>
              <a:latin typeface="Comic Sans MS"/>
              <a:ea typeface="Comic Sans MS"/>
              <a:cs typeface="Comic Sans MS"/>
              <a:sym typeface="Comic Sans MS"/>
            </a:endParaRPr>
          </a:p>
        </p:txBody>
      </p:sp>
      <p:sp>
        <p:nvSpPr>
          <p:cNvPr id="99" name="Google Shape;99;p15"/>
          <p:cNvSpPr txBox="1"/>
          <p:nvPr/>
        </p:nvSpPr>
        <p:spPr>
          <a:xfrm>
            <a:off x="2567249" y="5193950"/>
            <a:ext cx="2581775" cy="1219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900" dirty="0" err="1">
                <a:latin typeface="Comic Sans MS"/>
                <a:ea typeface="Comic Sans MS"/>
                <a:cs typeface="Comic Sans MS"/>
                <a:sym typeface="Comic Sans MS"/>
              </a:rPr>
              <a:t>Príomhoide</a:t>
            </a:r>
            <a:r>
              <a:rPr lang="en-GB" sz="1900" dirty="0">
                <a:latin typeface="Comic Sans MS"/>
                <a:ea typeface="Comic Sans MS"/>
                <a:cs typeface="Comic Sans MS"/>
                <a:sym typeface="Comic Sans MS"/>
              </a:rPr>
              <a:t> </a:t>
            </a:r>
            <a:r>
              <a:rPr lang="en-GB" sz="1900" dirty="0" err="1">
                <a:latin typeface="Comic Sans MS"/>
                <a:ea typeface="Comic Sans MS"/>
                <a:cs typeface="Comic Sans MS"/>
                <a:sym typeface="Comic Sans MS"/>
              </a:rPr>
              <a:t>na</a:t>
            </a:r>
            <a:r>
              <a:rPr lang="en-GB" sz="1900" dirty="0">
                <a:latin typeface="Comic Sans MS"/>
                <a:ea typeface="Comic Sans MS"/>
                <a:cs typeface="Comic Sans MS"/>
                <a:sym typeface="Comic Sans MS"/>
              </a:rPr>
              <a:t> </a:t>
            </a:r>
            <a:r>
              <a:rPr lang="en-GB" sz="1900" dirty="0" err="1">
                <a:latin typeface="Comic Sans MS"/>
                <a:ea typeface="Comic Sans MS"/>
                <a:cs typeface="Comic Sans MS"/>
                <a:sym typeface="Comic Sans MS"/>
              </a:rPr>
              <a:t>Scoile</a:t>
            </a:r>
            <a:r>
              <a:rPr lang="en-GB" sz="1900" dirty="0">
                <a:latin typeface="Comic Sans MS"/>
                <a:ea typeface="Comic Sans MS"/>
                <a:cs typeface="Comic Sans MS"/>
                <a:sym typeface="Comic Sans MS"/>
              </a:rPr>
              <a:t> - School Principal Ciarán Mac an </a:t>
            </a:r>
            <a:r>
              <a:rPr lang="en-GB" sz="1900" dirty="0" err="1">
                <a:latin typeface="Comic Sans MS"/>
                <a:ea typeface="Comic Sans MS"/>
                <a:cs typeface="Comic Sans MS"/>
                <a:sym typeface="Comic Sans MS"/>
              </a:rPr>
              <a:t>tSionnaigh</a:t>
            </a:r>
            <a:r>
              <a:rPr lang="en-GB" sz="1900" dirty="0">
                <a:latin typeface="Comic Sans MS"/>
                <a:ea typeface="Comic Sans MS"/>
                <a:cs typeface="Comic Sans MS"/>
                <a:sym typeface="Comic Sans MS"/>
              </a:rPr>
              <a:t> </a:t>
            </a:r>
            <a:endParaRPr sz="1900" dirty="0">
              <a:latin typeface="Comic Sans MS"/>
              <a:ea typeface="Comic Sans MS"/>
              <a:cs typeface="Comic Sans MS"/>
              <a:sym typeface="Comic Sans MS"/>
            </a:endParaRPr>
          </a:p>
        </p:txBody>
      </p:sp>
      <p:pic>
        <p:nvPicPr>
          <p:cNvPr id="100" name="Google Shape;100;p15" title="_Y5A8726.jpg"/>
          <p:cNvPicPr preferRelativeResize="0"/>
          <p:nvPr/>
        </p:nvPicPr>
        <p:blipFill>
          <a:blip r:embed="rId4">
            <a:alphaModFix/>
          </a:blip>
          <a:stretch>
            <a:fillRect/>
          </a:stretch>
        </p:blipFill>
        <p:spPr>
          <a:xfrm>
            <a:off x="543300" y="2274738"/>
            <a:ext cx="1976295" cy="2766813"/>
          </a:xfrm>
          <a:prstGeom prst="rect">
            <a:avLst/>
          </a:prstGeom>
          <a:noFill/>
          <a:ln>
            <a:noFill/>
          </a:ln>
        </p:spPr>
      </p:pic>
      <p:pic>
        <p:nvPicPr>
          <p:cNvPr id="101" name="Google Shape;101;p15" title="_Y5A8691.jpg"/>
          <p:cNvPicPr preferRelativeResize="0"/>
          <p:nvPr/>
        </p:nvPicPr>
        <p:blipFill>
          <a:blip r:embed="rId5">
            <a:alphaModFix/>
          </a:blip>
          <a:stretch>
            <a:fillRect/>
          </a:stretch>
        </p:blipFill>
        <p:spPr>
          <a:xfrm>
            <a:off x="2705133" y="2274738"/>
            <a:ext cx="1976295" cy="2766813"/>
          </a:xfrm>
          <a:prstGeom prst="rect">
            <a:avLst/>
          </a:prstGeom>
          <a:noFill/>
          <a:ln>
            <a:noFill/>
          </a:ln>
        </p:spPr>
      </p:pic>
      <p:pic>
        <p:nvPicPr>
          <p:cNvPr id="102" name="Google Shape;102;p15" title="_Y5A8629.jpg"/>
          <p:cNvPicPr preferRelativeResize="0"/>
          <p:nvPr/>
        </p:nvPicPr>
        <p:blipFill>
          <a:blip r:embed="rId6">
            <a:alphaModFix/>
          </a:blip>
          <a:stretch>
            <a:fillRect/>
          </a:stretch>
        </p:blipFill>
        <p:spPr>
          <a:xfrm>
            <a:off x="4833500" y="2218662"/>
            <a:ext cx="2005713" cy="2807987"/>
          </a:xfrm>
          <a:prstGeom prst="rect">
            <a:avLst/>
          </a:prstGeom>
          <a:noFill/>
          <a:ln>
            <a:noFill/>
          </a:ln>
        </p:spPr>
      </p:pic>
      <p:pic>
        <p:nvPicPr>
          <p:cNvPr id="103" name="Google Shape;103;p15" title="_Y5A8738.jpg"/>
          <p:cNvPicPr preferRelativeResize="0"/>
          <p:nvPr/>
        </p:nvPicPr>
        <p:blipFill>
          <a:blip r:embed="rId7">
            <a:alphaModFix/>
          </a:blip>
          <a:stretch>
            <a:fillRect/>
          </a:stretch>
        </p:blipFill>
        <p:spPr>
          <a:xfrm>
            <a:off x="6991300" y="2239238"/>
            <a:ext cx="1976300" cy="2766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2"/>
          <p:cNvPicPr preferRelativeResize="0"/>
          <p:nvPr/>
        </p:nvPicPr>
        <p:blipFill rotWithShape="1">
          <a:blip r:embed="rId3">
            <a:alphaModFix/>
          </a:blip>
          <a:srcRect/>
          <a:stretch/>
        </p:blipFill>
        <p:spPr>
          <a:xfrm>
            <a:off x="323850" y="260350"/>
            <a:ext cx="8640761" cy="1585913"/>
          </a:xfrm>
          <a:prstGeom prst="rect">
            <a:avLst/>
          </a:prstGeom>
          <a:noFill/>
          <a:ln>
            <a:noFill/>
          </a:ln>
        </p:spPr>
      </p:pic>
      <p:sp>
        <p:nvSpPr>
          <p:cNvPr id="298" name="Google Shape;298;p42"/>
          <p:cNvSpPr txBox="1">
            <a:spLocks noGrp="1"/>
          </p:cNvSpPr>
          <p:nvPr>
            <p:ph type="body" idx="1"/>
          </p:nvPr>
        </p:nvSpPr>
        <p:spPr>
          <a:xfrm>
            <a:off x="167550" y="1407325"/>
            <a:ext cx="87969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sz="180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a:solidFill>
                  <a:srgbClr val="000000"/>
                </a:solidFill>
                <a:latin typeface="Comic Sans MS"/>
                <a:ea typeface="Comic Sans MS"/>
                <a:cs typeface="Comic Sans MS"/>
                <a:sym typeface="Comic Sans MS"/>
              </a:rPr>
              <a:t>Please inform staff of any health and medical needs your child has including any food allergies, asthma etc…that we’re not already aware of.</a:t>
            </a:r>
            <a:endParaRPr/>
          </a:p>
          <a:p>
            <a:pPr marL="0" lvl="0" indent="0" algn="l" rtl="0">
              <a:lnSpc>
                <a:spcPct val="100000"/>
              </a:lnSpc>
              <a:spcBef>
                <a:spcPts val="360"/>
              </a:spcBef>
              <a:spcAft>
                <a:spcPts val="0"/>
              </a:spcAft>
              <a:buSzPts val="1800"/>
              <a:buNone/>
            </a:pPr>
            <a:endParaRPr sz="160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a:solidFill>
                  <a:srgbClr val="000000"/>
                </a:solidFill>
                <a:latin typeface="Comic Sans MS"/>
                <a:ea typeface="Comic Sans MS"/>
                <a:cs typeface="Comic Sans MS"/>
                <a:sym typeface="Comic Sans MS"/>
              </a:rPr>
              <a:t>If your child becomes ill while in school, we will contact the number you have provided on your data collection form. Please make sure this is always up to date and inform us of any changes throughout the year.</a:t>
            </a:r>
            <a:endParaRPr/>
          </a:p>
          <a:p>
            <a:pPr marL="0" lvl="0" indent="0" algn="l" rtl="0">
              <a:lnSpc>
                <a:spcPct val="100000"/>
              </a:lnSpc>
              <a:spcBef>
                <a:spcPts val="360"/>
              </a:spcBef>
              <a:spcAft>
                <a:spcPts val="0"/>
              </a:spcAft>
              <a:buSzPts val="1800"/>
              <a:buNone/>
            </a:pPr>
            <a:endParaRPr sz="160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a:solidFill>
                  <a:srgbClr val="000000"/>
                </a:solidFill>
                <a:latin typeface="Comic Sans MS"/>
                <a:ea typeface="Comic Sans MS"/>
                <a:cs typeface="Comic Sans MS"/>
                <a:sym typeface="Comic Sans MS"/>
              </a:rPr>
              <a:t>In the case of wetting accidents, we encourage pupils to change independently using the change of clothes in their bags/in the cloakroom. In the rare case of a soiling incident, as per our ‘Intimate Care’ policy, pupils will be encouraged to clean themselves independently, made comfortable, and parents will be called.</a:t>
            </a:r>
            <a:endParaRPr/>
          </a:p>
          <a:p>
            <a:pPr marL="0" lvl="0" indent="0" algn="l" rtl="0">
              <a:lnSpc>
                <a:spcPct val="100000"/>
              </a:lnSpc>
              <a:spcBef>
                <a:spcPts val="360"/>
              </a:spcBef>
              <a:spcAft>
                <a:spcPts val="0"/>
              </a:spcAft>
              <a:buSzPts val="1800"/>
              <a:buNone/>
            </a:pPr>
            <a:endParaRPr sz="160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a:solidFill>
                  <a:srgbClr val="000000"/>
                </a:solidFill>
                <a:latin typeface="Comic Sans MS"/>
                <a:ea typeface="Comic Sans MS"/>
                <a:cs typeface="Comic Sans MS"/>
                <a:sym typeface="Comic Sans MS"/>
              </a:rPr>
              <a:t>Please be aware that staff cannot administer medicine. If your child needs medication, feel free to come to the school to give it when needed.</a:t>
            </a:r>
            <a:endParaRPr/>
          </a:p>
          <a:p>
            <a:pPr marL="0" lvl="0" indent="0" algn="l" rtl="0">
              <a:lnSpc>
                <a:spcPct val="100000"/>
              </a:lnSpc>
              <a:spcBef>
                <a:spcPts val="360"/>
              </a:spcBef>
              <a:spcAft>
                <a:spcPts val="0"/>
              </a:spcAft>
              <a:buSzPts val="1800"/>
              <a:buNone/>
            </a:pPr>
            <a:endParaRPr sz="160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a:solidFill>
                  <a:srgbClr val="000000"/>
                </a:solidFill>
                <a:latin typeface="Comic Sans MS"/>
                <a:ea typeface="Comic Sans MS"/>
                <a:cs typeface="Comic Sans MS"/>
                <a:sym typeface="Comic Sans MS"/>
              </a:rPr>
              <a:t>Please inform Máire or Ciarán of anything that may affect your child’s behaviour such as bereavement, sudden shock, separation, etc.  All information will be treated as strictly confidential, and will help us to care for and support your child as best we can.</a:t>
            </a:r>
            <a:endParaRPr sz="1600">
              <a:solidFill>
                <a:srgbClr val="000000"/>
              </a:solidFill>
              <a:latin typeface="Comic Sans MS"/>
              <a:ea typeface="Comic Sans MS"/>
              <a:cs typeface="Comic Sans MS"/>
              <a:sym typeface="Comic Sans MS"/>
            </a:endParaRPr>
          </a:p>
        </p:txBody>
      </p:sp>
      <p:sp>
        <p:nvSpPr>
          <p:cNvPr id="299" name="Google Shape;299;p42"/>
          <p:cNvSpPr txBox="1"/>
          <p:nvPr/>
        </p:nvSpPr>
        <p:spPr>
          <a:xfrm>
            <a:off x="0" y="448650"/>
            <a:ext cx="8964600" cy="233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Comic Sans MS"/>
                <a:ea typeface="Comic Sans MS"/>
                <a:cs typeface="Comic Sans MS"/>
                <a:sym typeface="Comic Sans MS"/>
              </a:rPr>
              <a:t>Sláinte do pháiste</a:t>
            </a:r>
            <a:endParaRPr sz="40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Comic Sans MS"/>
                <a:ea typeface="Comic Sans MS"/>
                <a:cs typeface="Comic Sans MS"/>
                <a:sym typeface="Comic Sans MS"/>
              </a:rPr>
              <a:t>Your child’s health and hygiene</a:t>
            </a:r>
            <a:endParaRPr sz="4000" b="0" i="0" u="none" strike="noStrike" cap="none">
              <a:solidFill>
                <a:srgbClr val="000000"/>
              </a:solidFill>
              <a:latin typeface="Comic Sans MS"/>
              <a:ea typeface="Comic Sans MS"/>
              <a:cs typeface="Comic Sans MS"/>
              <a:sym typeface="Comic Sans MS"/>
            </a:endParaRPr>
          </a:p>
        </p:txBody>
      </p:sp>
      <p:pic>
        <p:nvPicPr>
          <p:cNvPr id="300" name="Google Shape;300;p42"/>
          <p:cNvPicPr preferRelativeResize="0"/>
          <p:nvPr/>
        </p:nvPicPr>
        <p:blipFill rotWithShape="1">
          <a:blip r:embed="rId4">
            <a:alphaModFix/>
          </a:blip>
          <a:srcRect l="13791" t="14929" r="14380" b="14647"/>
          <a:stretch/>
        </p:blipFill>
        <p:spPr>
          <a:xfrm>
            <a:off x="8340550" y="2034563"/>
            <a:ext cx="540275" cy="49459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3"/>
          <p:cNvPicPr preferRelativeResize="0"/>
          <p:nvPr/>
        </p:nvPicPr>
        <p:blipFill rotWithShape="1">
          <a:blip r:embed="rId3">
            <a:alphaModFix/>
          </a:blip>
          <a:srcRect/>
          <a:stretch/>
        </p:blipFill>
        <p:spPr>
          <a:xfrm>
            <a:off x="323850" y="260350"/>
            <a:ext cx="8640761" cy="1585913"/>
          </a:xfrm>
          <a:prstGeom prst="rect">
            <a:avLst/>
          </a:prstGeom>
          <a:noFill/>
          <a:ln>
            <a:noFill/>
          </a:ln>
        </p:spPr>
      </p:pic>
      <p:sp>
        <p:nvSpPr>
          <p:cNvPr id="306" name="Google Shape;306;p43"/>
          <p:cNvSpPr txBox="1"/>
          <p:nvPr/>
        </p:nvSpPr>
        <p:spPr>
          <a:xfrm>
            <a:off x="0" y="448650"/>
            <a:ext cx="8964600" cy="233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4000">
                <a:solidFill>
                  <a:schemeClr val="dk1"/>
                </a:solidFill>
                <a:latin typeface="Comic Sans MS"/>
                <a:ea typeface="Comic Sans MS"/>
                <a:cs typeface="Comic Sans MS"/>
                <a:sym typeface="Comic Sans MS"/>
              </a:rPr>
              <a:t>Sláinte do pháiste</a:t>
            </a:r>
            <a:endParaRPr sz="4000">
              <a:latin typeface="Comic Sans MS"/>
              <a:ea typeface="Comic Sans MS"/>
              <a:cs typeface="Comic Sans MS"/>
              <a:sym typeface="Comic Sans MS"/>
            </a:endParaRPr>
          </a:p>
          <a:p>
            <a:pPr marL="0" lvl="0" indent="0" algn="ctr" rtl="0">
              <a:spcBef>
                <a:spcPts val="0"/>
              </a:spcBef>
              <a:spcAft>
                <a:spcPts val="0"/>
              </a:spcAft>
              <a:buNone/>
            </a:pPr>
            <a:r>
              <a:rPr lang="en-GB" sz="4000">
                <a:latin typeface="Comic Sans MS"/>
                <a:ea typeface="Comic Sans MS"/>
                <a:cs typeface="Comic Sans MS"/>
                <a:sym typeface="Comic Sans MS"/>
              </a:rPr>
              <a:t>Your child’s health and hygiene</a:t>
            </a:r>
            <a:endParaRPr sz="4000">
              <a:latin typeface="Comic Sans MS"/>
              <a:ea typeface="Comic Sans MS"/>
              <a:cs typeface="Comic Sans MS"/>
              <a:sym typeface="Comic Sans MS"/>
            </a:endParaRPr>
          </a:p>
        </p:txBody>
      </p:sp>
      <p:pic>
        <p:nvPicPr>
          <p:cNvPr id="307" name="Google Shape;307;p43"/>
          <p:cNvPicPr preferRelativeResize="0"/>
          <p:nvPr/>
        </p:nvPicPr>
        <p:blipFill rotWithShape="1">
          <a:blip r:embed="rId4">
            <a:alphaModFix/>
          </a:blip>
          <a:srcRect l="13791" t="14929" r="14380" b="14647"/>
          <a:stretch/>
        </p:blipFill>
        <p:spPr>
          <a:xfrm>
            <a:off x="7882575" y="1846275"/>
            <a:ext cx="751300" cy="736550"/>
          </a:xfrm>
          <a:prstGeom prst="rect">
            <a:avLst/>
          </a:prstGeom>
          <a:noFill/>
          <a:ln>
            <a:noFill/>
          </a:ln>
        </p:spPr>
      </p:pic>
      <p:sp>
        <p:nvSpPr>
          <p:cNvPr id="308" name="Google Shape;308;p43"/>
          <p:cNvSpPr txBox="1"/>
          <p:nvPr/>
        </p:nvSpPr>
        <p:spPr>
          <a:xfrm>
            <a:off x="413550" y="2136450"/>
            <a:ext cx="8418900" cy="371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600" dirty="0">
              <a:latin typeface="Comic Sans MS"/>
              <a:ea typeface="Comic Sans MS"/>
              <a:cs typeface="Comic Sans MS"/>
              <a:sym typeface="Comic Sans MS"/>
            </a:endParaRPr>
          </a:p>
          <a:p>
            <a:pPr marL="0" lvl="0" indent="0" algn="l" rtl="0">
              <a:lnSpc>
                <a:spcPct val="100000"/>
              </a:lnSpc>
              <a:spcBef>
                <a:spcPts val="1600"/>
              </a:spcBef>
              <a:spcAft>
                <a:spcPts val="0"/>
              </a:spcAft>
              <a:buNone/>
            </a:pPr>
            <a:r>
              <a:rPr lang="en-GB" sz="1600" dirty="0">
                <a:latin typeface="Comic Sans MS"/>
                <a:ea typeface="Comic Sans MS"/>
                <a:cs typeface="Comic Sans MS"/>
                <a:sym typeface="Comic Sans MS"/>
              </a:rPr>
              <a:t>If your child is ill, please keep them at home until they have fully recovered to help prevent the spread of infection. NHS guidance on incubation periods for common illnesses is available online via the following link:</a:t>
            </a:r>
            <a:endParaRPr sz="1600" dirty="0">
              <a:latin typeface="Comic Sans MS"/>
              <a:ea typeface="Comic Sans MS"/>
              <a:cs typeface="Comic Sans MS"/>
              <a:sym typeface="Comic Sans MS"/>
            </a:endParaRPr>
          </a:p>
          <a:p>
            <a:pPr marL="0" lvl="0" indent="0" algn="l" rtl="0">
              <a:lnSpc>
                <a:spcPct val="100000"/>
              </a:lnSpc>
              <a:spcBef>
                <a:spcPts val="1600"/>
              </a:spcBef>
              <a:spcAft>
                <a:spcPts val="0"/>
              </a:spcAft>
              <a:buNone/>
            </a:pPr>
            <a:r>
              <a:rPr lang="en-GB" sz="1600" u="sng" dirty="0">
                <a:latin typeface="Comic Sans MS"/>
                <a:ea typeface="Comic Sans MS"/>
                <a:cs typeface="Comic Sans MS"/>
                <a:sym typeface="Comic Sans MS"/>
                <a:hlinkClick r:id="rId5"/>
              </a:rPr>
              <a:t>https://www.publichealth.hscni.net/sites/default/files/Guidance_on_infection_control_in%20schools_poster.pdf</a:t>
            </a:r>
            <a:endParaRPr sz="1600" dirty="0">
              <a:latin typeface="Comic Sans MS"/>
              <a:ea typeface="Comic Sans MS"/>
              <a:cs typeface="Comic Sans MS"/>
              <a:sym typeface="Comic Sans MS"/>
            </a:endParaRPr>
          </a:p>
          <a:p>
            <a:pPr marL="0" lvl="0" indent="0" algn="l" rtl="0">
              <a:lnSpc>
                <a:spcPct val="100000"/>
              </a:lnSpc>
              <a:spcBef>
                <a:spcPts val="1600"/>
              </a:spcBef>
              <a:spcAft>
                <a:spcPts val="0"/>
              </a:spcAft>
              <a:buNone/>
            </a:pPr>
            <a:r>
              <a:rPr lang="en-GB" sz="1600" dirty="0">
                <a:latin typeface="Comic Sans MS"/>
                <a:ea typeface="Comic Sans MS"/>
                <a:cs typeface="Comic Sans MS"/>
                <a:sym typeface="Comic Sans MS"/>
              </a:rPr>
              <a:t>If you are in any doubt, please also just contact the school office for clarification. </a:t>
            </a:r>
            <a:endParaRPr sz="1600" dirty="0">
              <a:latin typeface="Comic Sans MS"/>
              <a:ea typeface="Comic Sans MS"/>
              <a:cs typeface="Comic Sans MS"/>
              <a:sym typeface="Comic Sans MS"/>
            </a:endParaRPr>
          </a:p>
          <a:p>
            <a:pPr marL="0" lvl="0" indent="0" algn="l" rtl="0">
              <a:lnSpc>
                <a:spcPct val="100000"/>
              </a:lnSpc>
              <a:spcBef>
                <a:spcPts val="1600"/>
              </a:spcBef>
              <a:spcAft>
                <a:spcPts val="1600"/>
              </a:spcAft>
              <a:buNone/>
            </a:pPr>
            <a:r>
              <a:rPr lang="en-GB" sz="1600" dirty="0">
                <a:latin typeface="Comic Sans MS"/>
                <a:ea typeface="Comic Sans MS"/>
                <a:cs typeface="Comic Sans MS"/>
                <a:sym typeface="Comic Sans MS"/>
              </a:rPr>
              <a:t>An absence slip should be taken to school upon their return. These are provided at the start of the year.</a:t>
            </a:r>
            <a:endParaRPr sz="1600" dirty="0">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44"/>
          <p:cNvPicPr preferRelativeResize="0"/>
          <p:nvPr/>
        </p:nvPicPr>
        <p:blipFill rotWithShape="1">
          <a:blip r:embed="rId3">
            <a:alphaModFix/>
          </a:blip>
          <a:srcRect/>
          <a:stretch/>
        </p:blipFill>
        <p:spPr>
          <a:xfrm>
            <a:off x="755650" y="448466"/>
            <a:ext cx="7740650" cy="1585913"/>
          </a:xfrm>
          <a:prstGeom prst="rect">
            <a:avLst/>
          </a:prstGeom>
          <a:noFill/>
          <a:ln>
            <a:noFill/>
          </a:ln>
        </p:spPr>
      </p:pic>
      <p:sp>
        <p:nvSpPr>
          <p:cNvPr id="314" name="Google Shape;314;p44"/>
          <p:cNvSpPr txBox="1">
            <a:spLocks noGrp="1"/>
          </p:cNvSpPr>
          <p:nvPr>
            <p:ph type="title"/>
          </p:nvPr>
        </p:nvSpPr>
        <p:spPr>
          <a:xfrm>
            <a:off x="511175" y="66992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959">
                <a:latin typeface="Comic Sans MS"/>
                <a:ea typeface="Comic Sans MS"/>
                <a:cs typeface="Comic Sans MS"/>
                <a:sym typeface="Comic Sans MS"/>
              </a:rPr>
              <a:t>Polasaithe Scoile</a:t>
            </a:r>
            <a:br>
              <a:rPr lang="en-GB" sz="3959">
                <a:latin typeface="Comic Sans MS"/>
                <a:ea typeface="Comic Sans MS"/>
                <a:cs typeface="Comic Sans MS"/>
                <a:sym typeface="Comic Sans MS"/>
              </a:rPr>
            </a:br>
            <a:r>
              <a:rPr lang="en-GB" sz="3959">
                <a:latin typeface="Comic Sans MS"/>
                <a:ea typeface="Comic Sans MS"/>
                <a:cs typeface="Comic Sans MS"/>
                <a:sym typeface="Comic Sans MS"/>
              </a:rPr>
              <a:t>School Policies</a:t>
            </a:r>
            <a:endParaRPr sz="3959">
              <a:latin typeface="Comic Sans MS"/>
              <a:ea typeface="Comic Sans MS"/>
              <a:cs typeface="Comic Sans MS"/>
              <a:sym typeface="Comic Sans MS"/>
            </a:endParaRPr>
          </a:p>
        </p:txBody>
      </p:sp>
      <p:sp>
        <p:nvSpPr>
          <p:cNvPr id="315" name="Google Shape;315;p44"/>
          <p:cNvSpPr txBox="1">
            <a:spLocks noGrp="1"/>
          </p:cNvSpPr>
          <p:nvPr>
            <p:ph type="body" idx="1"/>
          </p:nvPr>
        </p:nvSpPr>
        <p:spPr>
          <a:xfrm>
            <a:off x="457200" y="1772816"/>
            <a:ext cx="8229600" cy="4751809"/>
          </a:xfrm>
          <a:prstGeom prst="rect">
            <a:avLst/>
          </a:prstGeom>
          <a:noFill/>
          <a:ln>
            <a:noFill/>
          </a:ln>
        </p:spPr>
        <p:txBody>
          <a:bodyPr spcFirstLastPara="1" wrap="square" lIns="91425" tIns="45700" rIns="91425" bIns="45700" anchor="t" anchorCtr="0">
            <a:noAutofit/>
          </a:bodyPr>
          <a:lstStyle/>
          <a:p>
            <a:pPr marL="342900" lvl="0" indent="-165100" algn="just" rtl="0">
              <a:spcBef>
                <a:spcPts val="0"/>
              </a:spcBef>
              <a:spcAft>
                <a:spcPts val="0"/>
              </a:spcAft>
              <a:buClr>
                <a:schemeClr val="dk1"/>
              </a:buClr>
              <a:buSzPts val="2800"/>
              <a:buNone/>
            </a:pPr>
            <a:endParaRPr sz="2800" dirty="0">
              <a:latin typeface="Comic Sans MS"/>
              <a:ea typeface="Comic Sans MS"/>
              <a:cs typeface="Comic Sans MS"/>
              <a:sym typeface="Comic Sans MS"/>
            </a:endParaRPr>
          </a:p>
          <a:p>
            <a:pPr marL="0" lvl="0" indent="0" algn="just" rtl="0">
              <a:spcBef>
                <a:spcPts val="560"/>
              </a:spcBef>
              <a:spcAft>
                <a:spcPts val="0"/>
              </a:spcAft>
              <a:buClr>
                <a:schemeClr val="dk1"/>
              </a:buClr>
              <a:buSzPts val="2800"/>
              <a:buNone/>
            </a:pPr>
            <a:endParaRPr sz="2300" dirty="0">
              <a:latin typeface="Comic Sans MS"/>
              <a:ea typeface="Comic Sans MS"/>
              <a:cs typeface="Comic Sans MS"/>
              <a:sym typeface="Comic Sans MS"/>
            </a:endParaRPr>
          </a:p>
          <a:p>
            <a:pPr marL="342900" lvl="0" indent="-165100" algn="just" rtl="0">
              <a:spcBef>
                <a:spcPts val="560"/>
              </a:spcBef>
              <a:spcAft>
                <a:spcPts val="0"/>
              </a:spcAft>
              <a:buClr>
                <a:schemeClr val="dk1"/>
              </a:buClr>
              <a:buSzPts val="2800"/>
              <a:buNone/>
            </a:pPr>
            <a:endParaRPr sz="2300" dirty="0">
              <a:latin typeface="Comic Sans MS"/>
              <a:ea typeface="Comic Sans MS"/>
              <a:cs typeface="Comic Sans MS"/>
              <a:sym typeface="Comic Sans MS"/>
            </a:endParaRPr>
          </a:p>
          <a:p>
            <a:pPr marL="0" lvl="0" indent="0" algn="just" rtl="0">
              <a:spcBef>
                <a:spcPts val="560"/>
              </a:spcBef>
              <a:spcAft>
                <a:spcPts val="0"/>
              </a:spcAft>
              <a:buNone/>
            </a:pPr>
            <a:r>
              <a:rPr lang="en-GB" sz="2300" dirty="0">
                <a:latin typeface="Comic Sans MS"/>
                <a:ea typeface="Comic Sans MS"/>
                <a:cs typeface="Comic Sans MS"/>
                <a:sym typeface="Comic Sans MS"/>
              </a:rPr>
              <a:t>All school policies are available to view on the school website </a:t>
            </a:r>
            <a:r>
              <a:rPr lang="en-GB" sz="2300" u="sng" dirty="0">
                <a:solidFill>
                  <a:schemeClr val="hlink"/>
                </a:solidFill>
                <a:latin typeface="Comic Sans MS"/>
                <a:ea typeface="Comic Sans MS"/>
                <a:cs typeface="Comic Sans MS"/>
                <a:sym typeface="Comic Sans MS"/>
                <a:hlinkClick r:id="rId4"/>
              </a:rPr>
              <a:t>www.bunscoilbb.com</a:t>
            </a:r>
            <a:r>
              <a:rPr lang="en-GB" sz="2300" dirty="0">
                <a:latin typeface="Comic Sans MS"/>
                <a:ea typeface="Comic Sans MS"/>
                <a:cs typeface="Comic Sans MS"/>
                <a:sym typeface="Comic Sans MS"/>
              </a:rPr>
              <a:t> or from the school office by appointment with the principal.</a:t>
            </a:r>
            <a:endParaRPr sz="2300" dirty="0">
              <a:solidFill>
                <a:srgbClr val="000000"/>
              </a:solidFill>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Font typeface="Arial"/>
              <a:buNone/>
            </a:pPr>
            <a:endParaRPr dirty="0">
              <a:solidFill>
                <a:srgbClr val="000000"/>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3200"/>
              <a:buFont typeface="Arial"/>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5"/>
          <p:cNvSpPr txBox="1">
            <a:spLocks noGrp="1"/>
          </p:cNvSpPr>
          <p:nvPr>
            <p:ph type="body" idx="1"/>
          </p:nvPr>
        </p:nvSpPr>
        <p:spPr>
          <a:xfrm>
            <a:off x="457200" y="1600200"/>
            <a:ext cx="8346900" cy="452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000"/>
              <a:buFont typeface="Arial"/>
              <a:buNone/>
            </a:pPr>
            <a:endParaRPr sz="1000" dirty="0">
              <a:latin typeface="Comic Sans MS"/>
              <a:ea typeface="Comic Sans MS"/>
              <a:cs typeface="Comic Sans MS"/>
              <a:sym typeface="Comic Sans MS"/>
            </a:endParaRPr>
          </a:p>
          <a:p>
            <a:pPr marL="0" lvl="0" indent="0" algn="ctr" rtl="0">
              <a:spcBef>
                <a:spcPts val="200"/>
              </a:spcBef>
              <a:spcAft>
                <a:spcPts val="0"/>
              </a:spcAft>
              <a:buClr>
                <a:schemeClr val="dk1"/>
              </a:buClr>
              <a:buSzPts val="1000"/>
              <a:buFont typeface="Arial"/>
              <a:buNone/>
            </a:pPr>
            <a:endParaRPr sz="1000" dirty="0">
              <a:latin typeface="Comic Sans MS"/>
              <a:ea typeface="Comic Sans MS"/>
              <a:cs typeface="Comic Sans MS"/>
              <a:sym typeface="Comic Sans MS"/>
            </a:endParaRPr>
          </a:p>
          <a:p>
            <a:pPr marL="0" lvl="0" indent="0" algn="ctr" rtl="0">
              <a:spcBef>
                <a:spcPts val="240"/>
              </a:spcBef>
              <a:spcAft>
                <a:spcPts val="0"/>
              </a:spcAft>
              <a:buClr>
                <a:schemeClr val="dk1"/>
              </a:buClr>
              <a:buSzPts val="1200"/>
              <a:buFont typeface="Arial"/>
              <a:buNone/>
            </a:pPr>
            <a:endParaRPr sz="1200" dirty="0">
              <a:latin typeface="Comic Sans MS"/>
              <a:ea typeface="Comic Sans MS"/>
              <a:cs typeface="Comic Sans MS"/>
              <a:sym typeface="Comic Sans MS"/>
            </a:endParaRPr>
          </a:p>
          <a:p>
            <a:pPr marL="0" lvl="0" indent="0" algn="ctr" rtl="0">
              <a:lnSpc>
                <a:spcPct val="115000"/>
              </a:lnSpc>
              <a:spcBef>
                <a:spcPts val="0"/>
              </a:spcBef>
              <a:spcAft>
                <a:spcPts val="0"/>
              </a:spcAft>
              <a:buClr>
                <a:schemeClr val="dk1"/>
              </a:buClr>
              <a:buSzPts val="1100"/>
              <a:buFont typeface="Arial"/>
              <a:buNone/>
            </a:pPr>
            <a:r>
              <a:rPr lang="en-GB" sz="2100" dirty="0">
                <a:solidFill>
                  <a:srgbClr val="000000"/>
                </a:solidFill>
                <a:highlight>
                  <a:schemeClr val="lt1"/>
                </a:highlight>
                <a:latin typeface="Comic Sans MS"/>
                <a:ea typeface="Comic Sans MS"/>
                <a:cs typeface="Comic Sans MS"/>
                <a:sym typeface="Comic Sans MS"/>
              </a:rPr>
              <a:t>We are really looking forward to helping your child on their journey in Rang 1. We understand that this is an exciting time for you and your child. However, we also understand that in the future, you may have further questions. </a:t>
            </a:r>
            <a:endParaRPr sz="2100" dirty="0">
              <a:solidFill>
                <a:srgbClr val="000000"/>
              </a:solidFill>
              <a:highlight>
                <a:schemeClr val="lt1"/>
              </a:highlight>
              <a:latin typeface="Comic Sans MS"/>
              <a:ea typeface="Comic Sans MS"/>
              <a:cs typeface="Comic Sans MS"/>
              <a:sym typeface="Comic Sans MS"/>
            </a:endParaRPr>
          </a:p>
          <a:p>
            <a:pPr marL="0" lvl="0" indent="0" algn="ctr" rtl="0">
              <a:lnSpc>
                <a:spcPct val="115000"/>
              </a:lnSpc>
              <a:spcBef>
                <a:spcPts val="1600"/>
              </a:spcBef>
              <a:spcAft>
                <a:spcPts val="0"/>
              </a:spcAft>
              <a:buClr>
                <a:schemeClr val="dk1"/>
              </a:buClr>
              <a:buSzPts val="1100"/>
              <a:buFont typeface="Arial"/>
              <a:buNone/>
            </a:pPr>
            <a:r>
              <a:rPr lang="en-GB" sz="2100" dirty="0">
                <a:solidFill>
                  <a:srgbClr val="000000"/>
                </a:solidFill>
                <a:highlight>
                  <a:schemeClr val="lt1"/>
                </a:highlight>
                <a:latin typeface="Comic Sans MS"/>
                <a:ea typeface="Comic Sans MS"/>
                <a:cs typeface="Comic Sans MS"/>
                <a:sym typeface="Comic Sans MS"/>
              </a:rPr>
              <a:t> If you have any further questions please don’t hesitate to email the school office on </a:t>
            </a:r>
            <a:r>
              <a:rPr lang="en-GB" sz="2100" u="sng" dirty="0">
                <a:solidFill>
                  <a:schemeClr val="hlink"/>
                </a:solidFill>
                <a:highlight>
                  <a:schemeClr val="lt1"/>
                </a:highlight>
                <a:latin typeface="Comic Sans MS"/>
                <a:ea typeface="Comic Sans MS"/>
                <a:cs typeface="Comic Sans MS"/>
                <a:sym typeface="Comic Sans MS"/>
                <a:hlinkClick r:id="rId3"/>
              </a:rPr>
              <a:t>info@bunscoilbb.com</a:t>
            </a:r>
            <a:r>
              <a:rPr lang="en-GB" sz="2100" dirty="0">
                <a:solidFill>
                  <a:srgbClr val="000000"/>
                </a:solidFill>
                <a:highlight>
                  <a:schemeClr val="lt1"/>
                </a:highlight>
                <a:latin typeface="Comic Sans MS"/>
                <a:ea typeface="Comic Sans MS"/>
                <a:cs typeface="Comic Sans MS"/>
                <a:sym typeface="Comic Sans MS"/>
              </a:rPr>
              <a:t> or call the school to speak to Máire on 028 437 71356. </a:t>
            </a:r>
            <a:endParaRPr sz="2100" dirty="0">
              <a:solidFill>
                <a:srgbClr val="000000"/>
              </a:solidFill>
              <a:highlight>
                <a:schemeClr val="lt1"/>
              </a:highlight>
              <a:latin typeface="Comic Sans MS"/>
              <a:ea typeface="Comic Sans MS"/>
              <a:cs typeface="Comic Sans MS"/>
              <a:sym typeface="Comic Sans MS"/>
            </a:endParaRPr>
          </a:p>
          <a:p>
            <a:pPr marL="0" lvl="0" indent="0" algn="ctr" rtl="0">
              <a:spcBef>
                <a:spcPts val="1600"/>
              </a:spcBef>
              <a:spcAft>
                <a:spcPts val="0"/>
              </a:spcAft>
              <a:buClr>
                <a:schemeClr val="dk1"/>
              </a:buClr>
              <a:buFont typeface="Arial"/>
              <a:buNone/>
            </a:pPr>
            <a:r>
              <a:rPr lang="en-GB" sz="2100" dirty="0">
                <a:latin typeface="Comic Sans MS"/>
                <a:ea typeface="Comic Sans MS"/>
                <a:cs typeface="Comic Sans MS"/>
                <a:sym typeface="Comic Sans MS"/>
              </a:rPr>
              <a:t>Go </a:t>
            </a:r>
            <a:r>
              <a:rPr lang="en-GB" sz="2100" dirty="0" err="1">
                <a:latin typeface="Comic Sans MS"/>
                <a:ea typeface="Comic Sans MS"/>
                <a:cs typeface="Comic Sans MS"/>
                <a:sym typeface="Comic Sans MS"/>
              </a:rPr>
              <a:t>raibh</a:t>
            </a:r>
            <a:r>
              <a:rPr lang="en-GB" sz="2100" dirty="0">
                <a:latin typeface="Comic Sans MS"/>
                <a:ea typeface="Comic Sans MS"/>
                <a:cs typeface="Comic Sans MS"/>
                <a:sym typeface="Comic Sans MS"/>
              </a:rPr>
              <a:t> </a:t>
            </a:r>
            <a:r>
              <a:rPr lang="en-GB" sz="2100" dirty="0" err="1">
                <a:latin typeface="Comic Sans MS"/>
                <a:ea typeface="Comic Sans MS"/>
                <a:cs typeface="Comic Sans MS"/>
                <a:sym typeface="Comic Sans MS"/>
              </a:rPr>
              <a:t>maith</a:t>
            </a:r>
            <a:r>
              <a:rPr lang="en-GB" sz="2100" dirty="0">
                <a:latin typeface="Comic Sans MS"/>
                <a:ea typeface="Comic Sans MS"/>
                <a:cs typeface="Comic Sans MS"/>
                <a:sym typeface="Comic Sans MS"/>
              </a:rPr>
              <a:t> </a:t>
            </a:r>
            <a:r>
              <a:rPr lang="en-GB" sz="2100" dirty="0" err="1">
                <a:latin typeface="Comic Sans MS"/>
                <a:ea typeface="Comic Sans MS"/>
                <a:cs typeface="Comic Sans MS"/>
                <a:sym typeface="Comic Sans MS"/>
              </a:rPr>
              <a:t>agaibh</a:t>
            </a:r>
            <a:r>
              <a:rPr lang="en-GB" sz="2100" dirty="0">
                <a:latin typeface="Comic Sans MS"/>
                <a:ea typeface="Comic Sans MS"/>
                <a:cs typeface="Comic Sans MS"/>
                <a:sym typeface="Comic Sans MS"/>
              </a:rPr>
              <a:t>.</a:t>
            </a:r>
            <a:endParaRPr sz="2100" dirty="0">
              <a:latin typeface="Comic Sans MS"/>
              <a:ea typeface="Comic Sans MS"/>
              <a:cs typeface="Comic Sans MS"/>
              <a:sym typeface="Comic Sans MS"/>
            </a:endParaRPr>
          </a:p>
          <a:p>
            <a:pPr marL="0" lvl="0" indent="0" algn="ctr" rtl="0">
              <a:lnSpc>
                <a:spcPct val="115000"/>
              </a:lnSpc>
              <a:spcBef>
                <a:spcPts val="0"/>
              </a:spcBef>
              <a:spcAft>
                <a:spcPts val="1600"/>
              </a:spcAft>
              <a:buClr>
                <a:schemeClr val="dk1"/>
              </a:buClr>
              <a:buSzPts val="1100"/>
              <a:buFont typeface="Arial"/>
              <a:buNone/>
            </a:pPr>
            <a:endParaRPr sz="1900" dirty="0">
              <a:solidFill>
                <a:srgbClr val="000000"/>
              </a:solidFill>
              <a:highlight>
                <a:schemeClr val="lt1"/>
              </a:highlight>
              <a:latin typeface="Comic Sans MS"/>
              <a:ea typeface="Comic Sans MS"/>
              <a:cs typeface="Comic Sans MS"/>
              <a:sym typeface="Comic Sans MS"/>
            </a:endParaRPr>
          </a:p>
        </p:txBody>
      </p:sp>
      <p:pic>
        <p:nvPicPr>
          <p:cNvPr id="321" name="Google Shape;321;p45"/>
          <p:cNvPicPr preferRelativeResize="0"/>
          <p:nvPr/>
        </p:nvPicPr>
        <p:blipFill rotWithShape="1">
          <a:blip r:embed="rId4">
            <a:alphaModFix/>
          </a:blip>
          <a:srcRect/>
          <a:stretch/>
        </p:blipFill>
        <p:spPr>
          <a:xfrm>
            <a:off x="755650" y="476250"/>
            <a:ext cx="7740650" cy="1585913"/>
          </a:xfrm>
          <a:prstGeom prst="rect">
            <a:avLst/>
          </a:prstGeom>
          <a:noFill/>
          <a:ln>
            <a:noFill/>
          </a:ln>
        </p:spPr>
      </p:pic>
      <p:sp>
        <p:nvSpPr>
          <p:cNvPr id="322" name="Google Shape;322;p45"/>
          <p:cNvSpPr txBox="1"/>
          <p:nvPr/>
        </p:nvSpPr>
        <p:spPr>
          <a:xfrm>
            <a:off x="117300" y="759900"/>
            <a:ext cx="8686800" cy="84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700" dirty="0">
                <a:latin typeface="Comic Sans MS"/>
                <a:ea typeface="Comic Sans MS"/>
                <a:cs typeface="Comic Sans MS"/>
                <a:sym typeface="Comic Sans MS"/>
              </a:rPr>
              <a:t>Mar </a:t>
            </a:r>
            <a:r>
              <a:rPr lang="en-GB" sz="4700" dirty="0" err="1">
                <a:latin typeface="Comic Sans MS"/>
                <a:ea typeface="Comic Sans MS"/>
                <a:cs typeface="Comic Sans MS"/>
                <a:sym typeface="Comic Sans MS"/>
              </a:rPr>
              <a:t>fhocal</a:t>
            </a:r>
            <a:r>
              <a:rPr lang="en-GB" sz="4700" dirty="0">
                <a:latin typeface="Comic Sans MS"/>
                <a:ea typeface="Comic Sans MS"/>
                <a:cs typeface="Comic Sans MS"/>
                <a:sym typeface="Comic Sans MS"/>
              </a:rPr>
              <a:t> </a:t>
            </a:r>
            <a:r>
              <a:rPr lang="en-GB" sz="4700" dirty="0" err="1">
                <a:latin typeface="Comic Sans MS"/>
                <a:ea typeface="Comic Sans MS"/>
                <a:cs typeface="Comic Sans MS"/>
                <a:sym typeface="Comic Sans MS"/>
              </a:rPr>
              <a:t>scoir</a:t>
            </a:r>
            <a:r>
              <a:rPr lang="en-GB" sz="4700" dirty="0">
                <a:latin typeface="Comic Sans MS"/>
                <a:ea typeface="Comic Sans MS"/>
                <a:cs typeface="Comic Sans MS"/>
                <a:sym typeface="Comic Sans MS"/>
              </a:rPr>
              <a:t>...</a:t>
            </a:r>
            <a:endParaRPr sz="4700" dirty="0">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328" name="Google Shape;328;p4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329" name="Google Shape;329;p46"/>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7"/>
          <p:cNvPicPr preferRelativeResize="0"/>
          <p:nvPr/>
        </p:nvPicPr>
        <p:blipFill>
          <a:blip r:embed="rId3">
            <a:alphaModFix/>
          </a:blip>
          <a:stretch>
            <a:fillRect/>
          </a:stretch>
        </p:blipFill>
        <p:spPr>
          <a:xfrm>
            <a:off x="242050" y="414350"/>
            <a:ext cx="8659925" cy="571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6"/>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09" name="Google Shape;109;p16"/>
          <p:cNvSpPr txBox="1">
            <a:spLocks noGrp="1"/>
          </p:cNvSpPr>
          <p:nvPr>
            <p:ph type="title"/>
          </p:nvPr>
        </p:nvSpPr>
        <p:spPr>
          <a:xfrm>
            <a:off x="457200" y="457188"/>
            <a:ext cx="822960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GB" b="1">
                <a:latin typeface="Comic Sans MS"/>
                <a:ea typeface="Comic Sans MS"/>
                <a:cs typeface="Comic Sans MS"/>
                <a:sym typeface="Comic Sans MS"/>
              </a:rPr>
              <a:t> </a:t>
            </a:r>
            <a:r>
              <a:rPr lang="en-GB">
                <a:latin typeface="Comic Sans MS"/>
                <a:ea typeface="Comic Sans MS"/>
                <a:cs typeface="Comic Sans MS"/>
                <a:sym typeface="Comic Sans MS"/>
              </a:rPr>
              <a:t>Curaclam  </a:t>
            </a:r>
            <a:endParaRPr>
              <a:latin typeface="Comic Sans MS"/>
              <a:ea typeface="Comic Sans MS"/>
              <a:cs typeface="Comic Sans MS"/>
              <a:sym typeface="Comic Sans MS"/>
            </a:endParaRPr>
          </a:p>
          <a:p>
            <a:pPr marL="342900" lvl="0" indent="-342900" algn="ctr" rtl="0">
              <a:spcBef>
                <a:spcPts val="0"/>
              </a:spcBef>
              <a:spcAft>
                <a:spcPts val="0"/>
              </a:spcAft>
              <a:buNone/>
            </a:pPr>
            <a:r>
              <a:rPr lang="en-GB">
                <a:latin typeface="Comic Sans MS"/>
                <a:ea typeface="Comic Sans MS"/>
                <a:cs typeface="Comic Sans MS"/>
                <a:sym typeface="Comic Sans MS"/>
              </a:rPr>
              <a:t> Curriculum</a:t>
            </a:r>
            <a:endParaRPr>
              <a:latin typeface="Comic Sans MS"/>
              <a:ea typeface="Comic Sans MS"/>
              <a:cs typeface="Comic Sans MS"/>
              <a:sym typeface="Comic Sans MS"/>
            </a:endParaRPr>
          </a:p>
        </p:txBody>
      </p:sp>
      <p:sp>
        <p:nvSpPr>
          <p:cNvPr id="110" name="Google Shape;110;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600">
              <a:latin typeface="Comic Sans MS"/>
              <a:ea typeface="Comic Sans MS"/>
              <a:cs typeface="Comic Sans MS"/>
              <a:sym typeface="Comic Sans MS"/>
            </a:endParaRPr>
          </a:p>
          <a:p>
            <a:pPr marL="0" lvl="0" indent="0" algn="l" rtl="0">
              <a:lnSpc>
                <a:spcPct val="100000"/>
              </a:lnSpc>
              <a:spcBef>
                <a:spcPts val="0"/>
              </a:spcBef>
              <a:spcAft>
                <a:spcPts val="0"/>
              </a:spcAft>
              <a:buNone/>
            </a:pPr>
            <a:endParaRPr sz="1600">
              <a:latin typeface="Comic Sans MS"/>
              <a:ea typeface="Comic Sans MS"/>
              <a:cs typeface="Comic Sans MS"/>
              <a:sym typeface="Comic Sans MS"/>
            </a:endParaRPr>
          </a:p>
          <a:p>
            <a:pPr marL="0" lvl="0" indent="0" algn="l" rtl="0">
              <a:lnSpc>
                <a:spcPct val="100000"/>
              </a:lnSpc>
              <a:spcBef>
                <a:spcPts val="0"/>
              </a:spcBef>
              <a:spcAft>
                <a:spcPts val="0"/>
              </a:spcAft>
              <a:buNone/>
            </a:pPr>
            <a:r>
              <a:rPr lang="en-GB" sz="1800">
                <a:latin typeface="Comic Sans MS"/>
                <a:ea typeface="Comic Sans MS"/>
                <a:cs typeface="Comic Sans MS"/>
                <a:sym typeface="Comic Sans MS"/>
              </a:rPr>
              <a:t>There are three key stages in Primary School:</a:t>
            </a:r>
            <a:endParaRPr sz="1800">
              <a:latin typeface="Comic Sans MS"/>
              <a:ea typeface="Comic Sans MS"/>
              <a:cs typeface="Comic Sans MS"/>
              <a:sym typeface="Comic Sans MS"/>
            </a:endParaRPr>
          </a:p>
          <a:p>
            <a:pPr marL="0" lvl="0" indent="0" algn="l" rtl="0">
              <a:lnSpc>
                <a:spcPct val="100000"/>
              </a:lnSpc>
              <a:spcBef>
                <a:spcPts val="0"/>
              </a:spcBef>
              <a:spcAft>
                <a:spcPts val="0"/>
              </a:spcAft>
              <a:buNone/>
            </a:pPr>
            <a:endParaRPr sz="1800">
              <a:latin typeface="Comic Sans MS"/>
              <a:ea typeface="Comic Sans MS"/>
              <a:cs typeface="Comic Sans MS"/>
              <a:sym typeface="Comic Sans MS"/>
            </a:endParaRPr>
          </a:p>
          <a:p>
            <a:pPr marL="0" lvl="0" indent="0" algn="l" rtl="0">
              <a:lnSpc>
                <a:spcPct val="100000"/>
              </a:lnSpc>
              <a:spcBef>
                <a:spcPts val="544"/>
              </a:spcBef>
              <a:spcAft>
                <a:spcPts val="0"/>
              </a:spcAft>
              <a:buNone/>
            </a:pPr>
            <a:r>
              <a:rPr lang="en-GB" sz="1800">
                <a:latin typeface="Comic Sans MS"/>
                <a:ea typeface="Comic Sans MS"/>
                <a:cs typeface="Comic Sans MS"/>
                <a:sym typeface="Comic Sans MS"/>
              </a:rPr>
              <a:t>Foundation Stage (Rang 1 and 2)</a:t>
            </a:r>
            <a:endParaRPr sz="1800"/>
          </a:p>
          <a:p>
            <a:pPr marL="0" lvl="0" indent="0" algn="l" rtl="0">
              <a:lnSpc>
                <a:spcPct val="100000"/>
              </a:lnSpc>
              <a:spcBef>
                <a:spcPts val="544"/>
              </a:spcBef>
              <a:spcAft>
                <a:spcPts val="0"/>
              </a:spcAft>
              <a:buNone/>
            </a:pPr>
            <a:r>
              <a:rPr lang="en-GB" sz="1800">
                <a:latin typeface="Comic Sans MS"/>
                <a:ea typeface="Comic Sans MS"/>
                <a:cs typeface="Comic Sans MS"/>
                <a:sym typeface="Comic Sans MS"/>
              </a:rPr>
              <a:t>Key Stage 1 (Rang 3 and 4)</a:t>
            </a:r>
            <a:endParaRPr sz="1800"/>
          </a:p>
          <a:p>
            <a:pPr marL="0" lvl="0" indent="0" algn="l" rtl="0">
              <a:lnSpc>
                <a:spcPct val="100000"/>
              </a:lnSpc>
              <a:spcBef>
                <a:spcPts val="544"/>
              </a:spcBef>
              <a:spcAft>
                <a:spcPts val="0"/>
              </a:spcAft>
              <a:buNone/>
            </a:pPr>
            <a:r>
              <a:rPr lang="en-GB" sz="1800">
                <a:latin typeface="Comic Sans MS"/>
                <a:ea typeface="Comic Sans MS"/>
                <a:cs typeface="Comic Sans MS"/>
                <a:sym typeface="Comic Sans MS"/>
              </a:rPr>
              <a:t>Key Stage 2 (Rang 5, 6 and 7)</a:t>
            </a:r>
            <a:endParaRPr sz="1800"/>
          </a:p>
          <a:p>
            <a:pPr marL="0" lvl="0" indent="0" algn="l" rtl="0">
              <a:lnSpc>
                <a:spcPct val="100000"/>
              </a:lnSpc>
              <a:spcBef>
                <a:spcPts val="544"/>
              </a:spcBef>
              <a:spcAft>
                <a:spcPts val="0"/>
              </a:spcAft>
              <a:buNone/>
            </a:pPr>
            <a:endParaRPr sz="1800">
              <a:latin typeface="Comic Sans MS"/>
              <a:ea typeface="Comic Sans MS"/>
              <a:cs typeface="Comic Sans MS"/>
              <a:sym typeface="Comic Sans MS"/>
            </a:endParaRPr>
          </a:p>
          <a:p>
            <a:pPr marL="0" lvl="0" indent="0" algn="l" rtl="0">
              <a:lnSpc>
                <a:spcPct val="100000"/>
              </a:lnSpc>
              <a:spcBef>
                <a:spcPts val="544"/>
              </a:spcBef>
              <a:spcAft>
                <a:spcPts val="0"/>
              </a:spcAft>
              <a:buNone/>
            </a:pPr>
            <a:r>
              <a:rPr lang="en-GB" sz="1800">
                <a:latin typeface="Comic Sans MS"/>
                <a:ea typeface="Comic Sans MS"/>
                <a:cs typeface="Comic Sans MS"/>
                <a:sym typeface="Comic Sans MS"/>
              </a:rPr>
              <a:t>We follow the same Northern Ireland Curriculum as any other primary school in NI: Literacy,  Numeracy, The World Around Us, The Arts (Art &amp; Design, Music and Drama), P.E., Personal Development and Mutual Understanding (PDMU), Religious Education and  ICT.</a:t>
            </a:r>
            <a:endParaRPr sz="1800"/>
          </a:p>
          <a:p>
            <a:pPr marL="0" lvl="0" indent="0" algn="l" rtl="0">
              <a:lnSpc>
                <a:spcPct val="80000"/>
              </a:lnSpc>
              <a:spcBef>
                <a:spcPts val="544"/>
              </a:spcBef>
              <a:spcAft>
                <a:spcPts val="0"/>
              </a:spcAft>
              <a:buClr>
                <a:schemeClr val="dk1"/>
              </a:buClr>
              <a:buSzPts val="2720"/>
              <a:buFont typeface="Arial"/>
              <a:buNone/>
            </a:pPr>
            <a:endParaRPr sz="272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7"/>
          <p:cNvPicPr preferRelativeResize="0"/>
          <p:nvPr/>
        </p:nvPicPr>
        <p:blipFill rotWithShape="1">
          <a:blip r:embed="rId3">
            <a:alphaModFix/>
          </a:blip>
          <a:srcRect/>
          <a:stretch/>
        </p:blipFill>
        <p:spPr>
          <a:xfrm>
            <a:off x="-30163" y="260350"/>
            <a:ext cx="9174163" cy="64817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8"/>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21" name="Google Shape;121;p18"/>
          <p:cNvSpPr txBox="1">
            <a:spLocks noGrp="1"/>
          </p:cNvSpPr>
          <p:nvPr>
            <p:ph type="title"/>
          </p:nvPr>
        </p:nvSpPr>
        <p:spPr>
          <a:xfrm>
            <a:off x="457200" y="481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959">
                <a:latin typeface="Comic Sans MS"/>
                <a:ea typeface="Comic Sans MS"/>
                <a:cs typeface="Comic Sans MS"/>
                <a:sym typeface="Comic Sans MS"/>
              </a:rPr>
              <a:t>Curaclam (ar lean…)</a:t>
            </a:r>
            <a:br>
              <a:rPr lang="en-GB" sz="3959">
                <a:latin typeface="Comic Sans MS"/>
                <a:ea typeface="Comic Sans MS"/>
                <a:cs typeface="Comic Sans MS"/>
                <a:sym typeface="Comic Sans MS"/>
              </a:rPr>
            </a:br>
            <a:r>
              <a:rPr lang="en-GB" sz="3959">
                <a:latin typeface="Comic Sans MS"/>
                <a:ea typeface="Comic Sans MS"/>
                <a:cs typeface="Comic Sans MS"/>
                <a:sym typeface="Comic Sans MS"/>
              </a:rPr>
              <a:t>Curriculum (continued…)</a:t>
            </a:r>
            <a:endParaRPr sz="3959">
              <a:latin typeface="Comic Sans MS"/>
              <a:ea typeface="Comic Sans MS"/>
              <a:cs typeface="Comic Sans MS"/>
              <a:sym typeface="Comic Sans MS"/>
            </a:endParaRPr>
          </a:p>
        </p:txBody>
      </p:sp>
      <p:sp>
        <p:nvSpPr>
          <p:cNvPr id="122" name="Google Shape;122;p18"/>
          <p:cNvSpPr txBox="1">
            <a:spLocks noGrp="1"/>
          </p:cNvSpPr>
          <p:nvPr>
            <p:ph type="body" idx="1"/>
          </p:nvPr>
        </p:nvSpPr>
        <p:spPr>
          <a:xfrm>
            <a:off x="454125" y="1143925"/>
            <a:ext cx="8380200" cy="5328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400"/>
              </a:spcBef>
              <a:spcAft>
                <a:spcPts val="0"/>
              </a:spcAft>
              <a:buClr>
                <a:schemeClr val="dk1"/>
              </a:buClr>
              <a:buSzPts val="2000"/>
              <a:buFont typeface="Arial"/>
              <a:buNone/>
            </a:pPr>
            <a:endParaRPr sz="1800" dirty="0">
              <a:latin typeface="Comic Sans MS"/>
              <a:ea typeface="Comic Sans MS"/>
              <a:cs typeface="Comic Sans MS"/>
              <a:sym typeface="Comic Sans MS"/>
            </a:endParaRPr>
          </a:p>
          <a:p>
            <a:pPr marL="0" lvl="0" indent="0" algn="l" rtl="0">
              <a:lnSpc>
                <a:spcPct val="90000"/>
              </a:lnSpc>
              <a:spcBef>
                <a:spcPts val="400"/>
              </a:spcBef>
              <a:spcAft>
                <a:spcPts val="0"/>
              </a:spcAft>
              <a:buClr>
                <a:schemeClr val="dk1"/>
              </a:buClr>
              <a:buSzPts val="2000"/>
              <a:buNone/>
            </a:pPr>
            <a:endParaRPr sz="17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r>
              <a:rPr lang="en-GB" sz="1600" dirty="0">
                <a:latin typeface="Comic Sans MS"/>
                <a:ea typeface="Comic Sans MS"/>
                <a:cs typeface="Comic Sans MS"/>
                <a:sym typeface="Comic Sans MS"/>
              </a:rPr>
              <a:t>A significant proportion of the curriculum in Rang 1 is delivered through play-based learning.  Children learn to </a:t>
            </a:r>
            <a:r>
              <a:rPr lang="en-GB" sz="1600" b="1" dirty="0">
                <a:latin typeface="Comic Sans MS"/>
                <a:ea typeface="Comic Sans MS"/>
                <a:cs typeface="Comic Sans MS"/>
                <a:sym typeface="Comic Sans MS"/>
              </a:rPr>
              <a:t>problem solve, take turns, share, explain their methods and extend their vocabulary and communication skills</a:t>
            </a:r>
            <a:r>
              <a:rPr lang="en-GB" sz="1600" dirty="0">
                <a:latin typeface="Comic Sans MS"/>
                <a:ea typeface="Comic Sans MS"/>
                <a:cs typeface="Comic Sans MS"/>
                <a:sym typeface="Comic Sans MS"/>
              </a:rPr>
              <a:t> through language rich,  adult supervised/led play experiences.  We cover real-life topics such as  ‘The Post Office’, ‘At The Vet’ and ‘The Beach Café’, as well as covering seasons, festivals and celebrations throughout the world.</a:t>
            </a: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r>
              <a:rPr lang="en-GB" sz="1600" dirty="0">
                <a:latin typeface="Comic Sans MS"/>
                <a:ea typeface="Comic Sans MS"/>
                <a:cs typeface="Comic Sans MS"/>
                <a:sym typeface="Comic Sans MS"/>
              </a:rPr>
              <a:t>We are a non-denominational school, and we follow ‘Living Learning Together’,  a CCEA pastoral care programme which encourages personal development and mutual understanding of the world and the wider community, along with the NSPCC Keeping Safe and Women’s Aid’s ‘Helping Hands’ programmes. We also prepare children for the Catholic sacraments if their parents so wish.</a:t>
            </a:r>
            <a:endParaRPr sz="1600" dirty="0">
              <a:latin typeface="Comic Sans MS"/>
              <a:ea typeface="Comic Sans MS"/>
              <a:cs typeface="Comic Sans MS"/>
              <a:sym typeface="Comic Sans MS"/>
            </a:endParaRPr>
          </a:p>
          <a:p>
            <a:pPr marL="342900" lvl="0" indent="-292100" algn="l" rtl="0">
              <a:lnSpc>
                <a:spcPct val="80000"/>
              </a:lnSpc>
              <a:spcBef>
                <a:spcPts val="160"/>
              </a:spcBef>
              <a:spcAft>
                <a:spcPts val="0"/>
              </a:spcAft>
              <a:buClr>
                <a:schemeClr val="dk1"/>
              </a:buClr>
              <a:buSzPts val="800"/>
              <a:buFont typeface="Arial"/>
              <a:buNone/>
            </a:pP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9"/>
          <p:cNvPicPr preferRelativeResize="0"/>
          <p:nvPr/>
        </p:nvPicPr>
        <p:blipFill rotWithShape="1">
          <a:blip r:embed="rId3">
            <a:alphaModFix/>
          </a:blip>
          <a:srcRect/>
          <a:stretch/>
        </p:blipFill>
        <p:spPr>
          <a:xfrm>
            <a:off x="323850" y="260350"/>
            <a:ext cx="8640761" cy="1585913"/>
          </a:xfrm>
          <a:prstGeom prst="rect">
            <a:avLst/>
          </a:prstGeom>
          <a:noFill/>
          <a:ln>
            <a:noFill/>
          </a:ln>
        </p:spPr>
      </p:pic>
      <p:sp>
        <p:nvSpPr>
          <p:cNvPr id="128" name="Google Shape;128;p19"/>
          <p:cNvSpPr txBox="1">
            <a:spLocks noGrp="1"/>
          </p:cNvSpPr>
          <p:nvPr>
            <p:ph type="title"/>
          </p:nvPr>
        </p:nvSpPr>
        <p:spPr>
          <a:xfrm>
            <a:off x="457200" y="481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959">
                <a:latin typeface="Comic Sans MS"/>
                <a:ea typeface="Comic Sans MS"/>
                <a:cs typeface="Comic Sans MS"/>
                <a:sym typeface="Comic Sans MS"/>
              </a:rPr>
              <a:t>Curaclam (ar lean…)</a:t>
            </a:r>
            <a:br>
              <a:rPr lang="en-GB" sz="3959">
                <a:latin typeface="Comic Sans MS"/>
                <a:ea typeface="Comic Sans MS"/>
                <a:cs typeface="Comic Sans MS"/>
                <a:sym typeface="Comic Sans MS"/>
              </a:rPr>
            </a:br>
            <a:r>
              <a:rPr lang="en-GB" sz="3959">
                <a:latin typeface="Comic Sans MS"/>
                <a:ea typeface="Comic Sans MS"/>
                <a:cs typeface="Comic Sans MS"/>
                <a:sym typeface="Comic Sans MS"/>
              </a:rPr>
              <a:t>Curriculum (continued…)</a:t>
            </a:r>
            <a:endParaRPr sz="3959">
              <a:latin typeface="Comic Sans MS"/>
              <a:ea typeface="Comic Sans MS"/>
              <a:cs typeface="Comic Sans MS"/>
              <a:sym typeface="Comic Sans MS"/>
            </a:endParaRPr>
          </a:p>
        </p:txBody>
      </p:sp>
      <p:sp>
        <p:nvSpPr>
          <p:cNvPr id="129" name="Google Shape;129;p19"/>
          <p:cNvSpPr txBox="1">
            <a:spLocks noGrp="1"/>
          </p:cNvSpPr>
          <p:nvPr>
            <p:ph type="body" idx="1"/>
          </p:nvPr>
        </p:nvSpPr>
        <p:spPr>
          <a:xfrm>
            <a:off x="454125" y="989550"/>
            <a:ext cx="8380200" cy="5328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400"/>
              </a:spcBef>
              <a:spcAft>
                <a:spcPts val="0"/>
              </a:spcAft>
              <a:buClr>
                <a:schemeClr val="dk1"/>
              </a:buClr>
              <a:buSzPts val="2000"/>
              <a:buFont typeface="Arial"/>
              <a:buNone/>
            </a:pPr>
            <a:endParaRPr sz="1800" dirty="0">
              <a:latin typeface="Comic Sans MS"/>
              <a:ea typeface="Comic Sans MS"/>
              <a:cs typeface="Comic Sans MS"/>
              <a:sym typeface="Comic Sans MS"/>
            </a:endParaRPr>
          </a:p>
          <a:p>
            <a:pPr marL="0" lvl="0" indent="0" algn="l" rtl="0">
              <a:lnSpc>
                <a:spcPct val="90000"/>
              </a:lnSpc>
              <a:spcBef>
                <a:spcPts val="400"/>
              </a:spcBef>
              <a:spcAft>
                <a:spcPts val="0"/>
              </a:spcAft>
              <a:buClr>
                <a:schemeClr val="dk1"/>
              </a:buClr>
              <a:buSzPts val="2000"/>
              <a:buNone/>
            </a:pPr>
            <a:endParaRPr sz="17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r>
              <a:rPr lang="en-GB" sz="1600" dirty="0">
                <a:latin typeface="Comic Sans MS"/>
                <a:ea typeface="Comic Sans MS"/>
                <a:cs typeface="Comic Sans MS"/>
                <a:sym typeface="Comic Sans MS"/>
              </a:rPr>
              <a:t>We are also </a:t>
            </a:r>
            <a:r>
              <a:rPr lang="en-GB" sz="1600" b="1" dirty="0">
                <a:latin typeface="Comic Sans MS"/>
                <a:ea typeface="Comic Sans MS"/>
                <a:cs typeface="Comic Sans MS"/>
                <a:sym typeface="Comic Sans MS"/>
              </a:rPr>
              <a:t>very well resourced with ICT equipment</a:t>
            </a:r>
            <a:r>
              <a:rPr lang="en-GB" sz="1600" dirty="0">
                <a:latin typeface="Comic Sans MS"/>
                <a:ea typeface="Comic Sans MS"/>
                <a:cs typeface="Comic Sans MS"/>
                <a:sym typeface="Comic Sans MS"/>
              </a:rPr>
              <a:t>,  with PCs, laptops, Surface Pro devices, Chromebooks, an interactive board and a set of iPads in each classroom, but we also take pride in putting oral communication and interaction first, so children aren’t allocated digital devices on 1:1 basis, and ICT is planned carefully to enhance and progress our children’s learning. </a:t>
            </a: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r>
              <a:rPr lang="en-GB" sz="1600" dirty="0">
                <a:latin typeface="Comic Sans MS"/>
                <a:ea typeface="Comic Sans MS"/>
                <a:cs typeface="Comic Sans MS"/>
                <a:sym typeface="Comic Sans MS"/>
              </a:rPr>
              <a:t>We pride ourselves in innovative and pupil-friendly use of technology, sharing voice notes, MP3 links, and links to Irish language resources for you to use at home to help support your child in their learning in an immersion setting.</a:t>
            </a: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Clr>
                <a:schemeClr val="dk1"/>
              </a:buClr>
              <a:buSzPts val="2000"/>
              <a:buNone/>
            </a:pPr>
            <a:r>
              <a:rPr lang="en-GB" sz="1600" dirty="0">
                <a:latin typeface="Comic Sans MS"/>
                <a:ea typeface="Comic Sans MS"/>
                <a:cs typeface="Comic Sans MS"/>
                <a:sym typeface="Comic Sans MS"/>
              </a:rPr>
              <a:t>We were awarded ‘Digital-School’ status in June 2017,  and we came first place in the Primary School section of the Northern Ireland C2K ICT Excellence Awards both in June 2019 and again last year in June 2024. </a:t>
            </a:r>
            <a:endParaRPr sz="1600" dirty="0">
              <a:latin typeface="Comic Sans MS"/>
              <a:ea typeface="Comic Sans MS"/>
              <a:cs typeface="Comic Sans MS"/>
              <a:sym typeface="Comic Sans MS"/>
            </a:endParaRPr>
          </a:p>
          <a:p>
            <a:pPr marL="342900" lvl="0" indent="-292100" algn="l" rtl="0">
              <a:lnSpc>
                <a:spcPct val="80000"/>
              </a:lnSpc>
              <a:spcBef>
                <a:spcPts val="160"/>
              </a:spcBef>
              <a:spcAft>
                <a:spcPts val="0"/>
              </a:spcAft>
              <a:buClr>
                <a:schemeClr val="dk1"/>
              </a:buClr>
              <a:buSzPts val="800"/>
              <a:buFont typeface="Arial"/>
              <a:buNone/>
            </a:pPr>
            <a:endParaRPr sz="1800" dirty="0"/>
          </a:p>
        </p:txBody>
      </p:sp>
      <p:pic>
        <p:nvPicPr>
          <p:cNvPr id="130" name="Google Shape;130;p19" title="IMG_1483.JPG"/>
          <p:cNvPicPr preferRelativeResize="0"/>
          <p:nvPr/>
        </p:nvPicPr>
        <p:blipFill>
          <a:blip r:embed="rId4">
            <a:alphaModFix/>
          </a:blip>
          <a:stretch>
            <a:fillRect/>
          </a:stretch>
        </p:blipFill>
        <p:spPr>
          <a:xfrm rot="642405">
            <a:off x="1082184" y="5504053"/>
            <a:ext cx="1615333" cy="1106742"/>
          </a:xfrm>
          <a:prstGeom prst="rect">
            <a:avLst/>
          </a:prstGeom>
          <a:noFill/>
          <a:ln>
            <a:noFill/>
          </a:ln>
        </p:spPr>
      </p:pic>
      <p:pic>
        <p:nvPicPr>
          <p:cNvPr id="131" name="Google Shape;131;p19" title="IMG_1470 (1).JPG"/>
          <p:cNvPicPr preferRelativeResize="0"/>
          <p:nvPr/>
        </p:nvPicPr>
        <p:blipFill>
          <a:blip r:embed="rId5">
            <a:alphaModFix/>
          </a:blip>
          <a:stretch>
            <a:fillRect/>
          </a:stretch>
        </p:blipFill>
        <p:spPr>
          <a:xfrm rot="-1462717">
            <a:off x="3908981" y="5472833"/>
            <a:ext cx="1470489" cy="1098559"/>
          </a:xfrm>
          <a:prstGeom prst="rect">
            <a:avLst/>
          </a:prstGeom>
          <a:noFill/>
          <a:ln>
            <a:noFill/>
          </a:ln>
        </p:spPr>
      </p:pic>
      <p:pic>
        <p:nvPicPr>
          <p:cNvPr id="132" name="Google Shape;132;p19" title="IMG_2217.JPG"/>
          <p:cNvPicPr preferRelativeResize="0"/>
          <p:nvPr/>
        </p:nvPicPr>
        <p:blipFill>
          <a:blip r:embed="rId6">
            <a:alphaModFix/>
          </a:blip>
          <a:stretch>
            <a:fillRect/>
          </a:stretch>
        </p:blipFill>
        <p:spPr>
          <a:xfrm rot="1684413">
            <a:off x="6883313" y="5214009"/>
            <a:ext cx="1071014" cy="14789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48" name="Google Shape;148;p21"/>
          <p:cNvSpPr txBox="1">
            <a:spLocks noGrp="1"/>
          </p:cNvSpPr>
          <p:nvPr>
            <p:ph type="body" idx="1"/>
          </p:nvPr>
        </p:nvSpPr>
        <p:spPr>
          <a:xfrm>
            <a:off x="457200" y="1600200"/>
            <a:ext cx="8510400" cy="525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Clr>
                <a:schemeClr val="dk1"/>
              </a:buClr>
              <a:buSzPts val="2000"/>
              <a:buFont typeface="Arial"/>
              <a:buNone/>
            </a:pPr>
            <a:r>
              <a:rPr lang="en-GB" sz="1600" dirty="0">
                <a:latin typeface="Comic Sans MS"/>
                <a:ea typeface="Comic Sans MS"/>
                <a:cs typeface="Comic Sans MS"/>
                <a:sym typeface="Comic Sans MS"/>
              </a:rPr>
              <a:t>The biggest question parents have about our curriculum is about the</a:t>
            </a:r>
            <a:r>
              <a:rPr lang="en-GB" sz="1600" dirty="0">
                <a:ea typeface="Comic Sans MS"/>
              </a:rPr>
              <a:t> </a:t>
            </a:r>
            <a:r>
              <a:rPr lang="en-GB" sz="1600" dirty="0">
                <a:latin typeface="Comic Sans MS"/>
                <a:ea typeface="Comic Sans MS"/>
                <a:cs typeface="Comic Sans MS"/>
                <a:sym typeface="Comic Sans MS"/>
              </a:rPr>
              <a:t>teaching of </a:t>
            </a:r>
            <a:r>
              <a:rPr lang="en-GB" sz="1600" b="1" dirty="0">
                <a:latin typeface="Comic Sans MS"/>
                <a:ea typeface="Comic Sans MS"/>
                <a:cs typeface="Comic Sans MS"/>
                <a:sym typeface="Comic Sans MS"/>
              </a:rPr>
              <a:t>Language and Literacy</a:t>
            </a:r>
            <a:r>
              <a:rPr lang="en-GB" sz="1600" dirty="0">
                <a:latin typeface="Comic Sans MS"/>
                <a:ea typeface="Comic Sans MS"/>
                <a:cs typeface="Comic Sans MS"/>
                <a:sym typeface="Comic Sans MS"/>
              </a:rPr>
              <a:t>.  </a:t>
            </a:r>
            <a:endParaRPr sz="1600" dirty="0">
              <a:latin typeface="Comic Sans MS"/>
              <a:ea typeface="Comic Sans MS"/>
              <a:cs typeface="Comic Sans MS"/>
              <a:sym typeface="Comic Sans MS"/>
            </a:endParaRPr>
          </a:p>
          <a:p>
            <a:pPr marL="342900" lvl="0" indent="-317500" algn="l" rtl="0">
              <a:lnSpc>
                <a:spcPct val="100000"/>
              </a:lnSpc>
              <a:spcBef>
                <a:spcPts val="400"/>
              </a:spcBef>
              <a:spcAft>
                <a:spcPts val="0"/>
              </a:spcAft>
              <a:buClr>
                <a:schemeClr val="dk1"/>
              </a:buClr>
              <a:buSzPts val="1600"/>
              <a:buChar char="•"/>
            </a:pPr>
            <a:r>
              <a:rPr lang="en-GB" sz="1600" dirty="0">
                <a:latin typeface="Comic Sans MS"/>
                <a:ea typeface="Comic Sans MS"/>
                <a:cs typeface="Comic Sans MS"/>
                <a:sym typeface="Comic Sans MS"/>
              </a:rPr>
              <a:t>In Rang 1 we teach the same language concepts and literacy skills as taught in any other Primary 1 classroom in Northern Ireland , </a:t>
            </a:r>
            <a:r>
              <a:rPr lang="en-GB" sz="1600" dirty="0" err="1">
                <a:latin typeface="Comic Sans MS"/>
                <a:ea typeface="Comic Sans MS"/>
                <a:cs typeface="Comic Sans MS"/>
                <a:sym typeface="Comic Sans MS"/>
              </a:rPr>
              <a:t>ie</a:t>
            </a:r>
            <a:r>
              <a:rPr lang="en-GB" sz="1600" dirty="0">
                <a:latin typeface="Comic Sans MS"/>
                <a:ea typeface="Comic Sans MS"/>
                <a:cs typeface="Comic Sans MS"/>
                <a:sym typeface="Comic Sans MS"/>
              </a:rPr>
              <a:t> </a:t>
            </a:r>
            <a:r>
              <a:rPr lang="en-GB" sz="1600" b="1" dirty="0">
                <a:latin typeface="Comic Sans MS"/>
                <a:ea typeface="Comic Sans MS"/>
                <a:cs typeface="Comic Sans MS"/>
                <a:sym typeface="Comic Sans MS"/>
              </a:rPr>
              <a:t>Talking &amp; Listening, Reading, Writing and Phonological Awareness Skills </a:t>
            </a:r>
            <a:r>
              <a:rPr lang="en-GB" sz="1600" dirty="0">
                <a:latin typeface="Comic Sans MS"/>
                <a:ea typeface="Comic Sans MS"/>
                <a:cs typeface="Comic Sans MS"/>
                <a:sym typeface="Comic Sans MS"/>
              </a:rPr>
              <a:t>such as Beginning Sounds,  Rhyme,  Syllables and Blending, we just happen to use Irish words as samples,  rather than English, such as ‘</a:t>
            </a:r>
            <a:r>
              <a:rPr lang="en-GB" sz="1600" dirty="0" err="1">
                <a:latin typeface="Comic Sans MS"/>
                <a:ea typeface="Comic Sans MS"/>
                <a:cs typeface="Comic Sans MS"/>
                <a:sym typeface="Comic Sans MS"/>
              </a:rPr>
              <a:t>madadh</a:t>
            </a:r>
            <a:r>
              <a:rPr lang="en-GB" sz="1600" dirty="0">
                <a:latin typeface="Comic Sans MS"/>
                <a:ea typeface="Comic Sans MS"/>
                <a:cs typeface="Comic Sans MS"/>
                <a:sym typeface="Comic Sans MS"/>
              </a:rPr>
              <a:t>’ or ‘</a:t>
            </a:r>
            <a:r>
              <a:rPr lang="en-GB" sz="1600" dirty="0" err="1">
                <a:latin typeface="Comic Sans MS"/>
                <a:ea typeface="Comic Sans MS"/>
                <a:cs typeface="Comic Sans MS"/>
                <a:sym typeface="Comic Sans MS"/>
              </a:rPr>
              <a:t>muc</a:t>
            </a:r>
            <a:r>
              <a:rPr lang="en-GB" sz="1600" dirty="0">
                <a:latin typeface="Comic Sans MS"/>
                <a:ea typeface="Comic Sans MS"/>
                <a:cs typeface="Comic Sans MS"/>
                <a:sym typeface="Comic Sans MS"/>
              </a:rPr>
              <a:t>’ instead of ‘mouse’ or ‘monkey’ or ‘</a:t>
            </a:r>
            <a:r>
              <a:rPr lang="en-GB" sz="1600" dirty="0" err="1">
                <a:latin typeface="Comic Sans MS"/>
                <a:ea typeface="Comic Sans MS"/>
                <a:cs typeface="Comic Sans MS"/>
                <a:sym typeface="Comic Sans MS"/>
              </a:rPr>
              <a:t>lón</a:t>
            </a:r>
            <a:r>
              <a:rPr lang="en-GB" sz="1600" dirty="0">
                <a:latin typeface="Comic Sans MS"/>
                <a:ea typeface="Comic Sans MS"/>
                <a:cs typeface="Comic Sans MS"/>
                <a:sym typeface="Comic Sans MS"/>
              </a:rPr>
              <a:t>’ rhymes with ‘</a:t>
            </a:r>
            <a:r>
              <a:rPr lang="en-GB" sz="1600" dirty="0" err="1">
                <a:latin typeface="Comic Sans MS"/>
                <a:ea typeface="Comic Sans MS"/>
                <a:cs typeface="Comic Sans MS"/>
                <a:sym typeface="Comic Sans MS"/>
              </a:rPr>
              <a:t>rón</a:t>
            </a:r>
            <a:r>
              <a:rPr lang="en-GB" sz="1600" dirty="0">
                <a:latin typeface="Comic Sans MS"/>
                <a:ea typeface="Comic Sans MS"/>
                <a:cs typeface="Comic Sans MS"/>
                <a:sym typeface="Comic Sans MS"/>
              </a:rPr>
              <a:t>’, rather than ‘door’ rhymes with ‘floor’ etc… </a:t>
            </a:r>
            <a:endParaRPr sz="1600" dirty="0"/>
          </a:p>
          <a:p>
            <a:pPr marL="342900" lvl="0" indent="-317500" algn="l" rtl="0">
              <a:lnSpc>
                <a:spcPct val="100000"/>
              </a:lnSpc>
              <a:spcBef>
                <a:spcPts val="400"/>
              </a:spcBef>
              <a:spcAft>
                <a:spcPts val="0"/>
              </a:spcAft>
              <a:buClr>
                <a:schemeClr val="dk1"/>
              </a:buClr>
              <a:buSzPts val="1600"/>
              <a:buChar char="•"/>
            </a:pPr>
            <a:r>
              <a:rPr lang="en-GB" sz="1600" dirty="0">
                <a:latin typeface="Comic Sans MS"/>
                <a:ea typeface="Comic Sans MS"/>
                <a:cs typeface="Comic Sans MS"/>
                <a:sym typeface="Comic Sans MS"/>
              </a:rPr>
              <a:t>We also teach </a:t>
            </a:r>
            <a:r>
              <a:rPr lang="en-GB" sz="1600" b="1" dirty="0">
                <a:latin typeface="Comic Sans MS"/>
                <a:ea typeface="Comic Sans MS"/>
                <a:cs typeface="Comic Sans MS"/>
                <a:sym typeface="Comic Sans MS"/>
              </a:rPr>
              <a:t>phonics</a:t>
            </a:r>
            <a:r>
              <a:rPr lang="en-GB" sz="1600" dirty="0">
                <a:latin typeface="Comic Sans MS"/>
                <a:ea typeface="Comic Sans MS"/>
                <a:cs typeface="Comic Sans MS"/>
                <a:sym typeface="Comic Sans MS"/>
              </a:rPr>
              <a:t>, looking at a new beginning sound a week,  and we send home weekly </a:t>
            </a:r>
            <a:r>
              <a:rPr lang="en-GB" sz="1600" b="1" dirty="0">
                <a:latin typeface="Comic Sans MS"/>
                <a:ea typeface="Comic Sans MS"/>
                <a:cs typeface="Comic Sans MS"/>
                <a:sym typeface="Comic Sans MS"/>
              </a:rPr>
              <a:t>high frequency keywords</a:t>
            </a:r>
            <a:r>
              <a:rPr lang="en-GB" sz="1600" dirty="0">
                <a:latin typeface="Comic Sans MS"/>
                <a:ea typeface="Comic Sans MS"/>
                <a:cs typeface="Comic Sans MS"/>
                <a:sym typeface="Comic Sans MS"/>
              </a:rPr>
              <a:t> to help pupils with emergent reading</a:t>
            </a:r>
            <a:endParaRPr sz="1600" dirty="0"/>
          </a:p>
          <a:p>
            <a:pPr marL="342900" lvl="0" indent="-317500" algn="l" rtl="0">
              <a:lnSpc>
                <a:spcPct val="100000"/>
              </a:lnSpc>
              <a:spcBef>
                <a:spcPts val="400"/>
              </a:spcBef>
              <a:spcAft>
                <a:spcPts val="0"/>
              </a:spcAft>
              <a:buClr>
                <a:schemeClr val="dk1"/>
              </a:buClr>
              <a:buSzPts val="1600"/>
              <a:buChar char="•"/>
            </a:pPr>
            <a:r>
              <a:rPr lang="en-GB" sz="1600" dirty="0">
                <a:latin typeface="Comic Sans MS"/>
                <a:ea typeface="Comic Sans MS"/>
                <a:cs typeface="Comic Sans MS"/>
                <a:sym typeface="Comic Sans MS"/>
              </a:rPr>
              <a:t>We also teach </a:t>
            </a:r>
            <a:r>
              <a:rPr lang="en-GB" sz="1600" b="1" dirty="0">
                <a:latin typeface="Comic Sans MS"/>
                <a:ea typeface="Comic Sans MS"/>
                <a:cs typeface="Comic Sans MS"/>
                <a:sym typeface="Comic Sans MS"/>
              </a:rPr>
              <a:t>reading skills,</a:t>
            </a:r>
            <a:r>
              <a:rPr lang="en-GB" sz="1600" dirty="0">
                <a:latin typeface="Comic Sans MS"/>
                <a:ea typeface="Comic Sans MS"/>
                <a:cs typeface="Comic Sans MS"/>
                <a:sym typeface="Comic Sans MS"/>
              </a:rPr>
              <a:t> just like our English-medium counterparts, </a:t>
            </a:r>
            <a:r>
              <a:rPr lang="en-GB" sz="1600" dirty="0" err="1">
                <a:latin typeface="Comic Sans MS"/>
                <a:ea typeface="Comic Sans MS"/>
                <a:cs typeface="Comic Sans MS"/>
                <a:sym typeface="Comic Sans MS"/>
              </a:rPr>
              <a:t>suchas</a:t>
            </a:r>
            <a:r>
              <a:rPr lang="en-GB" sz="1600" dirty="0">
                <a:latin typeface="Comic Sans MS"/>
                <a:ea typeface="Comic Sans MS"/>
                <a:cs typeface="Comic Sans MS"/>
                <a:sym typeface="Comic Sans MS"/>
              </a:rPr>
              <a:t> reading from left to right, and using beginning sounds, context and pictorial clues to help decode words and read stories</a:t>
            </a:r>
            <a:endParaRPr sz="1600" dirty="0"/>
          </a:p>
          <a:p>
            <a:pPr marL="342900" lvl="0" indent="-317500" algn="l" rtl="0">
              <a:lnSpc>
                <a:spcPct val="100000"/>
              </a:lnSpc>
              <a:spcBef>
                <a:spcPts val="400"/>
              </a:spcBef>
              <a:spcAft>
                <a:spcPts val="0"/>
              </a:spcAft>
              <a:buClr>
                <a:schemeClr val="dk1"/>
              </a:buClr>
              <a:buSzPts val="1600"/>
              <a:buChar char="•"/>
            </a:pPr>
            <a:r>
              <a:rPr lang="en-GB" sz="1600" dirty="0">
                <a:latin typeface="Comic Sans MS"/>
                <a:ea typeface="Comic Sans MS"/>
                <a:cs typeface="Comic Sans MS"/>
                <a:sym typeface="Comic Sans MS"/>
              </a:rPr>
              <a:t>We teach </a:t>
            </a:r>
            <a:r>
              <a:rPr lang="en-GB" sz="1600" b="1" dirty="0">
                <a:latin typeface="Comic Sans MS"/>
                <a:ea typeface="Comic Sans MS"/>
                <a:cs typeface="Comic Sans MS"/>
                <a:sym typeface="Comic Sans MS"/>
              </a:rPr>
              <a:t>writing skills</a:t>
            </a:r>
            <a:r>
              <a:rPr lang="en-GB" sz="1600" dirty="0">
                <a:latin typeface="Comic Sans MS"/>
                <a:ea typeface="Comic Sans MS"/>
                <a:cs typeface="Comic Sans MS"/>
                <a:sym typeface="Comic Sans MS"/>
              </a:rPr>
              <a:t>,  starting off with individual letters/sounds, building up to words and their own names,  and progressing to sentence level work later in the year</a:t>
            </a:r>
            <a:endParaRPr sz="1600" dirty="0"/>
          </a:p>
          <a:p>
            <a:pPr marL="342900" lvl="0" indent="-317500" algn="l" rtl="0">
              <a:lnSpc>
                <a:spcPct val="100000"/>
              </a:lnSpc>
              <a:spcBef>
                <a:spcPts val="400"/>
              </a:spcBef>
              <a:spcAft>
                <a:spcPts val="0"/>
              </a:spcAft>
              <a:buClr>
                <a:schemeClr val="dk1"/>
              </a:buClr>
              <a:buSzPts val="1600"/>
              <a:buChar char="•"/>
            </a:pPr>
            <a:r>
              <a:rPr lang="en-GB" sz="1600" dirty="0">
                <a:latin typeface="Comic Sans MS"/>
                <a:ea typeface="Comic Sans MS"/>
                <a:cs typeface="Comic Sans MS"/>
                <a:sym typeface="Comic Sans MS"/>
              </a:rPr>
              <a:t>Pupils are then </a:t>
            </a:r>
            <a:r>
              <a:rPr lang="en-GB" sz="1600" b="1" dirty="0">
                <a:latin typeface="Comic Sans MS"/>
                <a:ea typeface="Comic Sans MS"/>
                <a:cs typeface="Comic Sans MS"/>
                <a:sym typeface="Comic Sans MS"/>
              </a:rPr>
              <a:t>taught English</a:t>
            </a:r>
            <a:r>
              <a:rPr lang="en-GB" sz="1600" dirty="0">
                <a:latin typeface="Comic Sans MS"/>
                <a:ea typeface="Comic Sans MS"/>
                <a:cs typeface="Comic Sans MS"/>
                <a:sym typeface="Comic Sans MS"/>
              </a:rPr>
              <a:t> lessons from Rang 3 onwards, but have the foundation literacy skills from Rang 1 and 2 already,  and so aren’t starting ‘from scratch’ at all.</a:t>
            </a:r>
            <a:endParaRPr sz="1600" dirty="0"/>
          </a:p>
        </p:txBody>
      </p:sp>
      <p:pic>
        <p:nvPicPr>
          <p:cNvPr id="149" name="Google Shape;149;p21"/>
          <p:cNvPicPr preferRelativeResize="0"/>
          <p:nvPr/>
        </p:nvPicPr>
        <p:blipFill rotWithShape="1">
          <a:blip r:embed="rId3">
            <a:alphaModFix/>
          </a:blip>
          <a:srcRect/>
          <a:stretch/>
        </p:blipFill>
        <p:spPr>
          <a:xfrm>
            <a:off x="323850" y="166750"/>
            <a:ext cx="8640773" cy="1433450"/>
          </a:xfrm>
          <a:prstGeom prst="rect">
            <a:avLst/>
          </a:prstGeom>
          <a:noFill/>
          <a:ln>
            <a:noFill/>
          </a:ln>
        </p:spPr>
      </p:pic>
      <p:sp>
        <p:nvSpPr>
          <p:cNvPr id="150" name="Google Shape;150;p21"/>
          <p:cNvSpPr/>
          <p:nvPr/>
        </p:nvSpPr>
        <p:spPr>
          <a:xfrm>
            <a:off x="457200" y="384975"/>
            <a:ext cx="8229600" cy="922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b="0" i="0" u="none" strike="noStrike" cap="none">
                <a:solidFill>
                  <a:schemeClr val="dk1"/>
                </a:solidFill>
                <a:latin typeface="Comic Sans MS"/>
                <a:ea typeface="Comic Sans MS"/>
                <a:cs typeface="Comic Sans MS"/>
                <a:sym typeface="Comic Sans MS"/>
              </a:rPr>
              <a:t>Litearthacht </a:t>
            </a:r>
            <a:endParaRPr sz="440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n-GB" sz="4400" b="0" i="0" u="none" strike="noStrike" cap="none">
                <a:solidFill>
                  <a:schemeClr val="dk1"/>
                </a:solidFill>
                <a:latin typeface="Comic Sans MS"/>
                <a:ea typeface="Comic Sans MS"/>
                <a:cs typeface="Comic Sans MS"/>
                <a:sym typeface="Comic Sans MS"/>
              </a:rPr>
              <a:t> Literacy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56" name="Google Shape;156;p22"/>
          <p:cNvSpPr txBox="1">
            <a:spLocks noGrp="1"/>
          </p:cNvSpPr>
          <p:nvPr>
            <p:ph type="body" idx="1"/>
          </p:nvPr>
        </p:nvSpPr>
        <p:spPr>
          <a:xfrm>
            <a:off x="457200" y="1600200"/>
            <a:ext cx="8510400" cy="525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None/>
            </a:pPr>
            <a:r>
              <a:rPr lang="en-GB" sz="1600" dirty="0">
                <a:latin typeface="Comic Sans MS"/>
                <a:ea typeface="Comic Sans MS"/>
                <a:cs typeface="Comic Sans MS"/>
                <a:sym typeface="Comic Sans MS"/>
              </a:rPr>
              <a:t>We follow the ‘Collins Primary Maths’ scheme for Mathematics and Numeracy instruction at </a:t>
            </a:r>
            <a:r>
              <a:rPr lang="en-GB" sz="1600" dirty="0" err="1">
                <a:latin typeface="Comic Sans MS"/>
                <a:ea typeface="Comic Sans MS"/>
                <a:cs typeface="Comic Sans MS"/>
                <a:sym typeface="Comic Sans MS"/>
              </a:rPr>
              <a:t>Naíscoil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Bheanna</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Boirche</a:t>
            </a:r>
            <a:r>
              <a:rPr lang="en-GB" sz="1600" dirty="0">
                <a:latin typeface="Comic Sans MS"/>
                <a:ea typeface="Comic Sans MS"/>
                <a:cs typeface="Comic Sans MS"/>
                <a:sym typeface="Comic Sans MS"/>
              </a:rPr>
              <a:t>.</a:t>
            </a: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None/>
            </a:pP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None/>
            </a:pPr>
            <a:r>
              <a:rPr lang="en-GB" sz="1600" dirty="0">
                <a:latin typeface="Comic Sans MS"/>
                <a:ea typeface="Comic Sans MS"/>
                <a:cs typeface="Comic Sans MS"/>
                <a:sym typeface="Comic Sans MS"/>
              </a:rPr>
              <a:t>Over the course of our year, we teach Using Mathematics to our pupils, exploring the key areas of </a:t>
            </a:r>
            <a:r>
              <a:rPr lang="en-GB" sz="1600" dirty="0" err="1">
                <a:latin typeface="Comic Sans MS"/>
                <a:ea typeface="Comic Sans MS"/>
                <a:cs typeface="Comic Sans MS"/>
                <a:sym typeface="Comic Sans MS"/>
              </a:rPr>
              <a:t>Uimhreas</a:t>
            </a:r>
            <a:r>
              <a:rPr lang="en-GB" sz="1600" dirty="0">
                <a:latin typeface="Comic Sans MS"/>
                <a:ea typeface="Comic Sans MS"/>
                <a:cs typeface="Comic Sans MS"/>
                <a:sym typeface="Comic Sans MS"/>
              </a:rPr>
              <a:t> (Number), </a:t>
            </a:r>
            <a:r>
              <a:rPr lang="en-GB" sz="1600" dirty="0" err="1">
                <a:latin typeface="Comic Sans MS"/>
                <a:ea typeface="Comic Sans MS"/>
                <a:cs typeface="Comic Sans MS"/>
                <a:sym typeface="Comic Sans MS"/>
              </a:rPr>
              <a:t>Tomhais</a:t>
            </a:r>
            <a:r>
              <a:rPr lang="en-GB" sz="1600" dirty="0">
                <a:latin typeface="Comic Sans MS"/>
                <a:ea typeface="Comic Sans MS"/>
                <a:cs typeface="Comic Sans MS"/>
                <a:sym typeface="Comic Sans MS"/>
              </a:rPr>
              <a:t> (Measure), </a:t>
            </a:r>
            <a:r>
              <a:rPr lang="en-GB" sz="1600" dirty="0" err="1">
                <a:latin typeface="Comic Sans MS"/>
                <a:ea typeface="Comic Sans MS"/>
                <a:cs typeface="Comic Sans MS"/>
                <a:sym typeface="Comic Sans MS"/>
              </a:rPr>
              <a:t>Cruth</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agus</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Spás</a:t>
            </a:r>
            <a:r>
              <a:rPr lang="en-GB" sz="1600" dirty="0">
                <a:latin typeface="Comic Sans MS"/>
                <a:ea typeface="Comic Sans MS"/>
                <a:cs typeface="Comic Sans MS"/>
                <a:sym typeface="Comic Sans MS"/>
              </a:rPr>
              <a:t> (Shape and Space) and </a:t>
            </a:r>
            <a:r>
              <a:rPr lang="en-GB" sz="1600" dirty="0" err="1">
                <a:latin typeface="Comic Sans MS"/>
                <a:ea typeface="Comic Sans MS"/>
                <a:cs typeface="Comic Sans MS"/>
                <a:sym typeface="Comic Sans MS"/>
              </a:rPr>
              <a:t>Láimhseáil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Sonraí</a:t>
            </a:r>
            <a:r>
              <a:rPr lang="en-GB" sz="1600" dirty="0">
                <a:latin typeface="Comic Sans MS"/>
                <a:ea typeface="Comic Sans MS"/>
                <a:cs typeface="Comic Sans MS"/>
                <a:sym typeface="Comic Sans MS"/>
              </a:rPr>
              <a:t> (Handling Data), revisiting them at regular intervals, building on their learning throughout the year. </a:t>
            </a: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None/>
            </a:pP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None/>
            </a:pPr>
            <a:r>
              <a:rPr lang="en-GB" sz="1600" dirty="0">
                <a:latin typeface="Comic Sans MS"/>
                <a:ea typeface="Comic Sans MS"/>
                <a:cs typeface="Comic Sans MS"/>
                <a:sym typeface="Comic Sans MS"/>
              </a:rPr>
              <a:t>Our maths curriculum is taught in a very practical and interactive way, encouraging the pupils to talk about their process and the learning.</a:t>
            </a: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None/>
            </a:pPr>
            <a:endParaRPr sz="1600" dirty="0">
              <a:latin typeface="Comic Sans MS"/>
              <a:ea typeface="Comic Sans MS"/>
              <a:cs typeface="Comic Sans MS"/>
              <a:sym typeface="Comic Sans MS"/>
            </a:endParaRPr>
          </a:p>
          <a:p>
            <a:pPr marL="0" lvl="0" indent="0" algn="l" rtl="0">
              <a:lnSpc>
                <a:spcPct val="100000"/>
              </a:lnSpc>
              <a:spcBef>
                <a:spcPts val="400"/>
              </a:spcBef>
              <a:spcAft>
                <a:spcPts val="0"/>
              </a:spcAft>
              <a:buNone/>
            </a:pPr>
            <a:r>
              <a:rPr lang="en-GB" sz="1600" dirty="0">
                <a:latin typeface="Comic Sans MS"/>
                <a:ea typeface="Comic Sans MS"/>
                <a:cs typeface="Comic Sans MS"/>
                <a:sym typeface="Comic Sans MS"/>
              </a:rPr>
              <a:t>We use a combination of practical equipment, worksheets and books and digital technology to teach Mathematics, and at a whole-school level we use the </a:t>
            </a:r>
            <a:r>
              <a:rPr lang="en-GB" sz="1600" dirty="0" err="1">
                <a:latin typeface="Comic Sans MS"/>
                <a:ea typeface="Comic Sans MS"/>
                <a:cs typeface="Comic Sans MS"/>
                <a:sym typeface="Comic Sans MS"/>
              </a:rPr>
              <a:t>Sumdog</a:t>
            </a:r>
            <a:r>
              <a:rPr lang="en-GB" sz="1600" dirty="0">
                <a:latin typeface="Comic Sans MS"/>
                <a:ea typeface="Comic Sans MS"/>
                <a:cs typeface="Comic Sans MS"/>
                <a:sym typeface="Comic Sans MS"/>
              </a:rPr>
              <a:t> app to help children build their mental maths skills. Your child has their own QR code to log in to their account, which will be stuck in to the inside of their homework jotter, which they will get after the Halloween break. We encourage children to make productive use of any time they spend on screens, and using </a:t>
            </a:r>
            <a:r>
              <a:rPr lang="en-GB" sz="1600" dirty="0" err="1">
                <a:latin typeface="Comic Sans MS"/>
                <a:ea typeface="Comic Sans MS"/>
                <a:cs typeface="Comic Sans MS"/>
                <a:sym typeface="Comic Sans MS"/>
              </a:rPr>
              <a:t>Sumdog</a:t>
            </a:r>
            <a:r>
              <a:rPr lang="en-GB" sz="1600" dirty="0">
                <a:latin typeface="Comic Sans MS"/>
                <a:ea typeface="Comic Sans MS"/>
                <a:cs typeface="Comic Sans MS"/>
                <a:sym typeface="Comic Sans MS"/>
              </a:rPr>
              <a:t> is a great way to do this. </a:t>
            </a:r>
            <a:endParaRPr sz="1600" dirty="0">
              <a:latin typeface="Comic Sans MS"/>
              <a:ea typeface="Comic Sans MS"/>
              <a:cs typeface="Comic Sans MS"/>
              <a:sym typeface="Comic Sans MS"/>
            </a:endParaRPr>
          </a:p>
        </p:txBody>
      </p:sp>
      <p:pic>
        <p:nvPicPr>
          <p:cNvPr id="157" name="Google Shape;157;p22"/>
          <p:cNvPicPr preferRelativeResize="0"/>
          <p:nvPr/>
        </p:nvPicPr>
        <p:blipFill rotWithShape="1">
          <a:blip r:embed="rId3">
            <a:alphaModFix/>
          </a:blip>
          <a:srcRect/>
          <a:stretch/>
        </p:blipFill>
        <p:spPr>
          <a:xfrm>
            <a:off x="323850" y="166750"/>
            <a:ext cx="8640773" cy="1433450"/>
          </a:xfrm>
          <a:prstGeom prst="rect">
            <a:avLst/>
          </a:prstGeom>
          <a:noFill/>
          <a:ln>
            <a:noFill/>
          </a:ln>
        </p:spPr>
      </p:pic>
      <p:sp>
        <p:nvSpPr>
          <p:cNvPr id="158" name="Google Shape;158;p22"/>
          <p:cNvSpPr/>
          <p:nvPr/>
        </p:nvSpPr>
        <p:spPr>
          <a:xfrm>
            <a:off x="457200" y="384975"/>
            <a:ext cx="8229600" cy="922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a:solidFill>
                  <a:schemeClr val="dk1"/>
                </a:solidFill>
                <a:latin typeface="Comic Sans MS"/>
                <a:ea typeface="Comic Sans MS"/>
                <a:cs typeface="Comic Sans MS"/>
                <a:sym typeface="Comic Sans MS"/>
              </a:rPr>
              <a:t>Uimhearthacht</a:t>
            </a:r>
            <a:endParaRPr sz="440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n-GB" sz="4400" b="0" i="0" u="none" strike="noStrike" cap="none">
                <a:solidFill>
                  <a:schemeClr val="dk1"/>
                </a:solidFill>
                <a:latin typeface="Comic Sans MS"/>
                <a:ea typeface="Comic Sans MS"/>
                <a:cs typeface="Comic Sans MS"/>
                <a:sym typeface="Comic Sans MS"/>
              </a:rPr>
              <a:t> </a:t>
            </a:r>
            <a:r>
              <a:rPr lang="en-GB" sz="4400">
                <a:solidFill>
                  <a:schemeClr val="dk1"/>
                </a:solidFill>
                <a:latin typeface="Comic Sans MS"/>
                <a:ea typeface="Comic Sans MS"/>
                <a:cs typeface="Comic Sans MS"/>
                <a:sym typeface="Comic Sans MS"/>
              </a:rPr>
              <a:t>Numeracy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4372</Words>
  <Application>Microsoft Office PowerPoint</Application>
  <PresentationFormat>On-screen Show (4:3)</PresentationFormat>
  <Paragraphs>280</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Roboto</vt:lpstr>
      <vt:lpstr>Noto Sans Symbols</vt:lpstr>
      <vt:lpstr>Comic Sans MS</vt:lpstr>
      <vt:lpstr>Times New Roman</vt:lpstr>
      <vt:lpstr>Arial</vt:lpstr>
      <vt:lpstr>Calibri</vt:lpstr>
      <vt:lpstr>Office Theme</vt:lpstr>
      <vt:lpstr>PowerPoint Presentation</vt:lpstr>
      <vt:lpstr> Fáilte go Rang 1!  </vt:lpstr>
      <vt:lpstr>PowerPoint Presentation</vt:lpstr>
      <vt:lpstr> Curaclam    Curriculum</vt:lpstr>
      <vt:lpstr>PowerPoint Presentation</vt:lpstr>
      <vt:lpstr>Curaclam (ar lean…) Curriculum (continued…)</vt:lpstr>
      <vt:lpstr>Curaclam (ar lean…) Curriculum (continued…)</vt:lpstr>
      <vt:lpstr>PowerPoint Presentation</vt:lpstr>
      <vt:lpstr>PowerPoint Presentation</vt:lpstr>
      <vt:lpstr>PowerPoint Presentation</vt:lpstr>
      <vt:lpstr> Imeachtaí Seach-churaclaim Extra-curricular activities </vt:lpstr>
      <vt:lpstr>An Lá Scoile The School Day</vt:lpstr>
      <vt:lpstr>An Lá Scoile The School Day</vt:lpstr>
      <vt:lpstr>PowerPoint Presentation</vt:lpstr>
      <vt:lpstr>PowerPoint Presentation</vt:lpstr>
      <vt:lpstr>Éide Scoile School Uniform</vt:lpstr>
      <vt:lpstr>Éide Scoile School Uniform</vt:lpstr>
      <vt:lpstr>Tuismitheoirí   Parents</vt:lpstr>
      <vt:lpstr>Aip Scoile School App</vt:lpstr>
      <vt:lpstr>Ag Tacú sa Bhaile Home Support</vt:lpstr>
      <vt:lpstr>PowerPoint Presentation</vt:lpstr>
      <vt:lpstr>PowerPoint Presentation</vt:lpstr>
      <vt:lpstr>PowerPoint Presentation</vt:lpstr>
      <vt:lpstr>PowerPoint Presentation</vt:lpstr>
      <vt:lpstr>Ag cuidiú le do pháiste  Supporting your child</vt:lpstr>
      <vt:lpstr>PowerPoint Presentation</vt:lpstr>
      <vt:lpstr>PowerPoint Presentation</vt:lpstr>
      <vt:lpstr>PowerPoint Presentation</vt:lpstr>
      <vt:lpstr>PowerPoint Presentation</vt:lpstr>
      <vt:lpstr>PowerPoint Presentation</vt:lpstr>
      <vt:lpstr>PowerPoint Presentation</vt:lpstr>
      <vt:lpstr>Polasaithe Scoile School Policies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 Fox</cp:lastModifiedBy>
  <cp:revision>4</cp:revision>
  <dcterms:modified xsi:type="dcterms:W3CDTF">2025-10-13T07:41:59Z</dcterms:modified>
</cp:coreProperties>
</file>