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2" r:id="rId16"/>
    <p:sldId id="273" r:id="rId17"/>
  </p:sldIdLst>
  <p:sldSz cx="9144000" cy="6858000" type="screen4x3"/>
  <p:notesSz cx="6797675" cy="9872663"/>
  <p:embeddedFontLst>
    <p:embeddedFont>
      <p:font typeface="Calibri" panose="020F050202020403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
      <p:font typeface="Roboto" panose="02000000000000000000"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i/8gHkqTr82Hvrl+k2HPs/8ocHi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51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30275" y="739775"/>
            <a:ext cx="493712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 name="Google Shape;86;p1: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8: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18:notes"/>
          <p:cNvSpPr txBox="1">
            <a:spLocks noGrp="1"/>
          </p:cNvSpPr>
          <p:nvPr>
            <p:ph type="body" idx="1"/>
          </p:nvPr>
        </p:nvSpPr>
        <p:spPr>
          <a:xfrm>
            <a:off x="679768" y="4689509"/>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20:notes"/>
          <p:cNvSpPr txBox="1">
            <a:spLocks noGrp="1"/>
          </p:cNvSpPr>
          <p:nvPr>
            <p:ph type="body" idx="1"/>
          </p:nvPr>
        </p:nvSpPr>
        <p:spPr>
          <a:xfrm>
            <a:off x="679768" y="4689509"/>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6" name="Google Shape;166;p20: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21:notes"/>
          <p:cNvSpPr>
            <a:spLocks noGrp="1" noRot="1" noChangeAspect="1"/>
          </p:cNvSpPr>
          <p:nvPr>
            <p:ph type="sldImg" idx="2"/>
          </p:nvPr>
        </p:nvSpPr>
        <p:spPr>
          <a:xfrm>
            <a:off x="930275" y="739775"/>
            <a:ext cx="493712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21:notes"/>
          <p:cNvSpPr txBox="1">
            <a:spLocks noGrp="1"/>
          </p:cNvSpPr>
          <p:nvPr>
            <p:ph type="body" idx="1"/>
          </p:nvPr>
        </p:nvSpPr>
        <p:spPr>
          <a:xfrm>
            <a:off x="679751" y="4689487"/>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22:notes"/>
          <p:cNvSpPr>
            <a:spLocks noGrp="1" noRot="1" noChangeAspect="1"/>
          </p:cNvSpPr>
          <p:nvPr>
            <p:ph type="sldImg" idx="2"/>
          </p:nvPr>
        </p:nvSpPr>
        <p:spPr>
          <a:xfrm>
            <a:off x="930275" y="739775"/>
            <a:ext cx="493712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p22:notes"/>
          <p:cNvSpPr txBox="1">
            <a:spLocks noGrp="1"/>
          </p:cNvSpPr>
          <p:nvPr>
            <p:ph type="body" idx="1"/>
          </p:nvPr>
        </p:nvSpPr>
        <p:spPr>
          <a:xfrm>
            <a:off x="679751" y="4689487"/>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4: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p24: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6: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p26: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7:notes"/>
          <p:cNvSpPr txBox="1">
            <a:spLocks noGrp="1"/>
          </p:cNvSpPr>
          <p:nvPr>
            <p:ph type="body" idx="1"/>
          </p:nvPr>
        </p:nvSpPr>
        <p:spPr>
          <a:xfrm>
            <a:off x="679751" y="4689487"/>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27:notes"/>
          <p:cNvSpPr>
            <a:spLocks noGrp="1" noRot="1" noChangeAspect="1"/>
          </p:cNvSpPr>
          <p:nvPr>
            <p:ph type="sldImg" idx="2"/>
          </p:nvPr>
        </p:nvSpPr>
        <p:spPr>
          <a:xfrm>
            <a:off x="930275" y="739775"/>
            <a:ext cx="493712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930275" y="739775"/>
            <a:ext cx="4937125"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79751" y="4689487"/>
            <a:ext cx="5438100" cy="444271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0" name="Google Shape;100;p4: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fc8e25feb_1_8:notes"/>
          <p:cNvSpPr txBox="1">
            <a:spLocks noGrp="1"/>
          </p:cNvSpPr>
          <p:nvPr>
            <p:ph type="body" idx="1"/>
          </p:nvPr>
        </p:nvSpPr>
        <p:spPr>
          <a:xfrm>
            <a:off x="679751" y="4689487"/>
            <a:ext cx="5438100" cy="44427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11fc8e25feb_1_8: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19" name="Google Shape;119;p7: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3: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 name="Google Shape;128;p13: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4: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14: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7:notes"/>
          <p:cNvSpPr txBox="1">
            <a:spLocks noGrp="1"/>
          </p:cNvSpPr>
          <p:nvPr>
            <p:ph type="body" idx="1"/>
          </p:nvPr>
        </p:nvSpPr>
        <p:spPr>
          <a:xfrm>
            <a:off x="679751" y="4689489"/>
            <a:ext cx="5438125" cy="4442686"/>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7: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3544e99cb8_0_0:notes"/>
          <p:cNvSpPr txBox="1">
            <a:spLocks noGrp="1"/>
          </p:cNvSpPr>
          <p:nvPr>
            <p:ph type="body" idx="1"/>
          </p:nvPr>
        </p:nvSpPr>
        <p:spPr>
          <a:xfrm>
            <a:off x="679751" y="4689487"/>
            <a:ext cx="5438100" cy="444271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g13544e99cb8_0_0:notes"/>
          <p:cNvSpPr>
            <a:spLocks noGrp="1" noRot="1" noChangeAspect="1"/>
          </p:cNvSpPr>
          <p:nvPr>
            <p:ph type="sldImg" idx="2"/>
          </p:nvPr>
        </p:nvSpPr>
        <p:spPr>
          <a:xfrm>
            <a:off x="930275" y="739775"/>
            <a:ext cx="4938713" cy="37036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3" name="Google Shape;13;p2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4" name="Google Shape;14;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9" name="Google Shape;19;p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0" name="Google Shape;20;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31"/>
          <p:cNvSpPr txBox="1">
            <a:spLocks noGrp="1"/>
          </p:cNvSpPr>
          <p:nvPr>
            <p:ph type="title"/>
          </p:nvPr>
        </p:nvSpPr>
        <p:spPr>
          <a:xfrm>
            <a:off x="311700" y="593367"/>
            <a:ext cx="8520600" cy="763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31"/>
          <p:cNvSpPr txBox="1">
            <a:spLocks noGrp="1"/>
          </p:cNvSpPr>
          <p:nvPr>
            <p:ph type="body" idx="1"/>
          </p:nvPr>
        </p:nvSpPr>
        <p:spPr>
          <a:xfrm>
            <a:off x="311700" y="1536633"/>
            <a:ext cx="8520600" cy="45552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6" name="Google Shape;26;p31"/>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3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6" name="Google Shape;4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0" name="Google Shape;60;p3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7" name="Google Shape;67;p38"/>
          <p:cNvSpPr>
            <a:spLocks noGrp="1"/>
          </p:cNvSpPr>
          <p:nvPr>
            <p:ph type="pic" idx="2"/>
          </p:nvPr>
        </p:nvSpPr>
        <p:spPr>
          <a:xfrm>
            <a:off x="1792288" y="612775"/>
            <a:ext cx="5486400" cy="4114800"/>
          </a:xfrm>
          <a:prstGeom prst="rect">
            <a:avLst/>
          </a:prstGeom>
          <a:noFill/>
          <a:ln>
            <a:noFill/>
          </a:ln>
        </p:spPr>
      </p:sp>
      <p:sp>
        <p:nvSpPr>
          <p:cNvPr id="68" name="Google Shape;68;p3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2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www.bunscoilbb.com" TargetMode="External"/><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hyperlink" Target="http://www.irishforparents.ie/" TargetMode="External"/><Relationship Id="rId3" Type="http://schemas.openxmlformats.org/officeDocument/2006/relationships/image" Target="../media/image3.png"/><Relationship Id="rId7" Type="http://schemas.openxmlformats.org/officeDocument/2006/relationships/hyperlink" Target="http://www.bbc.co.uk/northernireland/irish/bla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about:blank" TargetMode="External"/><Relationship Id="rId5" Type="http://schemas.openxmlformats.org/officeDocument/2006/relationships/hyperlink" Target="http://www.tearma.ie/" TargetMode="External"/><Relationship Id="rId4" Type="http://schemas.openxmlformats.org/officeDocument/2006/relationships/hyperlink" Target="http://www.abair.i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publichealth.hscni.net/sites/default/files/Guidance_on_infection_control_in%20schools_poster.pdf" TargetMode="Externa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info@bunscoilbb.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323850" y="404813"/>
            <a:ext cx="8496300" cy="1584325"/>
          </a:xfrm>
          <a:prstGeom prst="rect">
            <a:avLst/>
          </a:prstGeom>
          <a:noFill/>
          <a:ln>
            <a:noFill/>
          </a:ln>
        </p:spPr>
      </p:pic>
      <p:sp>
        <p:nvSpPr>
          <p:cNvPr id="89" name="Google Shape;89;p1"/>
          <p:cNvSpPr txBox="1">
            <a:spLocks noGrp="1"/>
          </p:cNvSpPr>
          <p:nvPr>
            <p:ph type="ctrTitle"/>
          </p:nvPr>
        </p:nvSpPr>
        <p:spPr>
          <a:xfrm>
            <a:off x="685788" y="882550"/>
            <a:ext cx="7772400" cy="1470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endParaRPr sz="5000" dirty="0">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5000" dirty="0" err="1">
                <a:latin typeface="Comic Sans MS"/>
                <a:ea typeface="Comic Sans MS"/>
                <a:cs typeface="Comic Sans MS"/>
                <a:sym typeface="Comic Sans MS"/>
              </a:rPr>
              <a:t>Fáilte</a:t>
            </a:r>
            <a:r>
              <a:rPr lang="en-GB" sz="5000" dirty="0">
                <a:latin typeface="Comic Sans MS"/>
                <a:ea typeface="Comic Sans MS"/>
                <a:cs typeface="Comic Sans MS"/>
                <a:sym typeface="Comic Sans MS"/>
              </a:rPr>
              <a:t> go </a:t>
            </a:r>
            <a:r>
              <a:rPr lang="en-GB" sz="5000" dirty="0" err="1">
                <a:latin typeface="Comic Sans MS"/>
                <a:ea typeface="Comic Sans MS"/>
                <a:cs typeface="Comic Sans MS"/>
                <a:sym typeface="Comic Sans MS"/>
              </a:rPr>
              <a:t>Cruinniú</a:t>
            </a:r>
            <a:r>
              <a:rPr lang="en-GB" sz="5000" dirty="0">
                <a:latin typeface="Comic Sans MS"/>
                <a:ea typeface="Comic Sans MS"/>
                <a:cs typeface="Comic Sans MS"/>
                <a:sym typeface="Comic Sans MS"/>
              </a:rPr>
              <a:t> </a:t>
            </a:r>
            <a:r>
              <a:rPr lang="en-GB" sz="5000" dirty="0" err="1">
                <a:latin typeface="Comic Sans MS"/>
                <a:ea typeface="Comic Sans MS"/>
                <a:cs typeface="Comic Sans MS"/>
                <a:sym typeface="Comic Sans MS"/>
              </a:rPr>
              <a:t>Curaclaim</a:t>
            </a:r>
            <a:r>
              <a:rPr lang="en-GB" sz="5000" dirty="0">
                <a:latin typeface="Comic Sans MS"/>
                <a:ea typeface="Comic Sans MS"/>
                <a:cs typeface="Comic Sans MS"/>
                <a:sym typeface="Comic Sans MS"/>
              </a:rPr>
              <a:t> </a:t>
            </a:r>
            <a:r>
              <a:rPr lang="en-GB" sz="5000" dirty="0" err="1">
                <a:latin typeface="Comic Sans MS"/>
                <a:ea typeface="Comic Sans MS"/>
                <a:cs typeface="Comic Sans MS"/>
                <a:sym typeface="Comic Sans MS"/>
              </a:rPr>
              <a:t>na</a:t>
            </a:r>
            <a:r>
              <a:rPr lang="en-GB" sz="5000" dirty="0">
                <a:latin typeface="Comic Sans MS"/>
                <a:ea typeface="Comic Sans MS"/>
                <a:cs typeface="Comic Sans MS"/>
                <a:sym typeface="Comic Sans MS"/>
              </a:rPr>
              <a:t> </a:t>
            </a:r>
            <a:r>
              <a:rPr lang="en-GB" sz="5000" dirty="0" err="1">
                <a:latin typeface="Comic Sans MS"/>
                <a:ea typeface="Comic Sans MS"/>
                <a:cs typeface="Comic Sans MS"/>
                <a:sym typeface="Comic Sans MS"/>
              </a:rPr>
              <a:t>Naíscoile</a:t>
            </a:r>
            <a:r>
              <a:rPr lang="en-GB" sz="5000" dirty="0">
                <a:latin typeface="Comic Sans MS"/>
                <a:ea typeface="Comic Sans MS"/>
                <a:cs typeface="Comic Sans MS"/>
                <a:sym typeface="Comic Sans MS"/>
              </a:rPr>
              <a:t> </a:t>
            </a:r>
            <a:br>
              <a:rPr lang="en-GB" sz="4000" dirty="0">
                <a:latin typeface="Comic Sans MS"/>
                <a:ea typeface="Comic Sans MS"/>
                <a:cs typeface="Comic Sans MS"/>
                <a:sym typeface="Comic Sans MS"/>
              </a:rPr>
            </a:br>
            <a:br>
              <a:rPr lang="en-GB" sz="5400" dirty="0">
                <a:latin typeface="Comic Sans MS"/>
                <a:ea typeface="Comic Sans MS"/>
                <a:cs typeface="Comic Sans MS"/>
                <a:sym typeface="Comic Sans MS"/>
              </a:rPr>
            </a:br>
            <a:endParaRPr sz="5400" dirty="0">
              <a:latin typeface="Comic Sans MS"/>
              <a:ea typeface="Comic Sans MS"/>
              <a:cs typeface="Comic Sans MS"/>
              <a:sym typeface="Comic Sans M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26" y="1989138"/>
            <a:ext cx="8496324" cy="4868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8"/>
          <p:cNvSpPr txBox="1">
            <a:spLocks noGrp="1"/>
          </p:cNvSpPr>
          <p:nvPr>
            <p:ph type="body" idx="1"/>
          </p:nvPr>
        </p:nvSpPr>
        <p:spPr>
          <a:xfrm>
            <a:off x="456600" y="1679331"/>
            <a:ext cx="8520600" cy="4649152"/>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640"/>
              </a:spcBef>
              <a:spcAft>
                <a:spcPts val="0"/>
              </a:spcAft>
              <a:buSzPts val="3200"/>
              <a:buNone/>
            </a:pPr>
            <a:r>
              <a:rPr lang="en-GB" sz="1900" dirty="0">
                <a:solidFill>
                  <a:srgbClr val="000000"/>
                </a:solidFill>
                <a:latin typeface="Comic Sans MS"/>
                <a:ea typeface="Comic Sans MS"/>
                <a:cs typeface="Comic Sans MS"/>
                <a:sym typeface="Comic Sans MS"/>
              </a:rPr>
              <a:t>As we are an award winning Eco School, we aim to use as little paper as possible. Therefore, we send out important messages and information via Seesaw and our Schools NI app. We also send daily photos and videos to keep parents informed of their child’s progress.</a:t>
            </a:r>
            <a:endParaRPr sz="1900" dirty="0">
              <a:solidFill>
                <a:srgbClr val="000000"/>
              </a:solidFill>
              <a:latin typeface="Comic Sans MS"/>
              <a:ea typeface="Comic Sans MS"/>
              <a:cs typeface="Comic Sans MS"/>
              <a:sym typeface="Comic Sans MS"/>
            </a:endParaRPr>
          </a:p>
          <a:p>
            <a:pPr marL="0" lvl="0" indent="0" algn="just">
              <a:buNone/>
            </a:pPr>
            <a:r>
              <a:rPr lang="en-GB" sz="1900" dirty="0">
                <a:solidFill>
                  <a:srgbClr val="000000"/>
                </a:solidFill>
                <a:latin typeface="Comic Sans MS"/>
                <a:ea typeface="Comic Sans MS"/>
                <a:cs typeface="Comic Sans MS"/>
                <a:sym typeface="Comic Sans MS"/>
              </a:rPr>
              <a:t>Parents are asked to download the school app </a:t>
            </a:r>
            <a:r>
              <a:rPr lang="en-GB" sz="1900" dirty="0">
                <a:latin typeface="Comic Sans MS"/>
                <a:ea typeface="Comic Sans MS"/>
                <a:cs typeface="Comic Sans MS"/>
                <a:sym typeface="Comic Sans MS"/>
              </a:rPr>
              <a:t>and select </a:t>
            </a:r>
            <a:r>
              <a:rPr lang="en-GB" sz="1900" dirty="0" err="1">
                <a:latin typeface="Comic Sans MS"/>
                <a:ea typeface="Comic Sans MS"/>
                <a:cs typeface="Comic Sans MS"/>
                <a:sym typeface="Comic Sans MS"/>
              </a:rPr>
              <a:t>Bunscoil</a:t>
            </a:r>
            <a:r>
              <a:rPr lang="en-GB" sz="1900" dirty="0">
                <a:latin typeface="Comic Sans MS"/>
                <a:ea typeface="Comic Sans MS"/>
                <a:cs typeface="Comic Sans MS"/>
                <a:sym typeface="Comic Sans MS"/>
              </a:rPr>
              <a:t> </a:t>
            </a:r>
            <a:r>
              <a:rPr lang="en-GB" sz="1900" dirty="0" err="1">
                <a:latin typeface="Comic Sans MS"/>
                <a:ea typeface="Comic Sans MS"/>
                <a:cs typeface="Comic Sans MS"/>
                <a:sym typeface="Comic Sans MS"/>
              </a:rPr>
              <a:t>Bheanna</a:t>
            </a:r>
            <a:r>
              <a:rPr lang="en-GB" sz="1900" dirty="0">
                <a:latin typeface="Comic Sans MS"/>
                <a:ea typeface="Comic Sans MS"/>
                <a:cs typeface="Comic Sans MS"/>
                <a:sym typeface="Comic Sans MS"/>
              </a:rPr>
              <a:t> </a:t>
            </a:r>
            <a:r>
              <a:rPr lang="en-GB" sz="1900" dirty="0" err="1">
                <a:latin typeface="Comic Sans MS"/>
                <a:ea typeface="Comic Sans MS"/>
                <a:cs typeface="Comic Sans MS"/>
                <a:sym typeface="Comic Sans MS"/>
              </a:rPr>
              <a:t>Boirche</a:t>
            </a:r>
            <a:r>
              <a:rPr lang="en-GB" sz="1900" dirty="0">
                <a:latin typeface="Comic Sans MS"/>
                <a:ea typeface="Comic Sans MS"/>
                <a:cs typeface="Comic Sans MS"/>
                <a:sym typeface="Comic Sans MS"/>
              </a:rPr>
              <a:t> as your default school. P</a:t>
            </a:r>
            <a:r>
              <a:rPr lang="en-GB" sz="1900" dirty="0">
                <a:solidFill>
                  <a:srgbClr val="000000"/>
                </a:solidFill>
                <a:latin typeface="Comic Sans MS"/>
                <a:ea typeface="Comic Sans MS"/>
                <a:cs typeface="Comic Sans MS"/>
                <a:sym typeface="Comic Sans MS"/>
              </a:rPr>
              <a:t>lease ensure that notifications are enabled and that you check the app regularly </a:t>
            </a:r>
            <a:r>
              <a:rPr lang="en-GB" sz="1900" dirty="0">
                <a:latin typeface="Comic Sans MS"/>
                <a:ea typeface="Comic Sans MS"/>
                <a:cs typeface="Comic Sans MS"/>
                <a:sym typeface="Comic Sans MS"/>
              </a:rPr>
              <a:t>to ensure that you receive all messages. </a:t>
            </a:r>
            <a:endParaRPr sz="1900" dirty="0">
              <a:solidFill>
                <a:srgbClr val="000000"/>
              </a:solidFill>
              <a:latin typeface="Comic Sans MS"/>
              <a:ea typeface="Comic Sans MS"/>
              <a:cs typeface="Comic Sans MS"/>
              <a:sym typeface="Comic Sans MS"/>
            </a:endParaRPr>
          </a:p>
          <a:p>
            <a:pPr marL="0" lvl="0" indent="0" algn="just" rtl="0">
              <a:lnSpc>
                <a:spcPct val="100000"/>
              </a:lnSpc>
              <a:spcBef>
                <a:spcPts val="640"/>
              </a:spcBef>
              <a:spcAft>
                <a:spcPts val="0"/>
              </a:spcAft>
              <a:buSzPts val="3200"/>
              <a:buNone/>
            </a:pPr>
            <a:r>
              <a:rPr lang="en-GB" sz="1900" dirty="0">
                <a:solidFill>
                  <a:srgbClr val="000000"/>
                </a:solidFill>
                <a:latin typeface="Comic Sans MS"/>
                <a:ea typeface="Comic Sans MS"/>
                <a:cs typeface="Comic Sans MS"/>
                <a:sym typeface="Comic Sans MS"/>
              </a:rPr>
              <a:t>Our app is available on both Android and Apple devices. Simply visit our school website </a:t>
            </a:r>
            <a:r>
              <a:rPr lang="en-GB" sz="1900" u="sng" dirty="0">
                <a:solidFill>
                  <a:schemeClr val="hlink"/>
                </a:solidFill>
                <a:latin typeface="Comic Sans MS"/>
                <a:ea typeface="Comic Sans MS"/>
                <a:cs typeface="Comic Sans MS"/>
                <a:sym typeface="Comic Sans MS"/>
                <a:hlinkClick r:id="rId3"/>
              </a:rPr>
              <a:t>www.bunscoilbb.com</a:t>
            </a:r>
            <a:r>
              <a:rPr lang="en-GB" sz="1900" dirty="0">
                <a:solidFill>
                  <a:srgbClr val="0B5394"/>
                </a:solidFill>
                <a:latin typeface="Roboto"/>
                <a:ea typeface="Roboto"/>
                <a:cs typeface="Roboto"/>
                <a:sym typeface="Roboto"/>
              </a:rPr>
              <a:t> </a:t>
            </a:r>
            <a:r>
              <a:rPr lang="en-GB" sz="1900" dirty="0">
                <a:solidFill>
                  <a:srgbClr val="000000"/>
                </a:solidFill>
                <a:latin typeface="Comic Sans MS"/>
                <a:ea typeface="Comic Sans MS"/>
                <a:cs typeface="Comic Sans MS"/>
                <a:sym typeface="Comic Sans MS"/>
              </a:rPr>
              <a:t> where you will be prompted to download the app for free.   </a:t>
            </a:r>
            <a:endParaRPr sz="1900" dirty="0">
              <a:solidFill>
                <a:srgbClr val="0B5394"/>
              </a:solidFill>
              <a:latin typeface="Roboto"/>
              <a:ea typeface="Roboto"/>
              <a:cs typeface="Roboto"/>
              <a:sym typeface="Roboto"/>
            </a:endParaRPr>
          </a:p>
          <a:p>
            <a:pPr marL="0" lvl="0" indent="0" algn="just" rtl="0">
              <a:lnSpc>
                <a:spcPct val="100000"/>
              </a:lnSpc>
              <a:spcBef>
                <a:spcPts val="640"/>
              </a:spcBef>
              <a:spcAft>
                <a:spcPts val="0"/>
              </a:spcAft>
              <a:buClr>
                <a:schemeClr val="dk1"/>
              </a:buClr>
              <a:buSzPts val="1100"/>
              <a:buFont typeface="Arial"/>
              <a:buNone/>
            </a:pPr>
            <a:r>
              <a:rPr lang="en-GB" sz="1900" dirty="0">
                <a:latin typeface="Comic Sans MS"/>
                <a:ea typeface="Comic Sans MS"/>
                <a:cs typeface="Comic Sans MS"/>
                <a:sym typeface="Comic Sans MS"/>
              </a:rPr>
              <a:t>We also ask parents to visit our website regularly to access school holiday lists, latest photos, and to keep up to date with what is happening in our school.</a:t>
            </a:r>
            <a:endParaRPr sz="1900" dirty="0">
              <a:solidFill>
                <a:srgbClr val="0B5394"/>
              </a:solidFill>
              <a:latin typeface="Roboto"/>
              <a:ea typeface="Roboto"/>
              <a:cs typeface="Roboto"/>
              <a:sym typeface="Roboto"/>
            </a:endParaRPr>
          </a:p>
        </p:txBody>
      </p:sp>
      <p:pic>
        <p:nvPicPr>
          <p:cNvPr id="159" name="Google Shape;159;p18"/>
          <p:cNvPicPr preferRelativeResize="0"/>
          <p:nvPr/>
        </p:nvPicPr>
        <p:blipFill rotWithShape="1">
          <a:blip r:embed="rId4">
            <a:alphaModFix/>
          </a:blip>
          <a:srcRect/>
          <a:stretch/>
        </p:blipFill>
        <p:spPr>
          <a:xfrm>
            <a:off x="4973976" y="5722850"/>
            <a:ext cx="812474" cy="793225"/>
          </a:xfrm>
          <a:prstGeom prst="rect">
            <a:avLst/>
          </a:prstGeom>
          <a:noFill/>
          <a:ln>
            <a:noFill/>
          </a:ln>
        </p:spPr>
      </p:pic>
      <p:pic>
        <p:nvPicPr>
          <p:cNvPr id="160" name="Google Shape;160;p18"/>
          <p:cNvPicPr preferRelativeResize="0"/>
          <p:nvPr/>
        </p:nvPicPr>
        <p:blipFill rotWithShape="1">
          <a:blip r:embed="rId5">
            <a:alphaModFix/>
          </a:blip>
          <a:srcRect/>
          <a:stretch/>
        </p:blipFill>
        <p:spPr>
          <a:xfrm>
            <a:off x="251625" y="239000"/>
            <a:ext cx="8640761" cy="1585913"/>
          </a:xfrm>
          <a:prstGeom prst="rect">
            <a:avLst/>
          </a:prstGeom>
          <a:noFill/>
          <a:ln>
            <a:noFill/>
          </a:ln>
        </p:spPr>
      </p:pic>
      <p:sp>
        <p:nvSpPr>
          <p:cNvPr id="161" name="Google Shape;161;p18"/>
          <p:cNvSpPr txBox="1">
            <a:spLocks noGrp="1"/>
          </p:cNvSpPr>
          <p:nvPr>
            <p:ph type="title"/>
          </p:nvPr>
        </p:nvSpPr>
        <p:spPr>
          <a:xfrm>
            <a:off x="456600" y="593380"/>
            <a:ext cx="8520600" cy="11799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Aip Scoile</a:t>
            </a:r>
            <a:endParaRPr sz="4000">
              <a:solidFill>
                <a:srgbClr val="000000"/>
              </a:solidFill>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sz="4000">
                <a:solidFill>
                  <a:srgbClr val="000000"/>
                </a:solidFill>
                <a:latin typeface="Comic Sans MS"/>
                <a:ea typeface="Comic Sans MS"/>
                <a:cs typeface="Comic Sans MS"/>
                <a:sym typeface="Comic Sans MS"/>
              </a:rPr>
              <a:t>School App</a:t>
            </a:r>
            <a:endParaRPr sz="4000">
              <a:solidFill>
                <a:srgbClr val="000000"/>
              </a:solidFill>
              <a:latin typeface="Comic Sans MS"/>
              <a:ea typeface="Comic Sans MS"/>
              <a:cs typeface="Comic Sans MS"/>
              <a:sym typeface="Comic Sans MS"/>
            </a:endParaRPr>
          </a:p>
        </p:txBody>
      </p:sp>
      <p:pic>
        <p:nvPicPr>
          <p:cNvPr id="162" name="Google Shape;162;p18"/>
          <p:cNvPicPr preferRelativeResize="0"/>
          <p:nvPr/>
        </p:nvPicPr>
        <p:blipFill rotWithShape="1">
          <a:blip r:embed="rId6">
            <a:alphaModFix/>
          </a:blip>
          <a:srcRect/>
          <a:stretch/>
        </p:blipFill>
        <p:spPr>
          <a:xfrm>
            <a:off x="3585575" y="5722853"/>
            <a:ext cx="842500" cy="793225"/>
          </a:xfrm>
          <a:prstGeom prst="rect">
            <a:avLst/>
          </a:prstGeom>
          <a:noFill/>
          <a:ln>
            <a:noFill/>
          </a:ln>
        </p:spPr>
      </p:pic>
      <p:pic>
        <p:nvPicPr>
          <p:cNvPr id="163" name="Google Shape;163;p18"/>
          <p:cNvPicPr preferRelativeResize="0"/>
          <p:nvPr/>
        </p:nvPicPr>
        <p:blipFill rotWithShape="1">
          <a:blip r:embed="rId7">
            <a:alphaModFix/>
          </a:blip>
          <a:srcRect l="56358" t="48245"/>
          <a:stretch/>
        </p:blipFill>
        <p:spPr>
          <a:xfrm>
            <a:off x="2727250" y="5793825"/>
            <a:ext cx="812475" cy="7222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0"/>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69" name="Google Shape;169;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Ag cuidiú le do pháiste </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Supporting your child</a:t>
            </a:r>
            <a:endParaRPr sz="3959">
              <a:latin typeface="Comic Sans MS"/>
              <a:ea typeface="Comic Sans MS"/>
              <a:cs typeface="Comic Sans MS"/>
              <a:sym typeface="Comic Sans MS"/>
            </a:endParaRPr>
          </a:p>
        </p:txBody>
      </p:sp>
      <p:sp>
        <p:nvSpPr>
          <p:cNvPr id="170" name="Google Shape;170;p20"/>
          <p:cNvSpPr txBox="1">
            <a:spLocks noGrp="1"/>
          </p:cNvSpPr>
          <p:nvPr>
            <p:ph type="body" idx="1"/>
          </p:nvPr>
        </p:nvSpPr>
        <p:spPr>
          <a:xfrm>
            <a:off x="457200" y="1758462"/>
            <a:ext cx="8229600" cy="498289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endParaRPr sz="16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r>
              <a:rPr lang="en-GB" sz="1800" dirty="0">
                <a:solidFill>
                  <a:srgbClr val="000000"/>
                </a:solidFill>
                <a:latin typeface="Comic Sans MS"/>
                <a:ea typeface="Comic Sans MS"/>
                <a:cs typeface="Comic Sans MS"/>
                <a:sym typeface="Comic Sans MS"/>
              </a:rPr>
              <a:t>As previously mentioned, whilst having Irish in the home is not a prerequisite to attend </a:t>
            </a:r>
            <a:r>
              <a:rPr lang="en-GB" sz="1800" dirty="0" err="1">
                <a:solidFill>
                  <a:srgbClr val="000000"/>
                </a:solidFill>
                <a:latin typeface="Comic Sans MS"/>
                <a:ea typeface="Comic Sans MS"/>
                <a:cs typeface="Comic Sans MS"/>
                <a:sym typeface="Comic Sans MS"/>
              </a:rPr>
              <a:t>Naíscoil</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agus</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Bunscoil</a:t>
            </a:r>
            <a:r>
              <a:rPr lang="en-GB" sz="1800" dirty="0">
                <a:solidFill>
                  <a:srgbClr val="000000"/>
                </a:solidFill>
                <a:latin typeface="Comic Sans MS"/>
                <a:ea typeface="Comic Sans MS"/>
                <a:cs typeface="Comic Sans MS"/>
                <a:sym typeface="Comic Sans MS"/>
              </a:rPr>
              <a:t> </a:t>
            </a:r>
            <a:r>
              <a:rPr lang="en-GB" sz="1800" dirty="0" err="1">
                <a:solidFill>
                  <a:srgbClr val="000000"/>
                </a:solidFill>
                <a:latin typeface="Comic Sans MS"/>
                <a:ea typeface="Comic Sans MS"/>
                <a:cs typeface="Comic Sans MS"/>
                <a:sym typeface="Comic Sans MS"/>
              </a:rPr>
              <a:t>Bheanna</a:t>
            </a:r>
            <a:r>
              <a:rPr lang="en-GB" sz="1800" dirty="0">
                <a:solidFill>
                  <a:srgbClr val="000000"/>
                </a:solidFill>
                <a:latin typeface="Comic Sans MS"/>
                <a:ea typeface="Comic Sans MS"/>
                <a:cs typeface="Comic Sans MS"/>
                <a:sym typeface="Comic Sans MS"/>
              </a:rPr>
              <a:t> Boirche, parents are strongly encouraged to avail of the many great Irish Language classes that are available in the area in order to be able to support their child’s learning.  </a:t>
            </a:r>
            <a:endParaRPr sz="18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None/>
            </a:pPr>
            <a:endParaRPr sz="1800" dirty="0">
              <a:solidFill>
                <a:srgbClr val="000000"/>
              </a:solidFill>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Font typeface="Arial"/>
              <a:buNone/>
            </a:pPr>
            <a:r>
              <a:rPr lang="en-GB" sz="1800" dirty="0">
                <a:latin typeface="Comic Sans MS"/>
                <a:ea typeface="Comic Sans MS"/>
                <a:cs typeface="Comic Sans MS"/>
                <a:sym typeface="Comic Sans MS"/>
              </a:rPr>
              <a:t>We highly recommend parents follow </a:t>
            </a:r>
            <a:r>
              <a:rPr lang="en-GB" sz="1800" dirty="0" err="1">
                <a:latin typeface="Comic Sans MS"/>
                <a:ea typeface="Comic Sans MS"/>
                <a:cs typeface="Comic Sans MS"/>
                <a:sym typeface="Comic Sans MS"/>
              </a:rPr>
              <a:t>Cairde</a:t>
            </a:r>
            <a:r>
              <a:rPr lang="en-GB" sz="1800" dirty="0">
                <a:latin typeface="Comic Sans MS"/>
                <a:ea typeface="Comic Sans MS"/>
                <a:cs typeface="Comic Sans MS"/>
                <a:sym typeface="Comic Sans MS"/>
              </a:rPr>
              <a:t> </a:t>
            </a:r>
            <a:r>
              <a:rPr lang="en-GB" sz="1800" dirty="0" err="1">
                <a:latin typeface="Comic Sans MS"/>
                <a:ea typeface="Comic Sans MS"/>
                <a:cs typeface="Comic Sans MS"/>
                <a:sym typeface="Comic Sans MS"/>
              </a:rPr>
              <a:t>Naíscoil</a:t>
            </a:r>
            <a:r>
              <a:rPr lang="en-GB" sz="1800" dirty="0">
                <a:latin typeface="Comic Sans MS"/>
                <a:ea typeface="Comic Sans MS"/>
                <a:cs typeface="Comic Sans MS"/>
                <a:sym typeface="Comic Sans MS"/>
              </a:rPr>
              <a:t> </a:t>
            </a:r>
            <a:r>
              <a:rPr lang="en-GB" sz="1800" dirty="0" err="1">
                <a:latin typeface="Comic Sans MS"/>
                <a:ea typeface="Comic Sans MS"/>
                <a:cs typeface="Comic Sans MS"/>
                <a:sym typeface="Comic Sans MS"/>
              </a:rPr>
              <a:t>agus</a:t>
            </a:r>
            <a:r>
              <a:rPr lang="en-GB" sz="1800" dirty="0">
                <a:latin typeface="Comic Sans MS"/>
                <a:ea typeface="Comic Sans MS"/>
                <a:cs typeface="Comic Sans MS"/>
                <a:sym typeface="Comic Sans MS"/>
              </a:rPr>
              <a:t> </a:t>
            </a:r>
            <a:r>
              <a:rPr lang="en-GB" sz="1800" dirty="0" err="1">
                <a:latin typeface="Comic Sans MS"/>
                <a:ea typeface="Comic Sans MS"/>
                <a:cs typeface="Comic Sans MS"/>
                <a:sym typeface="Comic Sans MS"/>
              </a:rPr>
              <a:t>Bhunscoil</a:t>
            </a:r>
            <a:r>
              <a:rPr lang="en-GB" sz="1800" dirty="0">
                <a:latin typeface="Comic Sans MS"/>
                <a:ea typeface="Comic Sans MS"/>
                <a:cs typeface="Comic Sans MS"/>
                <a:sym typeface="Comic Sans MS"/>
              </a:rPr>
              <a:t> </a:t>
            </a:r>
            <a:r>
              <a:rPr lang="en-GB" sz="1800" dirty="0" err="1">
                <a:latin typeface="Comic Sans MS"/>
                <a:ea typeface="Comic Sans MS"/>
                <a:cs typeface="Comic Sans MS"/>
                <a:sym typeface="Comic Sans MS"/>
              </a:rPr>
              <a:t>Bheanna</a:t>
            </a:r>
            <a:r>
              <a:rPr lang="en-GB" sz="1800" dirty="0">
                <a:latin typeface="Comic Sans MS"/>
                <a:ea typeface="Comic Sans MS"/>
                <a:cs typeface="Comic Sans MS"/>
                <a:sym typeface="Comic Sans MS"/>
              </a:rPr>
              <a:t> </a:t>
            </a:r>
            <a:r>
              <a:rPr lang="en-GB" sz="1800" dirty="0" err="1">
                <a:latin typeface="Comic Sans MS"/>
                <a:ea typeface="Comic Sans MS"/>
                <a:cs typeface="Comic Sans MS"/>
                <a:sym typeface="Comic Sans MS"/>
              </a:rPr>
              <a:t>Boirche</a:t>
            </a:r>
            <a:r>
              <a:rPr lang="en-GB" sz="1800" dirty="0">
                <a:latin typeface="Comic Sans MS"/>
                <a:ea typeface="Comic Sans MS"/>
                <a:cs typeface="Comic Sans MS"/>
                <a:sym typeface="Comic Sans MS"/>
              </a:rPr>
              <a:t> on Facebook for regular posts and suggestions regarding home-learning and Irish-language events and activities going on.</a:t>
            </a:r>
            <a:endParaRPr sz="18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8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rgbClr val="000000"/>
              </a:buClr>
              <a:buSzPts val="1600"/>
              <a:buFont typeface="Arial"/>
              <a:buNone/>
            </a:pPr>
            <a:r>
              <a:rPr lang="en-GB" sz="1800" dirty="0">
                <a:solidFill>
                  <a:srgbClr val="000000"/>
                </a:solidFill>
                <a:latin typeface="Comic Sans MS"/>
                <a:ea typeface="Comic Sans MS"/>
                <a:cs typeface="Comic Sans MS"/>
                <a:sym typeface="Comic Sans MS"/>
              </a:rPr>
              <a:t>There are some fantastic websites to assist parents with Irish and supporting their child,  such as:	</a:t>
            </a:r>
            <a:r>
              <a:rPr lang="en-GB" sz="1800" u="sng" dirty="0">
                <a:solidFill>
                  <a:schemeClr val="hlink"/>
                </a:solidFill>
                <a:latin typeface="Comic Sans MS"/>
                <a:ea typeface="Comic Sans MS"/>
                <a:cs typeface="Comic Sans MS"/>
                <a:sym typeface="Comic Sans MS"/>
                <a:hlinkClick r:id="rId4"/>
              </a:rPr>
              <a:t>www.abair.ie</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5"/>
              </a:rPr>
              <a:t>www.tearma.ie</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6"/>
              </a:rPr>
              <a:t>www.foclóir.ie</a:t>
            </a:r>
            <a:r>
              <a:rPr lang="en-GB" sz="1800" dirty="0">
                <a:solidFill>
                  <a:srgbClr val="000000"/>
                </a:solidFill>
                <a:latin typeface="Comic Sans MS"/>
                <a:ea typeface="Comic Sans MS"/>
                <a:cs typeface="Comic Sans MS"/>
                <a:sym typeface="Comic Sans MS"/>
              </a:rPr>
              <a:t>     </a:t>
            </a:r>
            <a:endParaRPr sz="1800" dirty="0"/>
          </a:p>
          <a:p>
            <a:pPr marL="0" lvl="0" indent="0" algn="ctr" rtl="0">
              <a:lnSpc>
                <a:spcPct val="100000"/>
              </a:lnSpc>
              <a:spcBef>
                <a:spcPts val="320"/>
              </a:spcBef>
              <a:spcAft>
                <a:spcPts val="0"/>
              </a:spcAft>
              <a:buClr>
                <a:srgbClr val="000000"/>
              </a:buClr>
              <a:buSzPts val="1600"/>
              <a:buNone/>
            </a:pPr>
            <a:r>
              <a:rPr lang="en-GB" sz="1800" u="sng" dirty="0">
                <a:solidFill>
                  <a:schemeClr val="hlink"/>
                </a:solidFill>
                <a:latin typeface="Comic Sans MS"/>
                <a:ea typeface="Comic Sans MS"/>
                <a:cs typeface="Comic Sans MS"/>
                <a:sym typeface="Comic Sans MS"/>
                <a:hlinkClick r:id="rId7"/>
              </a:rPr>
              <a:t>www.bbc.co.uk/northernireland/irish/blas</a:t>
            </a:r>
            <a:r>
              <a:rPr lang="en-GB" sz="1800" dirty="0">
                <a:solidFill>
                  <a:srgbClr val="000000"/>
                </a:solidFill>
                <a:latin typeface="Comic Sans MS"/>
                <a:ea typeface="Comic Sans MS"/>
                <a:cs typeface="Comic Sans MS"/>
                <a:sym typeface="Comic Sans MS"/>
              </a:rPr>
              <a:t>       </a:t>
            </a:r>
            <a:r>
              <a:rPr lang="en-GB" sz="1800" u="sng" dirty="0">
                <a:solidFill>
                  <a:schemeClr val="hlink"/>
                </a:solidFill>
                <a:latin typeface="Comic Sans MS"/>
                <a:ea typeface="Comic Sans MS"/>
                <a:cs typeface="Comic Sans MS"/>
                <a:sym typeface="Comic Sans MS"/>
                <a:hlinkClick r:id="rId8"/>
              </a:rPr>
              <a:t>www.irishforparents.ie</a:t>
            </a:r>
            <a:r>
              <a:rPr lang="en-GB" sz="1800" dirty="0">
                <a:solidFill>
                  <a:srgbClr val="000000"/>
                </a:solidFill>
                <a:latin typeface="Comic Sans MS"/>
                <a:ea typeface="Comic Sans MS"/>
                <a:cs typeface="Comic Sans MS"/>
                <a:sym typeface="Comic Sans MS"/>
              </a:rPr>
              <a:t> </a:t>
            </a:r>
            <a:endParaRPr sz="1800" dirty="0">
              <a:solidFill>
                <a:srgbClr val="000000"/>
              </a:solidFill>
              <a:latin typeface="Comic Sans MS"/>
              <a:ea typeface="Comic Sans MS"/>
              <a:cs typeface="Comic Sans MS"/>
              <a:sym typeface="Comic Sans MS"/>
            </a:endParaRPr>
          </a:p>
          <a:p>
            <a:pPr marL="0" lvl="0" indent="0" algn="just" rtl="0">
              <a:lnSpc>
                <a:spcPct val="100000"/>
              </a:lnSpc>
              <a:spcBef>
                <a:spcPts val="320"/>
              </a:spcBef>
              <a:spcAft>
                <a:spcPts val="0"/>
              </a:spcAft>
              <a:buClr>
                <a:schemeClr val="dk1"/>
              </a:buClr>
              <a:buSzPts val="1600"/>
              <a:buNone/>
            </a:pPr>
            <a:endParaRPr sz="1800" dirty="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a:p>
            <a:pPr marL="0" lvl="0" indent="0" algn="ctr" rtl="0">
              <a:lnSpc>
                <a:spcPct val="100000"/>
              </a:lnSpc>
              <a:spcBef>
                <a:spcPts val="320"/>
              </a:spcBef>
              <a:spcAft>
                <a:spcPts val="0"/>
              </a:spcAft>
              <a:buClr>
                <a:schemeClr val="dk1"/>
              </a:buClr>
              <a:buSzPts val="1600"/>
              <a:buNone/>
            </a:pPr>
            <a:endParaRPr sz="1600" dirty="0">
              <a:solidFill>
                <a:srgbClr val="000000"/>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1"/>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76" name="Google Shape;176;p21"/>
          <p:cNvSpPr txBox="1">
            <a:spLocks noGrp="1"/>
          </p:cNvSpPr>
          <p:nvPr>
            <p:ph type="body" idx="1"/>
          </p:nvPr>
        </p:nvSpPr>
        <p:spPr>
          <a:xfrm>
            <a:off x="202850" y="1536633"/>
            <a:ext cx="8629500" cy="455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dirty="0">
                <a:solidFill>
                  <a:srgbClr val="000000"/>
                </a:solidFill>
                <a:latin typeface="Comic Sans MS"/>
                <a:ea typeface="Comic Sans MS"/>
                <a:cs typeface="Comic Sans MS"/>
                <a:sym typeface="Comic Sans MS"/>
              </a:rPr>
              <a:t>Please inform staff of any health and medical needs your child has including any food allergies, asthma etc.</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dirty="0">
                <a:solidFill>
                  <a:srgbClr val="000000"/>
                </a:solidFill>
                <a:latin typeface="Comic Sans MS"/>
                <a:ea typeface="Comic Sans MS"/>
                <a:cs typeface="Comic Sans MS"/>
                <a:sym typeface="Comic Sans MS"/>
              </a:rPr>
              <a:t>If your child becomes ill while in school, we will contact the number you have provided on your data collection form. Please make sure this is always up to date - inform us of any changes throughout the year.</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dirty="0">
                <a:solidFill>
                  <a:srgbClr val="000000"/>
                </a:solidFill>
                <a:latin typeface="Comic Sans MS"/>
                <a:ea typeface="Comic Sans MS"/>
                <a:cs typeface="Comic Sans MS"/>
                <a:sym typeface="Comic Sans MS"/>
              </a:rPr>
              <a:t>Please be aware that staff cannot administer medicine. If your child needs medication, feel free to come to the school to give it when needed.</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dirty="0">
                <a:solidFill>
                  <a:srgbClr val="000000"/>
                </a:solidFill>
                <a:latin typeface="Comic Sans MS"/>
                <a:ea typeface="Comic Sans MS"/>
                <a:cs typeface="Comic Sans MS"/>
                <a:sym typeface="Comic Sans MS"/>
              </a:rPr>
              <a:t>Please inform us of anything that may affect your child’s behaviour such as bereavement, sudden shock, </a:t>
            </a:r>
            <a:endParaRPr sz="2200" dirty="0">
              <a:solidFill>
                <a:srgbClr val="000000"/>
              </a:solidFill>
              <a:latin typeface="Comic Sans MS"/>
              <a:ea typeface="Comic Sans MS"/>
              <a:cs typeface="Comic Sans MS"/>
              <a:sym typeface="Comic Sans MS"/>
            </a:endParaRPr>
          </a:p>
          <a:p>
            <a:pPr marL="0" lvl="0" indent="0" algn="l" rtl="0">
              <a:lnSpc>
                <a:spcPct val="100000"/>
              </a:lnSpc>
              <a:spcBef>
                <a:spcPts val="360"/>
              </a:spcBef>
              <a:spcAft>
                <a:spcPts val="0"/>
              </a:spcAft>
              <a:buSzPts val="1800"/>
              <a:buNone/>
            </a:pPr>
            <a:r>
              <a:rPr lang="en-GB" sz="2200" dirty="0">
                <a:solidFill>
                  <a:srgbClr val="000000"/>
                </a:solidFill>
                <a:latin typeface="Comic Sans MS"/>
                <a:ea typeface="Comic Sans MS"/>
                <a:cs typeface="Comic Sans MS"/>
                <a:sym typeface="Comic Sans MS"/>
              </a:rPr>
              <a:t>separation, etc. All information will be treated as strictly confidential. </a:t>
            </a:r>
            <a:endParaRPr sz="2200" dirty="0">
              <a:solidFill>
                <a:srgbClr val="000000"/>
              </a:solidFill>
              <a:latin typeface="Comic Sans MS"/>
              <a:ea typeface="Comic Sans MS"/>
              <a:cs typeface="Comic Sans MS"/>
              <a:sym typeface="Comic Sans MS"/>
            </a:endParaRPr>
          </a:p>
        </p:txBody>
      </p:sp>
      <p:sp>
        <p:nvSpPr>
          <p:cNvPr id="177" name="Google Shape;177;p21"/>
          <p:cNvSpPr txBox="1"/>
          <p:nvPr/>
        </p:nvSpPr>
        <p:spPr>
          <a:xfrm>
            <a:off x="0" y="448650"/>
            <a:ext cx="8964600" cy="1585913"/>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178" name="Google Shape;178;p21"/>
          <p:cNvPicPr preferRelativeResize="0"/>
          <p:nvPr/>
        </p:nvPicPr>
        <p:blipFill rotWithShape="1">
          <a:blip r:embed="rId4">
            <a:alphaModFix/>
          </a:blip>
          <a:srcRect l="13790" t="14929" r="14380" b="14647"/>
          <a:stretch/>
        </p:blipFill>
        <p:spPr>
          <a:xfrm>
            <a:off x="7881400" y="5635553"/>
            <a:ext cx="1083200" cy="1061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2"/>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84" name="Google Shape;184;p22"/>
          <p:cNvSpPr txBox="1"/>
          <p:nvPr/>
        </p:nvSpPr>
        <p:spPr>
          <a:xfrm>
            <a:off x="0" y="448650"/>
            <a:ext cx="8964600" cy="23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4000" b="0" i="0" u="none" strike="noStrike" cap="none">
                <a:solidFill>
                  <a:schemeClr val="dk1"/>
                </a:solidFill>
                <a:latin typeface="Comic Sans MS"/>
                <a:ea typeface="Comic Sans MS"/>
                <a:cs typeface="Comic Sans MS"/>
                <a:sym typeface="Comic Sans MS"/>
              </a:rPr>
              <a:t>Sláinte do pháiste</a:t>
            </a:r>
            <a:endParaRPr sz="4000" b="0" i="0" u="none" strike="noStrike" cap="none">
              <a:solidFill>
                <a:srgbClr val="000000"/>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4000"/>
              <a:buFont typeface="Arial"/>
              <a:buNone/>
            </a:pPr>
            <a:r>
              <a:rPr lang="en-GB" sz="4000" b="0" i="0" u="none" strike="noStrike" cap="none">
                <a:solidFill>
                  <a:srgbClr val="000000"/>
                </a:solidFill>
                <a:latin typeface="Comic Sans MS"/>
                <a:ea typeface="Comic Sans MS"/>
                <a:cs typeface="Comic Sans MS"/>
                <a:sym typeface="Comic Sans MS"/>
              </a:rPr>
              <a:t>Your child’s health and hygiene</a:t>
            </a:r>
            <a:endParaRPr sz="4000" b="0" i="0" u="none" strike="noStrike" cap="none">
              <a:solidFill>
                <a:srgbClr val="000000"/>
              </a:solidFill>
              <a:latin typeface="Comic Sans MS"/>
              <a:ea typeface="Comic Sans MS"/>
              <a:cs typeface="Comic Sans MS"/>
              <a:sym typeface="Comic Sans MS"/>
            </a:endParaRPr>
          </a:p>
        </p:txBody>
      </p:sp>
      <p:pic>
        <p:nvPicPr>
          <p:cNvPr id="185" name="Google Shape;185;p22"/>
          <p:cNvPicPr preferRelativeResize="0"/>
          <p:nvPr/>
        </p:nvPicPr>
        <p:blipFill rotWithShape="1">
          <a:blip r:embed="rId4">
            <a:alphaModFix/>
          </a:blip>
          <a:srcRect l="13790" t="14929" r="14380" b="14647"/>
          <a:stretch/>
        </p:blipFill>
        <p:spPr>
          <a:xfrm>
            <a:off x="7749150" y="5661578"/>
            <a:ext cx="1083200" cy="1061950"/>
          </a:xfrm>
          <a:prstGeom prst="rect">
            <a:avLst/>
          </a:prstGeom>
          <a:noFill/>
          <a:ln>
            <a:noFill/>
          </a:ln>
        </p:spPr>
      </p:pic>
      <p:sp>
        <p:nvSpPr>
          <p:cNvPr id="186" name="Google Shape;186;p22"/>
          <p:cNvSpPr txBox="1"/>
          <p:nvPr/>
        </p:nvSpPr>
        <p:spPr>
          <a:xfrm>
            <a:off x="413550" y="2136450"/>
            <a:ext cx="8418900" cy="37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000000"/>
                </a:solidFill>
                <a:latin typeface="Comic Sans MS"/>
                <a:ea typeface="Comic Sans MS"/>
                <a:cs typeface="Comic Sans MS"/>
                <a:sym typeface="Comic Sans MS"/>
              </a:rPr>
              <a:t>If your child is ill, please keep them at home until they have fully recovered to help prevent the spread of infection. NHS guidance on incubation periods for common illnesses is available online via the following link:</a:t>
            </a:r>
            <a:endParaRPr sz="2200" b="0" i="0" u="none" strike="noStrike" cap="none">
              <a:solidFill>
                <a:srgbClr val="000000"/>
              </a:solidFill>
              <a:latin typeface="Comic Sans MS"/>
              <a:ea typeface="Comic Sans MS"/>
              <a:cs typeface="Comic Sans MS"/>
              <a:sym typeface="Comic Sans MS"/>
            </a:endParaRPr>
          </a:p>
          <a:p>
            <a:pPr marL="0" marR="0" lvl="0" indent="0" algn="l" rtl="0">
              <a:lnSpc>
                <a:spcPct val="115000"/>
              </a:lnSpc>
              <a:spcBef>
                <a:spcPts val="1600"/>
              </a:spcBef>
              <a:spcAft>
                <a:spcPts val="0"/>
              </a:spcAft>
              <a:buClr>
                <a:srgbClr val="000000"/>
              </a:buClr>
              <a:buSzPts val="2200"/>
              <a:buFont typeface="Arial"/>
              <a:buNone/>
            </a:pPr>
            <a:r>
              <a:rPr lang="en-GB" sz="2200" b="0" i="0" u="sng" strike="noStrike" cap="none">
                <a:solidFill>
                  <a:srgbClr val="000000"/>
                </a:solidFill>
                <a:latin typeface="Comic Sans MS"/>
                <a:ea typeface="Comic Sans MS"/>
                <a:cs typeface="Comic Sans MS"/>
                <a:sym typeface="Comic Sans MS"/>
                <a:hlinkClick r:id="rId5">
                  <a:extLst>
                    <a:ext uri="{A12FA001-AC4F-418D-AE19-62706E023703}">
                      <ahyp:hlinkClr xmlns:ahyp="http://schemas.microsoft.com/office/drawing/2018/hyperlinkcolor" val="tx"/>
                    </a:ext>
                  </a:extLst>
                </a:hlinkClick>
              </a:rPr>
              <a:t>https://www.publichealth.hscni.net/sites/default/files/Guidance_on_infection_control_in%20schools_poster.pdf</a:t>
            </a:r>
            <a:r>
              <a:rPr lang="en-GB" sz="2200" b="0" i="0" u="none" strike="noStrike" cap="none">
                <a:solidFill>
                  <a:srgbClr val="000000"/>
                </a:solidFill>
                <a:latin typeface="Comic Sans MS"/>
                <a:ea typeface="Comic Sans MS"/>
                <a:cs typeface="Comic Sans MS"/>
                <a:sym typeface="Comic Sans MS"/>
              </a:rPr>
              <a:t> </a:t>
            </a:r>
            <a:endParaRPr sz="2200" b="0" i="0" u="none" strike="noStrike" cap="none">
              <a:solidFill>
                <a:srgbClr val="000000"/>
              </a:solidFill>
              <a:latin typeface="Comic Sans MS"/>
              <a:ea typeface="Comic Sans MS"/>
              <a:cs typeface="Comic Sans MS"/>
              <a:sym typeface="Comic Sans MS"/>
            </a:endParaRPr>
          </a:p>
          <a:p>
            <a:pPr marL="0" marR="0" lvl="0" indent="0" algn="l" rtl="0">
              <a:lnSpc>
                <a:spcPct val="100000"/>
              </a:lnSpc>
              <a:spcBef>
                <a:spcPts val="1600"/>
              </a:spcBef>
              <a:spcAft>
                <a:spcPts val="1600"/>
              </a:spcAft>
              <a:buClr>
                <a:srgbClr val="000000"/>
              </a:buClr>
              <a:buSzPts val="2200"/>
              <a:buFont typeface="Arial"/>
              <a:buNone/>
            </a:pPr>
            <a:r>
              <a:rPr lang="en-GB" sz="2200" b="0" i="0" u="none" strike="noStrike" cap="none">
                <a:solidFill>
                  <a:srgbClr val="000000"/>
                </a:solidFill>
                <a:latin typeface="Comic Sans MS"/>
                <a:ea typeface="Comic Sans MS"/>
                <a:cs typeface="Comic Sans MS"/>
                <a:sym typeface="Comic Sans MS"/>
              </a:rPr>
              <a:t>If you are in any doubt, please also just contact the school office for clarification. </a:t>
            </a:r>
            <a:endParaRPr sz="1800" b="0" i="0" u="none" strike="noStrike" cap="none">
              <a:solidFill>
                <a:srgbClr val="000000"/>
              </a:solidFill>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3">
            <a:alphaModFix/>
          </a:blip>
          <a:srcRect/>
          <a:stretch/>
        </p:blipFill>
        <p:spPr>
          <a:xfrm>
            <a:off x="755650" y="448466"/>
            <a:ext cx="7740650" cy="1585913"/>
          </a:xfrm>
          <a:prstGeom prst="rect">
            <a:avLst/>
          </a:prstGeom>
          <a:noFill/>
          <a:ln>
            <a:noFill/>
          </a:ln>
        </p:spPr>
      </p:pic>
      <p:sp>
        <p:nvSpPr>
          <p:cNvPr id="199" name="Google Shape;199;p24"/>
          <p:cNvSpPr txBox="1">
            <a:spLocks noGrp="1"/>
          </p:cNvSpPr>
          <p:nvPr>
            <p:ph type="title"/>
          </p:nvPr>
        </p:nvSpPr>
        <p:spPr>
          <a:xfrm>
            <a:off x="511175" y="669922"/>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Polasaithe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Policies</a:t>
            </a:r>
            <a:endParaRPr sz="3959">
              <a:latin typeface="Comic Sans MS"/>
              <a:ea typeface="Comic Sans MS"/>
              <a:cs typeface="Comic Sans MS"/>
              <a:sym typeface="Comic Sans MS"/>
            </a:endParaRPr>
          </a:p>
        </p:txBody>
      </p:sp>
      <p:sp>
        <p:nvSpPr>
          <p:cNvPr id="200" name="Google Shape;200;p24"/>
          <p:cNvSpPr txBox="1">
            <a:spLocks noGrp="1"/>
          </p:cNvSpPr>
          <p:nvPr>
            <p:ph type="body" idx="1"/>
          </p:nvPr>
        </p:nvSpPr>
        <p:spPr>
          <a:xfrm>
            <a:off x="457200" y="2620108"/>
            <a:ext cx="8229600" cy="3904517"/>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560"/>
              </a:spcBef>
              <a:spcAft>
                <a:spcPts val="0"/>
              </a:spcAft>
              <a:buClr>
                <a:schemeClr val="dk1"/>
              </a:buClr>
              <a:buSzPts val="2800"/>
              <a:buNone/>
            </a:pPr>
            <a:endParaRPr sz="2800" dirty="0">
              <a:latin typeface="Comic Sans MS"/>
              <a:ea typeface="Comic Sans MS"/>
              <a:cs typeface="Comic Sans MS"/>
              <a:sym typeface="Comic Sans MS"/>
            </a:endParaRPr>
          </a:p>
          <a:p>
            <a:pPr marL="342900" lvl="0" indent="-342900" algn="just" rtl="0">
              <a:lnSpc>
                <a:spcPct val="100000"/>
              </a:lnSpc>
              <a:spcBef>
                <a:spcPts val="560"/>
              </a:spcBef>
              <a:spcAft>
                <a:spcPts val="0"/>
              </a:spcAft>
              <a:buClr>
                <a:schemeClr val="dk1"/>
              </a:buClr>
              <a:buSzPts val="2800"/>
              <a:buChar char="•"/>
            </a:pPr>
            <a:r>
              <a:rPr lang="en-GB" sz="2800" dirty="0">
                <a:latin typeface="Comic Sans MS"/>
                <a:ea typeface="Comic Sans MS"/>
                <a:cs typeface="Comic Sans MS"/>
                <a:sym typeface="Comic Sans MS"/>
              </a:rPr>
              <a:t>All of our school policies are available to view on the school website </a:t>
            </a:r>
            <a:r>
              <a:rPr lang="en-GB" sz="2800" u="sng" dirty="0">
                <a:solidFill>
                  <a:schemeClr val="hlink"/>
                </a:solidFill>
                <a:latin typeface="Comic Sans MS"/>
                <a:ea typeface="Comic Sans MS"/>
                <a:cs typeface="Comic Sans MS"/>
                <a:sym typeface="Comic Sans MS"/>
                <a:hlinkClick r:id="rId4"/>
              </a:rPr>
              <a:t>www.bunscoilbb.com</a:t>
            </a:r>
            <a:r>
              <a:rPr lang="en-GB" sz="2800" dirty="0">
                <a:latin typeface="Comic Sans MS"/>
                <a:ea typeface="Comic Sans MS"/>
                <a:cs typeface="Comic Sans MS"/>
                <a:sym typeface="Comic Sans MS"/>
              </a:rPr>
              <a:t> or from the school office by appointment with the principal.</a:t>
            </a:r>
            <a:endParaRPr sz="2800" dirty="0">
              <a:solidFill>
                <a:srgbClr val="000000"/>
              </a:solidFill>
              <a:latin typeface="Comic Sans MS"/>
              <a:ea typeface="Comic Sans MS"/>
              <a:cs typeface="Comic Sans MS"/>
              <a:sym typeface="Comic Sans MS"/>
            </a:endParaRPr>
          </a:p>
          <a:p>
            <a:pPr marL="342900" lvl="0" indent="-139700" algn="l" rtl="0">
              <a:lnSpc>
                <a:spcPct val="100000"/>
              </a:lnSpc>
              <a:spcBef>
                <a:spcPts val="640"/>
              </a:spcBef>
              <a:spcAft>
                <a:spcPts val="0"/>
              </a:spcAft>
              <a:buClr>
                <a:schemeClr val="dk1"/>
              </a:buClr>
              <a:buSzPts val="3200"/>
              <a:buFont typeface="Arial"/>
              <a:buNone/>
            </a:pPr>
            <a:endParaRPr dirty="0">
              <a:solidFill>
                <a:srgbClr val="000000"/>
              </a:solidFill>
              <a:latin typeface="Times New Roman"/>
              <a:ea typeface="Times New Roman"/>
              <a:cs typeface="Times New Roman"/>
              <a:sym typeface="Times New Roman"/>
            </a:endParaRPr>
          </a:p>
          <a:p>
            <a:pPr marL="0" lvl="0" indent="0" algn="l" rtl="0">
              <a:lnSpc>
                <a:spcPct val="100000"/>
              </a:lnSpc>
              <a:spcBef>
                <a:spcPts val="640"/>
              </a:spcBef>
              <a:spcAft>
                <a:spcPts val="0"/>
              </a:spcAft>
              <a:buClr>
                <a:schemeClr val="dk1"/>
              </a:buClr>
              <a:buSzPts val="3200"/>
              <a:buFont typeface="Arial"/>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6"/>
          <p:cNvSpPr txBox="1">
            <a:spLocks noGrp="1"/>
          </p:cNvSpPr>
          <p:nvPr>
            <p:ph type="body" idx="1"/>
          </p:nvPr>
        </p:nvSpPr>
        <p:spPr>
          <a:xfrm>
            <a:off x="457200" y="1714500"/>
            <a:ext cx="8346900" cy="4411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000"/>
              <a:buFont typeface="Arial"/>
              <a:buNone/>
            </a:pPr>
            <a:endParaRPr sz="1000" dirty="0">
              <a:latin typeface="Comic Sans MS"/>
              <a:ea typeface="Comic Sans MS"/>
              <a:cs typeface="Comic Sans MS"/>
              <a:sym typeface="Comic Sans MS"/>
            </a:endParaRPr>
          </a:p>
          <a:p>
            <a:pPr marL="0" lvl="0" indent="0" algn="ctr" rtl="0">
              <a:lnSpc>
                <a:spcPct val="100000"/>
              </a:lnSpc>
              <a:spcBef>
                <a:spcPts val="200"/>
              </a:spcBef>
              <a:spcAft>
                <a:spcPts val="0"/>
              </a:spcAft>
              <a:buClr>
                <a:schemeClr val="dk1"/>
              </a:buClr>
              <a:buSzPts val="1000"/>
              <a:buFont typeface="Arial"/>
              <a:buNone/>
            </a:pPr>
            <a:endParaRPr sz="1000" dirty="0">
              <a:latin typeface="Comic Sans MS"/>
              <a:ea typeface="Comic Sans MS"/>
              <a:cs typeface="Comic Sans MS"/>
              <a:sym typeface="Comic Sans MS"/>
            </a:endParaRPr>
          </a:p>
          <a:p>
            <a:pPr marL="0" lvl="0" indent="0" algn="l" rtl="0">
              <a:lnSpc>
                <a:spcPct val="115000"/>
              </a:lnSpc>
              <a:spcBef>
                <a:spcPts val="0"/>
              </a:spcBef>
              <a:spcAft>
                <a:spcPts val="0"/>
              </a:spcAft>
              <a:buClr>
                <a:schemeClr val="dk1"/>
              </a:buClr>
              <a:buSzPts val="1100"/>
              <a:buFont typeface="Arial"/>
              <a:buNone/>
            </a:pPr>
            <a:r>
              <a:rPr lang="en-GB" sz="2100" dirty="0">
                <a:solidFill>
                  <a:srgbClr val="000000"/>
                </a:solidFill>
                <a:highlight>
                  <a:schemeClr val="lt1"/>
                </a:highlight>
                <a:latin typeface="Comic Sans MS"/>
                <a:ea typeface="Comic Sans MS"/>
                <a:cs typeface="Comic Sans MS"/>
                <a:sym typeface="Comic Sans MS"/>
              </a:rPr>
              <a:t>We understand that this is an exciting time for you and your child as they progress through their pre-school year at </a:t>
            </a:r>
            <a:r>
              <a:rPr lang="en-GB" sz="2100" dirty="0" err="1">
                <a:solidFill>
                  <a:srgbClr val="000000"/>
                </a:solidFill>
                <a:highlight>
                  <a:schemeClr val="lt1"/>
                </a:highlight>
                <a:latin typeface="Comic Sans MS"/>
                <a:ea typeface="Comic Sans MS"/>
                <a:cs typeface="Comic Sans MS"/>
                <a:sym typeface="Comic Sans MS"/>
              </a:rPr>
              <a:t>Naíscoil</a:t>
            </a:r>
            <a:r>
              <a:rPr lang="en-GB" sz="2100" dirty="0">
                <a:solidFill>
                  <a:srgbClr val="000000"/>
                </a:solidFill>
                <a:highlight>
                  <a:schemeClr val="lt1"/>
                </a:highlight>
                <a:latin typeface="Comic Sans MS"/>
                <a:ea typeface="Comic Sans MS"/>
                <a:cs typeface="Comic Sans MS"/>
                <a:sym typeface="Comic Sans MS"/>
              </a:rPr>
              <a:t>. However, we also understand that you may have questions on your child’s development throughout the year. </a:t>
            </a:r>
          </a:p>
          <a:p>
            <a:pPr marL="0" lvl="0" indent="0">
              <a:lnSpc>
                <a:spcPct val="115000"/>
              </a:lnSpc>
              <a:spcBef>
                <a:spcPts val="0"/>
              </a:spcBef>
              <a:buSzPts val="1100"/>
              <a:buNone/>
            </a:pPr>
            <a:r>
              <a:rPr lang="en-GB" sz="2100" dirty="0">
                <a:solidFill>
                  <a:srgbClr val="000000"/>
                </a:solidFill>
                <a:highlight>
                  <a:schemeClr val="lt1"/>
                </a:highlight>
                <a:latin typeface="Comic Sans MS"/>
                <a:ea typeface="Comic Sans MS"/>
                <a:cs typeface="Comic Sans MS"/>
                <a:sym typeface="Comic Sans MS"/>
              </a:rPr>
              <a:t>If you have any questions please do not hesitate to contact us on Seesaw or email Mary directly at mmcmurrough271@c2kni.net. Or call the school on 028 437 71356. You can also email the school office on </a:t>
            </a:r>
            <a:r>
              <a:rPr lang="en-GB" sz="2100" u="sng" dirty="0">
                <a:solidFill>
                  <a:schemeClr val="hlink"/>
                </a:solidFill>
                <a:highlight>
                  <a:schemeClr val="lt1"/>
                </a:highlight>
                <a:latin typeface="Comic Sans MS"/>
                <a:ea typeface="Comic Sans MS"/>
                <a:cs typeface="Comic Sans MS"/>
                <a:sym typeface="Comic Sans MS"/>
                <a:hlinkClick r:id="rId3"/>
              </a:rPr>
              <a:t>info@bunscoilbb.com</a:t>
            </a:r>
            <a:r>
              <a:rPr lang="en-GB" sz="2100" dirty="0">
                <a:solidFill>
                  <a:srgbClr val="000000"/>
                </a:solidFill>
                <a:highlight>
                  <a:schemeClr val="lt1"/>
                </a:highlight>
                <a:latin typeface="Comic Sans MS"/>
                <a:ea typeface="Comic Sans MS"/>
                <a:cs typeface="Comic Sans MS"/>
                <a:sym typeface="Comic Sans MS"/>
              </a:rPr>
              <a:t> </a:t>
            </a:r>
          </a:p>
          <a:p>
            <a:pPr marL="0" lvl="0" indent="0">
              <a:lnSpc>
                <a:spcPct val="115000"/>
              </a:lnSpc>
              <a:spcBef>
                <a:spcPts val="0"/>
              </a:spcBef>
              <a:buSzPts val="1100"/>
              <a:buNone/>
            </a:pPr>
            <a:r>
              <a:rPr lang="en-GB" sz="2100" dirty="0">
                <a:solidFill>
                  <a:srgbClr val="000000"/>
                </a:solidFill>
                <a:highlight>
                  <a:schemeClr val="lt1"/>
                </a:highlight>
                <a:latin typeface="Comic Sans MS"/>
                <a:ea typeface="Comic Sans MS"/>
                <a:cs typeface="Comic Sans MS"/>
                <a:sym typeface="Comic Sans MS"/>
              </a:rPr>
              <a:t>If you just need clarification on something </a:t>
            </a:r>
            <a:r>
              <a:rPr lang="en-GB" sz="2100" dirty="0" err="1">
                <a:solidFill>
                  <a:srgbClr val="000000"/>
                </a:solidFill>
                <a:highlight>
                  <a:schemeClr val="lt1"/>
                </a:highlight>
                <a:latin typeface="Comic Sans MS"/>
                <a:ea typeface="Comic Sans MS"/>
                <a:cs typeface="Comic Sans MS"/>
                <a:sym typeface="Comic Sans MS"/>
              </a:rPr>
              <a:t>Ruairí</a:t>
            </a:r>
            <a:r>
              <a:rPr lang="en-GB" sz="2100" dirty="0">
                <a:solidFill>
                  <a:srgbClr val="000000"/>
                </a:solidFill>
                <a:highlight>
                  <a:schemeClr val="lt1"/>
                </a:highlight>
                <a:latin typeface="Comic Sans MS"/>
                <a:ea typeface="Comic Sans MS"/>
                <a:cs typeface="Comic Sans MS"/>
                <a:sym typeface="Comic Sans MS"/>
              </a:rPr>
              <a:t>, Louise or Mary will do their best to clarify any questions at pick up/ drop off times.</a:t>
            </a:r>
            <a:endParaRPr sz="2100" dirty="0">
              <a:solidFill>
                <a:srgbClr val="000000"/>
              </a:solidFill>
              <a:highlight>
                <a:schemeClr val="lt1"/>
              </a:highlight>
              <a:latin typeface="Comic Sans MS"/>
              <a:ea typeface="Comic Sans MS"/>
              <a:cs typeface="Comic Sans MS"/>
              <a:sym typeface="Comic Sans MS"/>
            </a:endParaRPr>
          </a:p>
          <a:p>
            <a:pPr marL="0" lvl="0" indent="0" algn="ctr" rtl="0">
              <a:lnSpc>
                <a:spcPct val="115000"/>
              </a:lnSpc>
              <a:spcBef>
                <a:spcPts val="1600"/>
              </a:spcBef>
              <a:spcAft>
                <a:spcPts val="0"/>
              </a:spcAft>
              <a:buClr>
                <a:schemeClr val="dk1"/>
              </a:buClr>
              <a:buSzPts val="1100"/>
              <a:buFont typeface="Arial"/>
              <a:buNone/>
            </a:pPr>
            <a:r>
              <a:rPr lang="en-GB" sz="2100" dirty="0">
                <a:latin typeface="Comic Sans MS"/>
                <a:ea typeface="Comic Sans MS"/>
                <a:cs typeface="Comic Sans MS"/>
                <a:sym typeface="Comic Sans MS"/>
              </a:rPr>
              <a:t>Go </a:t>
            </a:r>
            <a:r>
              <a:rPr lang="en-GB" sz="2100" dirty="0" err="1">
                <a:latin typeface="Comic Sans MS"/>
                <a:ea typeface="Comic Sans MS"/>
                <a:cs typeface="Comic Sans MS"/>
                <a:sym typeface="Comic Sans MS"/>
              </a:rPr>
              <a:t>raibh</a:t>
            </a:r>
            <a:r>
              <a:rPr lang="en-GB" sz="2100" dirty="0">
                <a:latin typeface="Comic Sans MS"/>
                <a:ea typeface="Comic Sans MS"/>
                <a:cs typeface="Comic Sans MS"/>
                <a:sym typeface="Comic Sans MS"/>
              </a:rPr>
              <a:t> </a:t>
            </a:r>
            <a:r>
              <a:rPr lang="en-GB" sz="2100" dirty="0" err="1">
                <a:latin typeface="Comic Sans MS"/>
                <a:ea typeface="Comic Sans MS"/>
                <a:cs typeface="Comic Sans MS"/>
                <a:sym typeface="Comic Sans MS"/>
              </a:rPr>
              <a:t>maith</a:t>
            </a:r>
            <a:r>
              <a:rPr lang="en-GB" sz="2100" dirty="0">
                <a:latin typeface="Comic Sans MS"/>
                <a:ea typeface="Comic Sans MS"/>
                <a:cs typeface="Comic Sans MS"/>
                <a:sym typeface="Comic Sans MS"/>
              </a:rPr>
              <a:t> </a:t>
            </a:r>
            <a:r>
              <a:rPr lang="en-GB" sz="2100" dirty="0" err="1">
                <a:latin typeface="Comic Sans MS"/>
                <a:ea typeface="Comic Sans MS"/>
                <a:cs typeface="Comic Sans MS"/>
                <a:sym typeface="Comic Sans MS"/>
              </a:rPr>
              <a:t>agaibh</a:t>
            </a:r>
            <a:r>
              <a:rPr lang="en-GB" sz="2100" dirty="0">
                <a:latin typeface="Comic Sans MS"/>
                <a:ea typeface="Comic Sans MS"/>
                <a:cs typeface="Comic Sans MS"/>
                <a:sym typeface="Comic Sans MS"/>
              </a:rPr>
              <a:t>.</a:t>
            </a:r>
            <a:endParaRPr sz="2100" dirty="0">
              <a:latin typeface="Comic Sans MS"/>
              <a:ea typeface="Comic Sans MS"/>
              <a:cs typeface="Comic Sans MS"/>
              <a:sym typeface="Comic Sans MS"/>
            </a:endParaRPr>
          </a:p>
          <a:p>
            <a:pPr marL="0" lvl="0" indent="0" algn="ctr" rtl="0">
              <a:lnSpc>
                <a:spcPct val="115000"/>
              </a:lnSpc>
              <a:spcBef>
                <a:spcPts val="0"/>
              </a:spcBef>
              <a:spcAft>
                <a:spcPts val="1600"/>
              </a:spcAft>
              <a:buClr>
                <a:schemeClr val="dk1"/>
              </a:buClr>
              <a:buSzPts val="1100"/>
              <a:buFont typeface="Arial"/>
              <a:buNone/>
            </a:pPr>
            <a:endParaRPr sz="1900" dirty="0">
              <a:solidFill>
                <a:srgbClr val="000000"/>
              </a:solidFill>
              <a:highlight>
                <a:schemeClr val="lt1"/>
              </a:highlight>
              <a:latin typeface="Comic Sans MS"/>
              <a:ea typeface="Comic Sans MS"/>
              <a:cs typeface="Comic Sans MS"/>
              <a:sym typeface="Comic Sans MS"/>
            </a:endParaRPr>
          </a:p>
        </p:txBody>
      </p:sp>
      <p:pic>
        <p:nvPicPr>
          <p:cNvPr id="212" name="Google Shape;212;p26"/>
          <p:cNvPicPr preferRelativeResize="0"/>
          <p:nvPr/>
        </p:nvPicPr>
        <p:blipFill rotWithShape="1">
          <a:blip r:embed="rId4">
            <a:alphaModFix/>
          </a:blip>
          <a:srcRect/>
          <a:stretch/>
        </p:blipFill>
        <p:spPr>
          <a:xfrm>
            <a:off x="760325" y="387094"/>
            <a:ext cx="7740650" cy="1585913"/>
          </a:xfrm>
          <a:prstGeom prst="rect">
            <a:avLst/>
          </a:prstGeom>
          <a:noFill/>
          <a:ln>
            <a:noFill/>
          </a:ln>
        </p:spPr>
      </p:pic>
      <p:sp>
        <p:nvSpPr>
          <p:cNvPr id="213" name="Google Shape;213;p26"/>
          <p:cNvSpPr txBox="1"/>
          <p:nvPr/>
        </p:nvSpPr>
        <p:spPr>
          <a:xfrm>
            <a:off x="117300" y="759900"/>
            <a:ext cx="8686800" cy="84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700"/>
              <a:buFont typeface="Arial"/>
              <a:buNone/>
            </a:pPr>
            <a:r>
              <a:rPr lang="en-GB" sz="4700" b="0" i="0" u="none" strike="noStrike" cap="none" dirty="0">
                <a:solidFill>
                  <a:srgbClr val="000000"/>
                </a:solidFill>
                <a:latin typeface="Comic Sans MS"/>
                <a:ea typeface="Comic Sans MS"/>
                <a:cs typeface="Comic Sans MS"/>
                <a:sym typeface="Comic Sans MS"/>
              </a:rPr>
              <a:t>Mar </a:t>
            </a:r>
            <a:r>
              <a:rPr lang="en-GB" sz="4700" b="0" i="0" u="none" strike="noStrike" cap="none" dirty="0" err="1">
                <a:solidFill>
                  <a:srgbClr val="000000"/>
                </a:solidFill>
                <a:latin typeface="Comic Sans MS"/>
                <a:ea typeface="Comic Sans MS"/>
                <a:cs typeface="Comic Sans MS"/>
                <a:sym typeface="Comic Sans MS"/>
              </a:rPr>
              <a:t>fhocal</a:t>
            </a:r>
            <a:r>
              <a:rPr lang="en-GB" sz="4700" b="0" i="0" u="none" strike="noStrike" cap="none" dirty="0">
                <a:solidFill>
                  <a:srgbClr val="000000"/>
                </a:solidFill>
                <a:latin typeface="Comic Sans MS"/>
                <a:ea typeface="Comic Sans MS"/>
                <a:cs typeface="Comic Sans MS"/>
                <a:sym typeface="Comic Sans MS"/>
              </a:rPr>
              <a:t> </a:t>
            </a:r>
            <a:r>
              <a:rPr lang="en-GB" sz="4700" b="0" i="0" u="none" strike="noStrike" cap="none" dirty="0" err="1">
                <a:solidFill>
                  <a:srgbClr val="000000"/>
                </a:solidFill>
                <a:latin typeface="Comic Sans MS"/>
                <a:ea typeface="Comic Sans MS"/>
                <a:cs typeface="Comic Sans MS"/>
                <a:sym typeface="Comic Sans MS"/>
              </a:rPr>
              <a:t>scoir</a:t>
            </a:r>
            <a:r>
              <a:rPr lang="en-GB" sz="4700" b="0" i="0" u="none" strike="noStrike" cap="none" dirty="0">
                <a:solidFill>
                  <a:srgbClr val="000000"/>
                </a:solidFill>
                <a:latin typeface="Comic Sans MS"/>
                <a:ea typeface="Comic Sans MS"/>
                <a:cs typeface="Comic Sans MS"/>
                <a:sym typeface="Comic Sans MS"/>
              </a:rPr>
              <a:t>...</a:t>
            </a:r>
            <a:endParaRPr sz="4700" b="0" i="0" u="none" strike="noStrike" cap="none" dirty="0">
              <a:solidFill>
                <a:srgbClr val="000000"/>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3">
            <a:alphaModFix/>
          </a:blip>
          <a:srcRect/>
          <a:stretch/>
        </p:blipFill>
        <p:spPr>
          <a:xfrm>
            <a:off x="242050" y="414350"/>
            <a:ext cx="8659925" cy="5715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subTitle" idx="1"/>
          </p:nvPr>
        </p:nvSpPr>
        <p:spPr>
          <a:xfrm>
            <a:off x="826100" y="1450475"/>
            <a:ext cx="7747800" cy="17526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3200"/>
              <a:buNone/>
            </a:pPr>
            <a:endParaRPr sz="1900">
              <a:solidFill>
                <a:srgbClr val="0B5394"/>
              </a:solidFill>
              <a:highlight>
                <a:srgbClr val="D9EAD3"/>
              </a:highlight>
              <a:latin typeface="Roboto"/>
              <a:ea typeface="Roboto"/>
              <a:cs typeface="Roboto"/>
              <a:sym typeface="Roboto"/>
            </a:endParaRPr>
          </a:p>
          <a:p>
            <a:pPr marL="0" lvl="0" indent="0" algn="l" rtl="0">
              <a:lnSpc>
                <a:spcPct val="115000"/>
              </a:lnSpc>
              <a:spcBef>
                <a:spcPts val="0"/>
              </a:spcBef>
              <a:spcAft>
                <a:spcPts val="0"/>
              </a:spcAft>
              <a:buSzPts val="3200"/>
              <a:buNone/>
            </a:pPr>
            <a:endParaRPr sz="2300">
              <a:solidFill>
                <a:srgbClr val="000000"/>
              </a:solidFill>
              <a:highlight>
                <a:srgbClr val="D9EAD3"/>
              </a:highlight>
              <a:latin typeface="Roboto"/>
              <a:ea typeface="Roboto"/>
              <a:cs typeface="Roboto"/>
              <a:sym typeface="Roboto"/>
            </a:endParaRPr>
          </a:p>
          <a:p>
            <a:pPr marL="0" lvl="0" indent="0" algn="ctr" rtl="0">
              <a:lnSpc>
                <a:spcPct val="115000"/>
              </a:lnSpc>
              <a:spcBef>
                <a:spcPts val="0"/>
              </a:spcBef>
              <a:spcAft>
                <a:spcPts val="0"/>
              </a:spcAft>
              <a:buSzPts val="3200"/>
              <a:buNone/>
            </a:pPr>
            <a:endParaRPr sz="2300">
              <a:solidFill>
                <a:srgbClr val="000000"/>
              </a:solidFill>
              <a:highlight>
                <a:srgbClr val="FFFFFF"/>
              </a:highlight>
              <a:latin typeface="Comic Sans MS"/>
              <a:ea typeface="Comic Sans MS"/>
              <a:cs typeface="Comic Sans MS"/>
              <a:sym typeface="Comic Sans MS"/>
            </a:endParaRPr>
          </a:p>
          <a:p>
            <a:pPr marL="0" lvl="0" indent="0" algn="ctr" rtl="0">
              <a:lnSpc>
                <a:spcPct val="115000"/>
              </a:lnSpc>
              <a:spcBef>
                <a:spcPts val="0"/>
              </a:spcBef>
              <a:spcAft>
                <a:spcPts val="0"/>
              </a:spcAft>
              <a:buSzPts val="3200"/>
              <a:buNone/>
            </a:pPr>
            <a:r>
              <a:rPr lang="en-GB" sz="2300">
                <a:solidFill>
                  <a:srgbClr val="000000"/>
                </a:solidFill>
                <a:highlight>
                  <a:srgbClr val="FFFFFF"/>
                </a:highlight>
                <a:latin typeface="Comic Sans MS"/>
                <a:ea typeface="Comic Sans MS"/>
                <a:cs typeface="Comic Sans MS"/>
                <a:sym typeface="Comic Sans MS"/>
              </a:rPr>
              <a:t>We at Naíscoil agus Bunscoil Bheanna Boirche are dedicated to creating a caring and secure school community in which every member values the importance of speaking Irish, and in which children, parents and staff feel valued, supported and happy.</a:t>
            </a:r>
            <a:endParaRPr sz="2300">
              <a:solidFill>
                <a:srgbClr val="000000"/>
              </a:solidFill>
              <a:highlight>
                <a:srgbClr val="FFFFFF"/>
              </a:highlight>
              <a:latin typeface="Comic Sans MS"/>
              <a:ea typeface="Comic Sans MS"/>
              <a:cs typeface="Comic Sans MS"/>
              <a:sym typeface="Comic Sans MS"/>
            </a:endParaRPr>
          </a:p>
          <a:p>
            <a:pPr marL="0" lvl="0" indent="0" algn="ctr" rtl="0">
              <a:lnSpc>
                <a:spcPct val="115000"/>
              </a:lnSpc>
              <a:spcBef>
                <a:spcPts val="0"/>
              </a:spcBef>
              <a:spcAft>
                <a:spcPts val="0"/>
              </a:spcAft>
              <a:buSzPts val="3200"/>
              <a:buNone/>
            </a:pPr>
            <a:r>
              <a:rPr lang="en-GB" sz="2300">
                <a:solidFill>
                  <a:srgbClr val="000000"/>
                </a:solidFill>
                <a:highlight>
                  <a:srgbClr val="FFFFFF"/>
                </a:highlight>
                <a:latin typeface="Comic Sans MS"/>
                <a:ea typeface="Comic Sans MS"/>
                <a:cs typeface="Comic Sans MS"/>
                <a:sym typeface="Comic Sans MS"/>
              </a:rPr>
              <a:t>We strive to provide an ethos in which openness, honesty and bilingualism permeate through all aspects of our school and the wider community.</a:t>
            </a:r>
            <a:endParaRPr sz="2300">
              <a:solidFill>
                <a:srgbClr val="000000"/>
              </a:solidFill>
              <a:highlight>
                <a:srgbClr val="FFFFFF"/>
              </a:highlight>
              <a:latin typeface="Comic Sans MS"/>
              <a:ea typeface="Comic Sans MS"/>
              <a:cs typeface="Comic Sans MS"/>
              <a:sym typeface="Comic Sans MS"/>
            </a:endParaRPr>
          </a:p>
          <a:p>
            <a:pPr marL="0" lvl="0" indent="0" algn="l" rtl="0">
              <a:lnSpc>
                <a:spcPct val="115000"/>
              </a:lnSpc>
              <a:spcBef>
                <a:spcPts val="0"/>
              </a:spcBef>
              <a:spcAft>
                <a:spcPts val="0"/>
              </a:spcAft>
              <a:buSzPts val="3200"/>
              <a:buNone/>
            </a:pPr>
            <a:endParaRPr sz="1800">
              <a:solidFill>
                <a:srgbClr val="0B5394"/>
              </a:solidFill>
              <a:highlight>
                <a:srgbClr val="FFFFFF"/>
              </a:highlight>
              <a:latin typeface="Roboto"/>
              <a:ea typeface="Roboto"/>
              <a:cs typeface="Roboto"/>
              <a:sym typeface="Roboto"/>
            </a:endParaRPr>
          </a:p>
          <a:p>
            <a:pPr marL="0" lvl="0" indent="0" algn="ctr" rtl="0">
              <a:lnSpc>
                <a:spcPct val="100000"/>
              </a:lnSpc>
              <a:spcBef>
                <a:spcPts val="1600"/>
              </a:spcBef>
              <a:spcAft>
                <a:spcPts val="0"/>
              </a:spcAft>
              <a:buSzPts val="3200"/>
              <a:buNone/>
            </a:pPr>
            <a:endParaRPr/>
          </a:p>
        </p:txBody>
      </p:sp>
      <p:pic>
        <p:nvPicPr>
          <p:cNvPr id="96" name="Google Shape;96;p2"/>
          <p:cNvPicPr preferRelativeResize="0"/>
          <p:nvPr/>
        </p:nvPicPr>
        <p:blipFill rotWithShape="1">
          <a:blip r:embed="rId3">
            <a:alphaModFix/>
          </a:blip>
          <a:srcRect/>
          <a:stretch/>
        </p:blipFill>
        <p:spPr>
          <a:xfrm>
            <a:off x="323850" y="642563"/>
            <a:ext cx="8496300" cy="1584325"/>
          </a:xfrm>
          <a:prstGeom prst="rect">
            <a:avLst/>
          </a:prstGeom>
          <a:noFill/>
          <a:ln>
            <a:noFill/>
          </a:ln>
        </p:spPr>
      </p:pic>
      <p:sp>
        <p:nvSpPr>
          <p:cNvPr id="97" name="Google Shape;97;p2"/>
          <p:cNvSpPr txBox="1"/>
          <p:nvPr/>
        </p:nvSpPr>
        <p:spPr>
          <a:xfrm>
            <a:off x="484500" y="-133825"/>
            <a:ext cx="8175000" cy="158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000"/>
              <a:buFont typeface="Arial"/>
              <a:buNone/>
            </a:pP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Ráiteas Misin</a:t>
            </a:r>
            <a:endParaRPr sz="5000" b="0" i="0" u="none" strike="noStrike" cap="none">
              <a:solidFill>
                <a:schemeClr val="dk1"/>
              </a:solidFill>
              <a:latin typeface="Comic Sans MS"/>
              <a:ea typeface="Comic Sans MS"/>
              <a:cs typeface="Comic Sans MS"/>
              <a:sym typeface="Comic Sans MS"/>
            </a:endParaRPr>
          </a:p>
          <a:p>
            <a:pPr marL="0" marR="0" lvl="0" indent="0" algn="ctr" rtl="0">
              <a:lnSpc>
                <a:spcPct val="100000"/>
              </a:lnSpc>
              <a:spcBef>
                <a:spcPts val="0"/>
              </a:spcBef>
              <a:spcAft>
                <a:spcPts val="0"/>
              </a:spcAft>
              <a:buClr>
                <a:srgbClr val="000000"/>
              </a:buClr>
              <a:buSzPts val="5000"/>
              <a:buFont typeface="Arial"/>
              <a:buNone/>
            </a:pPr>
            <a:r>
              <a:rPr lang="en-GB" sz="5000" b="0" i="0" u="none" strike="noStrike" cap="none">
                <a:solidFill>
                  <a:schemeClr val="dk1"/>
                </a:solidFill>
                <a:latin typeface="Comic Sans MS"/>
                <a:ea typeface="Comic Sans MS"/>
                <a:cs typeface="Comic Sans MS"/>
                <a:sym typeface="Comic Sans MS"/>
              </a:rPr>
              <a:t>Mission Statement</a:t>
            </a:r>
            <a:endParaRPr sz="5000" b="0" i="0" u="none" strike="noStrike" cap="none">
              <a:solidFill>
                <a:schemeClr val="dk1"/>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03" name="Google Shape;103;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lnSpc>
                <a:spcPct val="100000"/>
              </a:lnSpc>
              <a:spcBef>
                <a:spcPts val="0"/>
              </a:spcBef>
              <a:spcAft>
                <a:spcPts val="0"/>
              </a:spcAft>
              <a:buSzPts val="1400"/>
              <a:buNone/>
            </a:pPr>
            <a:r>
              <a:rPr lang="en-GB" b="1">
                <a:latin typeface="Comic Sans MS"/>
                <a:ea typeface="Comic Sans MS"/>
                <a:cs typeface="Comic Sans MS"/>
                <a:sym typeface="Comic Sans MS"/>
              </a:rPr>
              <a:t> </a:t>
            </a:r>
            <a:r>
              <a:rPr lang="en-GB">
                <a:latin typeface="Comic Sans MS"/>
                <a:ea typeface="Comic Sans MS"/>
                <a:cs typeface="Comic Sans MS"/>
                <a:sym typeface="Comic Sans MS"/>
              </a:rPr>
              <a:t>Curaclam  </a:t>
            </a:r>
            <a:endParaRPr>
              <a:latin typeface="Comic Sans MS"/>
              <a:ea typeface="Comic Sans MS"/>
              <a:cs typeface="Comic Sans MS"/>
              <a:sym typeface="Comic Sans MS"/>
            </a:endParaRPr>
          </a:p>
          <a:p>
            <a:pPr marL="342900" lvl="0" indent="-342900" algn="ctr" rtl="0">
              <a:lnSpc>
                <a:spcPct val="100000"/>
              </a:lnSpc>
              <a:spcBef>
                <a:spcPts val="0"/>
              </a:spcBef>
              <a:spcAft>
                <a:spcPts val="0"/>
              </a:spcAft>
              <a:buSzPts val="1400"/>
              <a:buNone/>
            </a:pPr>
            <a:r>
              <a:rPr lang="en-GB">
                <a:latin typeface="Comic Sans MS"/>
                <a:ea typeface="Comic Sans MS"/>
                <a:cs typeface="Comic Sans MS"/>
                <a:sym typeface="Comic Sans MS"/>
              </a:rPr>
              <a:t> Curriculum</a:t>
            </a:r>
            <a:endParaRPr>
              <a:latin typeface="Comic Sans MS"/>
              <a:ea typeface="Comic Sans MS"/>
              <a:cs typeface="Comic Sans MS"/>
              <a:sym typeface="Comic Sans MS"/>
            </a:endParaRPr>
          </a:p>
        </p:txBody>
      </p:sp>
      <p:sp>
        <p:nvSpPr>
          <p:cNvPr id="104" name="Google Shape;104;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720"/>
              <a:buFont typeface="Arial"/>
              <a:buNone/>
            </a:pPr>
            <a:endParaRPr sz="2720">
              <a:latin typeface="Comic Sans MS"/>
              <a:ea typeface="Comic Sans MS"/>
              <a:cs typeface="Comic Sans MS"/>
              <a:sym typeface="Comic Sans MS"/>
            </a:endParaRPr>
          </a:p>
          <a:p>
            <a:pPr marL="0" lvl="0" indent="0" algn="l" rtl="0">
              <a:lnSpc>
                <a:spcPct val="80000"/>
              </a:lnSpc>
              <a:spcBef>
                <a:spcPts val="544"/>
              </a:spcBef>
              <a:spcAft>
                <a:spcPts val="0"/>
              </a:spcAft>
              <a:buClr>
                <a:schemeClr val="dk1"/>
              </a:buClr>
              <a:buSzPts val="2720"/>
              <a:buFont typeface="Arial"/>
              <a:buNone/>
            </a:pPr>
            <a:endParaRPr sz="2720"/>
          </a:p>
        </p:txBody>
      </p:sp>
      <p:pic>
        <p:nvPicPr>
          <p:cNvPr id="105" name="Google Shape;105;p4"/>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06" name="Google Shape;106;p4"/>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342900" lvl="0" indent="-342900" algn="ctr" rtl="0">
              <a:spcBef>
                <a:spcPts val="0"/>
              </a:spcBef>
              <a:spcAft>
                <a:spcPts val="0"/>
              </a:spcAft>
              <a:buNone/>
            </a:pPr>
            <a:r>
              <a:rPr lang="en-GB" sz="4400" b="1">
                <a:solidFill>
                  <a:srgbClr val="000000"/>
                </a:solidFill>
                <a:latin typeface="Comic Sans MS"/>
                <a:ea typeface="Comic Sans MS"/>
                <a:cs typeface="Comic Sans MS"/>
                <a:sym typeface="Comic Sans MS"/>
              </a:rPr>
              <a:t> Curaclam  - Curriculum</a:t>
            </a:r>
            <a:endParaRPr sz="4400">
              <a:solidFill>
                <a:srgbClr val="000000"/>
              </a:solidFill>
              <a:latin typeface="Comic Sans MS"/>
              <a:ea typeface="Comic Sans MS"/>
              <a:cs typeface="Comic Sans MS"/>
              <a:sym typeface="Comic Sans MS"/>
            </a:endParaRPr>
          </a:p>
        </p:txBody>
      </p:sp>
      <p:pic>
        <p:nvPicPr>
          <p:cNvPr id="107" name="Google Shape;107;p4"/>
          <p:cNvPicPr preferRelativeResize="0"/>
          <p:nvPr/>
        </p:nvPicPr>
        <p:blipFill rotWithShape="1">
          <a:blip r:embed="rId4">
            <a:alphaModFix/>
          </a:blip>
          <a:srcRect/>
          <a:stretch/>
        </p:blipFill>
        <p:spPr>
          <a:xfrm>
            <a:off x="1331640" y="2852341"/>
            <a:ext cx="2592287" cy="3456385"/>
          </a:xfrm>
          <a:prstGeom prst="rect">
            <a:avLst/>
          </a:prstGeom>
          <a:noFill/>
          <a:ln>
            <a:noFill/>
          </a:ln>
        </p:spPr>
      </p:pic>
      <p:pic>
        <p:nvPicPr>
          <p:cNvPr id="108" name="Google Shape;108;p4"/>
          <p:cNvPicPr preferRelativeResize="0"/>
          <p:nvPr/>
        </p:nvPicPr>
        <p:blipFill rotWithShape="1">
          <a:blip r:embed="rId5">
            <a:alphaModFix/>
          </a:blip>
          <a:srcRect/>
          <a:stretch/>
        </p:blipFill>
        <p:spPr>
          <a:xfrm>
            <a:off x="4911477" y="2852341"/>
            <a:ext cx="2592287" cy="3456385"/>
          </a:xfrm>
          <a:prstGeom prst="rect">
            <a:avLst/>
          </a:prstGeom>
          <a:noFill/>
          <a:ln>
            <a:noFill/>
          </a:ln>
        </p:spPr>
      </p:pic>
      <p:sp>
        <p:nvSpPr>
          <p:cNvPr id="109" name="Google Shape;109;p4"/>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GB" sz="2200" dirty="0">
                <a:latin typeface="Comic Sans MS"/>
                <a:ea typeface="Comic Sans MS"/>
                <a:cs typeface="Comic Sans MS"/>
                <a:sym typeface="Comic Sans MS"/>
              </a:rPr>
              <a:t>The </a:t>
            </a:r>
            <a:r>
              <a:rPr lang="en-GB" sz="2200" dirty="0" err="1">
                <a:latin typeface="Comic Sans MS"/>
                <a:ea typeface="Comic Sans MS"/>
                <a:cs typeface="Comic Sans MS"/>
                <a:sym typeface="Comic Sans MS"/>
              </a:rPr>
              <a:t>Naíscoil</a:t>
            </a:r>
            <a:r>
              <a:rPr lang="en-GB" sz="2200" dirty="0">
                <a:solidFill>
                  <a:srgbClr val="000000"/>
                </a:solidFill>
                <a:latin typeface="Comic Sans MS"/>
                <a:ea typeface="Comic Sans MS"/>
                <a:cs typeface="Comic Sans MS"/>
                <a:sym typeface="Comic Sans MS"/>
              </a:rPr>
              <a:t> pupils will be following the Northern Ireland Pre-School Curriculum as set out by the Department of Education</a:t>
            </a:r>
            <a:endParaRPr lang="en-GB" sz="2200" dirty="0">
              <a:latin typeface="Comic Sans MS"/>
              <a:ea typeface="Comic Sans MS"/>
              <a:cs typeface="Comic Sans MS"/>
              <a:sym typeface="Comic Sans MS"/>
            </a:endParaRPr>
          </a:p>
          <a:p>
            <a:pPr marL="0" lvl="0" indent="0" algn="ctr" rtl="0">
              <a:spcBef>
                <a:spcPts val="0"/>
              </a:spcBef>
              <a:spcAft>
                <a:spcPts val="0"/>
              </a:spcAft>
              <a:buNone/>
            </a:pPr>
            <a:endParaRPr lang="en-GB" sz="2200" dirty="0">
              <a:latin typeface="Comic Sans MS"/>
              <a:ea typeface="Comic Sans MS"/>
              <a:cs typeface="Comic Sans MS"/>
              <a:sym typeface="Comic Sans MS"/>
            </a:endParaRPr>
          </a:p>
          <a:p>
            <a:pPr marL="0" lvl="0" indent="0" algn="ctr" rtl="0">
              <a:spcBef>
                <a:spcPts val="0"/>
              </a:spcBef>
              <a:spcAft>
                <a:spcPts val="0"/>
              </a:spcAft>
              <a:buNone/>
            </a:pPr>
            <a:endParaRPr lang="en-GB" sz="2200" dirty="0">
              <a:latin typeface="Comic Sans MS"/>
              <a:ea typeface="Comic Sans MS"/>
              <a:cs typeface="Comic Sans MS"/>
              <a:sym typeface="Comic Sans MS"/>
            </a:endParaRPr>
          </a:p>
          <a:p>
            <a:pPr marL="0" lvl="0" indent="0" algn="l" rtl="0">
              <a:spcBef>
                <a:spcPts val="320"/>
              </a:spcBef>
              <a:spcAft>
                <a:spcPts val="0"/>
              </a:spcAft>
              <a:buNone/>
            </a:pPr>
            <a:endParaRPr lang="en-GB" sz="22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00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FF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FF0000"/>
              </a:solidFill>
              <a:latin typeface="Comic Sans MS"/>
              <a:ea typeface="Comic Sans MS"/>
              <a:cs typeface="Comic Sans MS"/>
              <a:sym typeface="Comic Sans MS"/>
            </a:endParaRPr>
          </a:p>
          <a:p>
            <a:pPr marL="0" lvl="0" indent="0" algn="l" rtl="0">
              <a:spcBef>
                <a:spcPts val="320"/>
              </a:spcBef>
              <a:spcAft>
                <a:spcPts val="0"/>
              </a:spcAft>
              <a:buNone/>
            </a:pPr>
            <a:endParaRPr sz="1600" dirty="0">
              <a:solidFill>
                <a:srgbClr val="FF0000"/>
              </a:solidFill>
              <a:latin typeface="Comic Sans MS"/>
              <a:ea typeface="Comic Sans MS"/>
              <a:cs typeface="Comic Sans MS"/>
              <a:sym typeface="Comic Sans MS"/>
            </a:endParaRPr>
          </a:p>
          <a:p>
            <a:pPr marL="0" lvl="0" indent="0" algn="l" rtl="0">
              <a:spcBef>
                <a:spcPts val="320"/>
              </a:spcBef>
              <a:spcAft>
                <a:spcPts val="0"/>
              </a:spcAft>
              <a:buNone/>
            </a:pPr>
            <a:r>
              <a:rPr lang="en-GB" sz="1600" dirty="0">
                <a:solidFill>
                  <a:srgbClr val="FF0000"/>
                </a:solidFill>
                <a:latin typeface="Comic Sans MS"/>
                <a:ea typeface="Comic Sans MS"/>
                <a:cs typeface="Comic Sans MS"/>
                <a:sym typeface="Comic Sans MS"/>
              </a:rPr>
              <a:t>This includes Personal, Social and Emotional Development, Language Development, Early Mathematical Experiences, The World Around Us, The Arts (Art, Music and Drama) and  Physical Development and Movement</a:t>
            </a:r>
            <a:endParaRPr sz="1600" dirty="0">
              <a:solidFill>
                <a:srgbClr val="FF0000"/>
              </a:solidFill>
              <a:latin typeface="Comic Sans MS"/>
              <a:ea typeface="Comic Sans MS"/>
              <a:cs typeface="Comic Sans MS"/>
              <a:sym typeface="Comic Sans MS"/>
            </a:endParaRPr>
          </a:p>
          <a:p>
            <a:pPr marL="0" lvl="0" indent="0" algn="l" rtl="0">
              <a:spcBef>
                <a:spcPts val="640"/>
              </a:spcBef>
              <a:spcAft>
                <a:spcPts val="0"/>
              </a:spcAft>
              <a:buNone/>
            </a:pPr>
            <a:endParaRPr sz="3200" dirty="0">
              <a:solidFill>
                <a:srgbClr val="00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11fc8e25feb_1_8"/>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15" name="Google Shape;115;g11fc8e25feb_1_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sz="3959">
                <a:latin typeface="Comic Sans MS"/>
                <a:ea typeface="Comic Sans MS"/>
                <a:cs typeface="Comic Sans MS"/>
                <a:sym typeface="Comic Sans MS"/>
              </a:rPr>
              <a:t>Curaclam (ar lean…)</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Curriculum (continued…)</a:t>
            </a:r>
            <a:endParaRPr sz="3959">
              <a:latin typeface="Comic Sans MS"/>
              <a:ea typeface="Comic Sans MS"/>
              <a:cs typeface="Comic Sans MS"/>
              <a:sym typeface="Comic Sans MS"/>
            </a:endParaRPr>
          </a:p>
        </p:txBody>
      </p:sp>
      <p:sp>
        <p:nvSpPr>
          <p:cNvPr id="116" name="Google Shape;116;g11fc8e25feb_1_8"/>
          <p:cNvSpPr txBox="1">
            <a:spLocks noGrp="1"/>
          </p:cNvSpPr>
          <p:nvPr>
            <p:ph type="body" idx="1"/>
          </p:nvPr>
        </p:nvSpPr>
        <p:spPr>
          <a:xfrm>
            <a:off x="457200" y="2259622"/>
            <a:ext cx="8229600" cy="4481851"/>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600"/>
              <a:buFont typeface="Arial"/>
              <a:buNone/>
            </a:pPr>
            <a:endParaRPr sz="2600" dirty="0">
              <a:latin typeface="Comic Sans MS"/>
              <a:ea typeface="Comic Sans MS"/>
              <a:cs typeface="Comic Sans MS"/>
              <a:sym typeface="Comic Sans MS"/>
            </a:endParaRPr>
          </a:p>
          <a:p>
            <a:pPr marL="0" lvl="0" indent="0" algn="l" rtl="0">
              <a:lnSpc>
                <a:spcPct val="80000"/>
              </a:lnSpc>
              <a:spcBef>
                <a:spcPts val="520"/>
              </a:spcBef>
              <a:spcAft>
                <a:spcPts val="0"/>
              </a:spcAft>
              <a:buClr>
                <a:schemeClr val="dk1"/>
              </a:buClr>
              <a:buSzPts val="2600"/>
              <a:buFont typeface="Arial"/>
              <a:buNone/>
            </a:pPr>
            <a:r>
              <a:rPr lang="en-GB" sz="2000" dirty="0">
                <a:latin typeface="Comic Sans MS"/>
                <a:ea typeface="Comic Sans MS"/>
                <a:cs typeface="Comic Sans MS"/>
                <a:sym typeface="Comic Sans MS"/>
              </a:rPr>
              <a:t>At </a:t>
            </a:r>
            <a:r>
              <a:rPr lang="en-GB" sz="2000" dirty="0" err="1">
                <a:latin typeface="Comic Sans MS"/>
                <a:ea typeface="Comic Sans MS"/>
                <a:cs typeface="Comic Sans MS"/>
                <a:sym typeface="Comic Sans MS"/>
              </a:rPr>
              <a:t>Naíscoil</a:t>
            </a:r>
            <a:r>
              <a:rPr lang="en-GB" sz="2000" dirty="0">
                <a:latin typeface="Comic Sans MS"/>
                <a:ea typeface="Comic Sans MS"/>
                <a:cs typeface="Comic Sans MS"/>
                <a:sym typeface="Comic Sans MS"/>
              </a:rPr>
              <a:t> / Nursery level the whole curriculum is delivered through play-based learning.  Children learn to problem solve, take turns, share,  explain their methods and extend their vocabulary and communication skills through language rich, adult supervised/led play experiences.  </a:t>
            </a:r>
          </a:p>
          <a:p>
            <a:pPr marL="0" lvl="0" indent="0" algn="l" rtl="0">
              <a:lnSpc>
                <a:spcPct val="80000"/>
              </a:lnSpc>
              <a:spcBef>
                <a:spcPts val="520"/>
              </a:spcBef>
              <a:spcAft>
                <a:spcPts val="0"/>
              </a:spcAft>
              <a:buClr>
                <a:schemeClr val="dk1"/>
              </a:buClr>
              <a:buSzPts val="2600"/>
              <a:buFont typeface="Arial"/>
              <a:buNone/>
            </a:pPr>
            <a:r>
              <a:rPr lang="en-GB" sz="2000" dirty="0">
                <a:latin typeface="Comic Sans MS"/>
                <a:ea typeface="Comic Sans MS"/>
                <a:cs typeface="Comic Sans MS"/>
                <a:sym typeface="Comic Sans MS"/>
              </a:rPr>
              <a:t>They will cover real-life topics such as  ‘</a:t>
            </a:r>
            <a:r>
              <a:rPr lang="en-GB" sz="2000" dirty="0">
                <a:solidFill>
                  <a:srgbClr val="FF0000"/>
                </a:solidFill>
                <a:latin typeface="Comic Sans MS"/>
                <a:ea typeface="Comic Sans MS"/>
                <a:cs typeface="Comic Sans MS"/>
                <a:sym typeface="Comic Sans MS"/>
              </a:rPr>
              <a:t>Animals</a:t>
            </a:r>
            <a:r>
              <a:rPr lang="en-GB" sz="2000" dirty="0">
                <a:latin typeface="Comic Sans MS"/>
                <a:ea typeface="Comic Sans MS"/>
                <a:cs typeface="Comic Sans MS"/>
                <a:sym typeface="Comic Sans MS"/>
              </a:rPr>
              <a:t>’, ‘</a:t>
            </a:r>
            <a:r>
              <a:rPr lang="en-GB" sz="2000" dirty="0">
                <a:solidFill>
                  <a:srgbClr val="00B050"/>
                </a:solidFill>
                <a:latin typeface="Comic Sans MS"/>
                <a:ea typeface="Comic Sans MS"/>
                <a:cs typeface="Comic Sans MS"/>
                <a:sym typeface="Comic Sans MS"/>
              </a:rPr>
              <a:t>The Body</a:t>
            </a:r>
            <a:r>
              <a:rPr lang="en-GB" sz="2000" dirty="0">
                <a:latin typeface="Comic Sans MS"/>
                <a:ea typeface="Comic Sans MS"/>
                <a:cs typeface="Comic Sans MS"/>
                <a:sym typeface="Comic Sans MS"/>
              </a:rPr>
              <a:t>’ and ‘</a:t>
            </a:r>
            <a:r>
              <a:rPr lang="en-GB" sz="2000" dirty="0">
                <a:solidFill>
                  <a:srgbClr val="00B0F0"/>
                </a:solidFill>
                <a:latin typeface="Comic Sans MS"/>
                <a:ea typeface="Comic Sans MS"/>
                <a:cs typeface="Comic Sans MS"/>
                <a:sym typeface="Comic Sans MS"/>
              </a:rPr>
              <a:t>Clothes</a:t>
            </a:r>
            <a:r>
              <a:rPr lang="en-GB" sz="2000" dirty="0">
                <a:latin typeface="Comic Sans MS"/>
                <a:ea typeface="Comic Sans MS"/>
                <a:cs typeface="Comic Sans MS"/>
                <a:sym typeface="Comic Sans MS"/>
              </a:rPr>
              <a:t>’, ‘</a:t>
            </a:r>
            <a:r>
              <a:rPr lang="en-GB" sz="2000" dirty="0">
                <a:solidFill>
                  <a:srgbClr val="7030A0"/>
                </a:solidFill>
                <a:latin typeface="Comic Sans MS"/>
                <a:ea typeface="Comic Sans MS"/>
                <a:cs typeface="Comic Sans MS"/>
                <a:sym typeface="Comic Sans MS"/>
              </a:rPr>
              <a:t>People</a:t>
            </a:r>
            <a:r>
              <a:rPr lang="en-GB" sz="2000" dirty="0">
                <a:latin typeface="Comic Sans MS"/>
                <a:ea typeface="Comic Sans MS"/>
                <a:cs typeface="Comic Sans MS"/>
                <a:sym typeface="Comic Sans MS"/>
              </a:rPr>
              <a:t>’, ‘</a:t>
            </a:r>
            <a:r>
              <a:rPr lang="en-GB" sz="2000" dirty="0">
                <a:solidFill>
                  <a:schemeClr val="accent6">
                    <a:lumMod val="75000"/>
                  </a:schemeClr>
                </a:solidFill>
                <a:latin typeface="Comic Sans MS"/>
                <a:ea typeface="Comic Sans MS"/>
                <a:cs typeface="Comic Sans MS"/>
                <a:sym typeface="Comic Sans MS"/>
              </a:rPr>
              <a:t>The House</a:t>
            </a:r>
            <a:r>
              <a:rPr lang="en-GB" sz="2000" dirty="0">
                <a:latin typeface="Comic Sans MS"/>
                <a:ea typeface="Comic Sans MS"/>
                <a:cs typeface="Comic Sans MS"/>
                <a:sym typeface="Comic Sans MS"/>
              </a:rPr>
              <a:t>’, ‘</a:t>
            </a:r>
            <a:r>
              <a:rPr lang="en-GB" sz="2000" dirty="0">
                <a:solidFill>
                  <a:srgbClr val="FFC000"/>
                </a:solidFill>
                <a:latin typeface="Comic Sans MS"/>
                <a:ea typeface="Comic Sans MS"/>
                <a:cs typeface="Comic Sans MS"/>
                <a:sym typeface="Comic Sans MS"/>
              </a:rPr>
              <a:t>Travel</a:t>
            </a:r>
            <a:r>
              <a:rPr lang="en-GB" sz="2000" dirty="0">
                <a:latin typeface="Comic Sans MS"/>
                <a:ea typeface="Comic Sans MS"/>
                <a:cs typeface="Comic Sans MS"/>
                <a:sym typeface="Comic Sans MS"/>
              </a:rPr>
              <a:t>’, etc. as well as covering seasons, festivals, celebrations, etc..</a:t>
            </a:r>
          </a:p>
          <a:p>
            <a:pPr marL="0" lvl="0" indent="0" algn="l" rtl="0">
              <a:lnSpc>
                <a:spcPct val="80000"/>
              </a:lnSpc>
              <a:spcBef>
                <a:spcPts val="520"/>
              </a:spcBef>
              <a:spcAft>
                <a:spcPts val="0"/>
              </a:spcAft>
              <a:buClr>
                <a:schemeClr val="dk1"/>
              </a:buClr>
              <a:buSzPts val="2600"/>
              <a:buFont typeface="Arial"/>
              <a:buNone/>
            </a:pPr>
            <a:endParaRPr lang="en-GB" sz="2000" dirty="0">
              <a:latin typeface="Comic Sans MS"/>
              <a:sym typeface="Comic Sans MS"/>
            </a:endParaRPr>
          </a:p>
          <a:p>
            <a:pPr marL="0" lvl="0" indent="0" algn="l" rtl="0">
              <a:lnSpc>
                <a:spcPct val="80000"/>
              </a:lnSpc>
              <a:spcBef>
                <a:spcPts val="520"/>
              </a:spcBef>
              <a:spcAft>
                <a:spcPts val="0"/>
              </a:spcAft>
              <a:buClr>
                <a:schemeClr val="dk1"/>
              </a:buClr>
              <a:buSzPts val="2600"/>
              <a:buFont typeface="Arial"/>
              <a:buNone/>
            </a:pPr>
            <a:r>
              <a:rPr lang="en-GB" sz="2000" dirty="0">
                <a:latin typeface="Comic Sans MS"/>
                <a:sym typeface="Comic Sans MS"/>
              </a:rPr>
              <a:t>We give out certificates regularly to encourage good behaviour and listening skills.</a:t>
            </a:r>
            <a:endParaRPr sz="2000" dirty="0"/>
          </a:p>
          <a:p>
            <a:pPr marL="0" lvl="0" indent="0" algn="l" rtl="0">
              <a:lnSpc>
                <a:spcPct val="80000"/>
              </a:lnSpc>
              <a:spcBef>
                <a:spcPts val="520"/>
              </a:spcBef>
              <a:spcAft>
                <a:spcPts val="0"/>
              </a:spcAft>
              <a:buClr>
                <a:schemeClr val="dk1"/>
              </a:buClr>
              <a:buSzPts val="2600"/>
              <a:buFont typeface="Arial"/>
              <a:buNone/>
            </a:pPr>
            <a:endParaRPr sz="2000" dirty="0">
              <a:latin typeface="Comic Sans MS"/>
              <a:ea typeface="Comic Sans MS"/>
              <a:cs typeface="Comic Sans MS"/>
              <a:sym typeface="Comic Sans MS"/>
            </a:endParaRPr>
          </a:p>
          <a:p>
            <a:pPr marL="0" lvl="0" indent="0" algn="l" rtl="0">
              <a:lnSpc>
                <a:spcPct val="60000"/>
              </a:lnSpc>
              <a:spcBef>
                <a:spcPts val="520"/>
              </a:spcBef>
              <a:spcAft>
                <a:spcPts val="0"/>
              </a:spcAft>
              <a:buClr>
                <a:schemeClr val="dk1"/>
              </a:buClr>
              <a:buSzPts val="2600"/>
              <a:buNone/>
            </a:pPr>
            <a:r>
              <a:rPr lang="en-GB" sz="2000" dirty="0">
                <a:latin typeface="Comic Sans MS"/>
                <a:ea typeface="Comic Sans MS"/>
                <a:cs typeface="Comic Sans MS"/>
                <a:sym typeface="Comic Sans MS"/>
              </a:rPr>
              <a:t>We are an inter-denominational school, and we follow ‘Living Learning Together’,  a pastoral care programme which encourages personal development and mutual understanding of the world and the wider community. </a:t>
            </a:r>
            <a:endParaRPr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3" name="Google Shape;123;p7"/>
          <p:cNvPicPr preferRelativeResize="0"/>
          <p:nvPr/>
        </p:nvPicPr>
        <p:blipFill rotWithShape="1">
          <a:blip r:embed="rId3">
            <a:alphaModFix/>
          </a:blip>
          <a:srcRect l="-5370" t="13695" r="5369" b="-4513"/>
          <a:stretch/>
        </p:blipFill>
        <p:spPr>
          <a:xfrm>
            <a:off x="0" y="3358666"/>
            <a:ext cx="3429000" cy="3499336"/>
          </a:xfrm>
          <a:prstGeom prst="rect">
            <a:avLst/>
          </a:prstGeom>
          <a:noFill/>
          <a:ln>
            <a:noFill/>
          </a:ln>
        </p:spPr>
      </p:pic>
      <p:pic>
        <p:nvPicPr>
          <p:cNvPr id="125" name="Google Shape;125;p7"/>
          <p:cNvPicPr preferRelativeResize="0"/>
          <p:nvPr/>
        </p:nvPicPr>
        <p:blipFill>
          <a:blip r:embed="rId4">
            <a:alphaModFix/>
          </a:blip>
          <a:stretch>
            <a:fillRect/>
          </a:stretch>
        </p:blipFill>
        <p:spPr>
          <a:xfrm>
            <a:off x="3096982" y="122065"/>
            <a:ext cx="2700426" cy="3600573"/>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5233" y="352147"/>
            <a:ext cx="3236600" cy="277643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415317" y="519468"/>
            <a:ext cx="3534508" cy="277986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474760" y="3599570"/>
            <a:ext cx="3335218" cy="2853409"/>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2821690" y="3775567"/>
            <a:ext cx="3335216" cy="25014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3"/>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1" name="Google Shape;131;p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An Lá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The School Day</a:t>
            </a:r>
            <a:endParaRPr sz="3959">
              <a:latin typeface="Comic Sans MS"/>
              <a:ea typeface="Comic Sans MS"/>
              <a:cs typeface="Comic Sans MS"/>
              <a:sym typeface="Comic Sans MS"/>
            </a:endParaRPr>
          </a:p>
        </p:txBody>
      </p:sp>
      <p:sp>
        <p:nvSpPr>
          <p:cNvPr id="132" name="Google Shape;132;p13"/>
          <p:cNvSpPr txBox="1">
            <a:spLocks noGrp="1"/>
          </p:cNvSpPr>
          <p:nvPr>
            <p:ph type="body" idx="1"/>
          </p:nvPr>
        </p:nvSpPr>
        <p:spPr>
          <a:xfrm>
            <a:off x="457200" y="1412875"/>
            <a:ext cx="8229600" cy="5328493"/>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800"/>
              <a:buFont typeface="Arial"/>
              <a:buNone/>
            </a:pPr>
            <a:r>
              <a:rPr lang="en-GB" sz="800" dirty="0">
                <a:latin typeface="Comic Sans MS"/>
                <a:ea typeface="Comic Sans MS"/>
                <a:cs typeface="Comic Sans MS"/>
                <a:sym typeface="Comic Sans MS"/>
              </a:rPr>
              <a:t> </a:t>
            </a:r>
            <a:endParaRPr sz="1100" dirty="0">
              <a:latin typeface="Times New Roman"/>
              <a:ea typeface="Times New Roman"/>
              <a:cs typeface="Times New Roman"/>
              <a:sym typeface="Times New Roman"/>
            </a:endParaRPr>
          </a:p>
          <a:p>
            <a:pPr marL="457200" lvl="0" indent="0" algn="just" rtl="0">
              <a:lnSpc>
                <a:spcPct val="80000"/>
              </a:lnSpc>
              <a:spcBef>
                <a:spcPts val="320"/>
              </a:spcBef>
              <a:spcAft>
                <a:spcPts val="0"/>
              </a:spcAft>
              <a:buNone/>
            </a:pPr>
            <a:endParaRPr sz="1600" dirty="0">
              <a:latin typeface="Comic Sans MS"/>
              <a:ea typeface="Comic Sans MS"/>
              <a:cs typeface="Comic Sans MS"/>
              <a:sym typeface="Comic Sans MS"/>
            </a:endParaRPr>
          </a:p>
          <a:p>
            <a:pPr marL="457200" lvl="0" indent="0" algn="just" rtl="0">
              <a:lnSpc>
                <a:spcPct val="80000"/>
              </a:lnSpc>
              <a:spcBef>
                <a:spcPts val="320"/>
              </a:spcBef>
              <a:spcAft>
                <a:spcPts val="0"/>
              </a:spcAft>
              <a:buNone/>
            </a:pPr>
            <a:endParaRPr sz="2100" dirty="0">
              <a:latin typeface="Comic Sans MS"/>
              <a:ea typeface="Comic Sans MS"/>
              <a:cs typeface="Comic Sans MS"/>
              <a:sym typeface="Comic Sans MS"/>
            </a:endParaRPr>
          </a:p>
          <a:p>
            <a:pPr marL="0" lvl="0" indent="-31750" rtl="0">
              <a:lnSpc>
                <a:spcPct val="80000"/>
              </a:lnSpc>
              <a:spcBef>
                <a:spcPts val="320"/>
              </a:spcBef>
              <a:spcAft>
                <a:spcPts val="0"/>
              </a:spcAft>
              <a:buClr>
                <a:schemeClr val="dk1"/>
              </a:buClr>
              <a:buSzPts val="2100"/>
              <a:buChar char="•"/>
            </a:pPr>
            <a:r>
              <a:rPr lang="en-GB" sz="1600" dirty="0" err="1">
                <a:latin typeface="Comic Sans MS"/>
                <a:ea typeface="Comic Sans MS"/>
                <a:cs typeface="Comic Sans MS"/>
                <a:sym typeface="Comic Sans MS"/>
              </a:rPr>
              <a:t>Naíscoil</a:t>
            </a:r>
            <a:r>
              <a:rPr lang="en-GB" sz="1600" dirty="0">
                <a:latin typeface="Comic Sans MS"/>
                <a:ea typeface="Comic Sans MS"/>
                <a:cs typeface="Comic Sans MS"/>
                <a:sym typeface="Comic Sans MS"/>
              </a:rPr>
              <a:t> begins at 9 am.  </a:t>
            </a:r>
            <a:endParaRPr sz="1600" dirty="0">
              <a:latin typeface="Comic Sans MS"/>
              <a:ea typeface="Comic Sans MS"/>
              <a:cs typeface="Comic Sans MS"/>
              <a:sym typeface="Comic Sans MS"/>
            </a:endParaRPr>
          </a:p>
          <a:p>
            <a:pPr marL="0" lvl="0" indent="-31750" rtl="0">
              <a:lnSpc>
                <a:spcPct val="80000"/>
              </a:lnSpc>
              <a:spcBef>
                <a:spcPts val="320"/>
              </a:spcBef>
              <a:spcAft>
                <a:spcPts val="0"/>
              </a:spcAft>
              <a:buClr>
                <a:schemeClr val="dk1"/>
              </a:buClr>
              <a:buSzPts val="2100"/>
              <a:buChar char="•"/>
            </a:pPr>
            <a:r>
              <a:rPr lang="en-GB" sz="1600" dirty="0" err="1">
                <a:latin typeface="Comic Sans MS"/>
                <a:ea typeface="Comic Sans MS"/>
                <a:cs typeface="Comic Sans MS"/>
                <a:sym typeface="Comic Sans MS"/>
              </a:rPr>
              <a:t>Breaktime</a:t>
            </a:r>
            <a:r>
              <a:rPr lang="en-GB" sz="1600" dirty="0">
                <a:latin typeface="Comic Sans MS"/>
                <a:ea typeface="Comic Sans MS"/>
                <a:cs typeface="Comic Sans MS"/>
                <a:sym typeface="Comic Sans MS"/>
              </a:rPr>
              <a:t> is from 10.45 - 11.05am.  </a:t>
            </a:r>
          </a:p>
          <a:p>
            <a:pPr marL="0" lvl="0" indent="0" rtl="0">
              <a:lnSpc>
                <a:spcPct val="80000"/>
              </a:lnSpc>
              <a:spcBef>
                <a:spcPts val="320"/>
              </a:spcBef>
              <a:spcAft>
                <a:spcPts val="0"/>
              </a:spcAft>
              <a:buClr>
                <a:schemeClr val="dk1"/>
              </a:buClr>
              <a:buSzPts val="2100"/>
              <a:buNone/>
            </a:pPr>
            <a:r>
              <a:rPr lang="en-GB" sz="1600" dirty="0">
                <a:latin typeface="Comic Sans MS"/>
                <a:ea typeface="Comic Sans MS"/>
                <a:cs typeface="Comic Sans MS"/>
                <a:sym typeface="Comic Sans MS"/>
              </a:rPr>
              <a:t>The children in the </a:t>
            </a:r>
            <a:r>
              <a:rPr lang="en-GB" sz="1600" dirty="0" err="1">
                <a:latin typeface="Comic Sans MS"/>
                <a:ea typeface="Comic Sans MS"/>
                <a:cs typeface="Comic Sans MS"/>
                <a:sym typeface="Comic Sans MS"/>
              </a:rPr>
              <a:t>Naíscoil</a:t>
            </a:r>
            <a:r>
              <a:rPr lang="en-GB" sz="1600" dirty="0">
                <a:latin typeface="Comic Sans MS"/>
                <a:ea typeface="Comic Sans MS"/>
                <a:cs typeface="Comic Sans MS"/>
                <a:sym typeface="Comic Sans MS"/>
              </a:rPr>
              <a:t> will eat</a:t>
            </a:r>
          </a:p>
          <a:p>
            <a:pPr marL="0" lvl="0" indent="0" rtl="0">
              <a:lnSpc>
                <a:spcPct val="80000"/>
              </a:lnSpc>
              <a:spcBef>
                <a:spcPts val="320"/>
              </a:spcBef>
              <a:spcAft>
                <a:spcPts val="0"/>
              </a:spcAft>
              <a:buClr>
                <a:schemeClr val="dk1"/>
              </a:buClr>
              <a:buSzPts val="2100"/>
              <a:buNone/>
            </a:pPr>
            <a:r>
              <a:rPr lang="en-GB" sz="1600" dirty="0">
                <a:latin typeface="Comic Sans MS"/>
                <a:ea typeface="Comic Sans MS"/>
                <a:cs typeface="Comic Sans MS"/>
                <a:sym typeface="Comic Sans MS"/>
              </a:rPr>
              <a:t>a healthy snack each day  at a cost </a:t>
            </a:r>
          </a:p>
          <a:p>
            <a:pPr marL="0" lvl="0" indent="0" rtl="0">
              <a:lnSpc>
                <a:spcPct val="80000"/>
              </a:lnSpc>
              <a:spcBef>
                <a:spcPts val="320"/>
              </a:spcBef>
              <a:spcAft>
                <a:spcPts val="0"/>
              </a:spcAft>
              <a:buClr>
                <a:schemeClr val="dk1"/>
              </a:buClr>
              <a:buSzPts val="2100"/>
              <a:buNone/>
            </a:pPr>
            <a:r>
              <a:rPr lang="en-GB" sz="1600" dirty="0">
                <a:latin typeface="Comic Sans MS"/>
                <a:ea typeface="Comic Sans MS"/>
                <a:cs typeface="Comic Sans MS"/>
                <a:sym typeface="Comic Sans MS"/>
              </a:rPr>
              <a:t>of £3 per week. </a:t>
            </a:r>
            <a:endParaRPr sz="1600" dirty="0">
              <a:latin typeface="Comic Sans MS"/>
              <a:ea typeface="Comic Sans MS"/>
              <a:cs typeface="Comic Sans MS"/>
              <a:sym typeface="Comic Sans MS"/>
            </a:endParaRPr>
          </a:p>
          <a:p>
            <a:pPr marL="0" lvl="0" indent="-31750" rtl="0">
              <a:lnSpc>
                <a:spcPct val="80000"/>
              </a:lnSpc>
              <a:spcBef>
                <a:spcPts val="320"/>
              </a:spcBef>
              <a:spcAft>
                <a:spcPts val="0"/>
              </a:spcAft>
              <a:buSzPts val="2100"/>
              <a:buFont typeface="Comic Sans MS"/>
              <a:buChar char="•"/>
            </a:pPr>
            <a:r>
              <a:rPr lang="en-GB" sz="1600" dirty="0" err="1">
                <a:latin typeface="Comic Sans MS"/>
                <a:ea typeface="Comic Sans MS"/>
                <a:cs typeface="Comic Sans MS"/>
                <a:sym typeface="Comic Sans MS"/>
              </a:rPr>
              <a:t>Naíscoil</a:t>
            </a:r>
            <a:r>
              <a:rPr lang="en-GB" sz="1600" dirty="0">
                <a:latin typeface="Comic Sans MS"/>
                <a:ea typeface="Comic Sans MS"/>
                <a:cs typeface="Comic Sans MS"/>
                <a:sym typeface="Comic Sans MS"/>
              </a:rPr>
              <a:t> finishes at 12.00 noon.  </a:t>
            </a:r>
          </a:p>
          <a:p>
            <a:pPr marL="0" lvl="0" indent="0" rtl="0">
              <a:lnSpc>
                <a:spcPct val="80000"/>
              </a:lnSpc>
              <a:spcBef>
                <a:spcPts val="320"/>
              </a:spcBef>
              <a:spcAft>
                <a:spcPts val="0"/>
              </a:spcAft>
              <a:buSzPts val="2100"/>
              <a:buNone/>
            </a:pPr>
            <a:endParaRPr sz="1600" dirty="0">
              <a:latin typeface="Comic Sans MS"/>
              <a:ea typeface="Comic Sans MS"/>
              <a:cs typeface="Comic Sans MS"/>
              <a:sym typeface="Comic Sans MS"/>
            </a:endParaRPr>
          </a:p>
          <a:p>
            <a:pPr marL="457200" lvl="0" indent="0" rtl="0">
              <a:lnSpc>
                <a:spcPct val="70000"/>
              </a:lnSpc>
              <a:spcBef>
                <a:spcPts val="400"/>
              </a:spcBef>
              <a:spcAft>
                <a:spcPts val="0"/>
              </a:spcAft>
              <a:buNone/>
            </a:pPr>
            <a:endParaRPr sz="1600" dirty="0">
              <a:latin typeface="Comic Sans MS"/>
              <a:ea typeface="Comic Sans MS"/>
              <a:cs typeface="Comic Sans MS"/>
              <a:sym typeface="Comic Sans MS"/>
            </a:endParaRPr>
          </a:p>
          <a:p>
            <a:pPr marL="0" lvl="0" indent="-31750" rtl="0">
              <a:lnSpc>
                <a:spcPct val="80000"/>
              </a:lnSpc>
              <a:spcBef>
                <a:spcPts val="320"/>
              </a:spcBef>
              <a:spcAft>
                <a:spcPts val="0"/>
              </a:spcAft>
              <a:buClr>
                <a:srgbClr val="000000"/>
              </a:buClr>
              <a:buSzPts val="2100"/>
              <a:buChar char="•"/>
            </a:pPr>
            <a:r>
              <a:rPr lang="en-GB" sz="1600" b="1" u="sng" dirty="0">
                <a:solidFill>
                  <a:srgbClr val="000000"/>
                </a:solidFill>
                <a:latin typeface="Comic Sans MS"/>
                <a:ea typeface="Comic Sans MS"/>
                <a:cs typeface="Comic Sans MS"/>
                <a:sym typeface="Comic Sans MS"/>
              </a:rPr>
              <a:t>Please ensure you have filled in</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 ‘usual people’ who will collect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your child on our data collection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form, and inform us of any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changes in circumstances or if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someone different will be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collecting your child.</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Please remember to inform us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of any new contact numbers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throughout the year if you </a:t>
            </a:r>
          </a:p>
          <a:p>
            <a:pPr marL="0" lvl="0" indent="0" rtl="0">
              <a:lnSpc>
                <a:spcPct val="80000"/>
              </a:lnSpc>
              <a:spcBef>
                <a:spcPts val="320"/>
              </a:spcBef>
              <a:spcAft>
                <a:spcPts val="0"/>
              </a:spcAft>
              <a:buClr>
                <a:srgbClr val="000000"/>
              </a:buClr>
              <a:buSzPts val="2100"/>
              <a:buNone/>
            </a:pPr>
            <a:r>
              <a:rPr lang="en-GB" sz="1600" b="1" u="sng" dirty="0">
                <a:solidFill>
                  <a:srgbClr val="000000"/>
                </a:solidFill>
                <a:latin typeface="Comic Sans MS"/>
                <a:ea typeface="Comic Sans MS"/>
                <a:cs typeface="Comic Sans MS"/>
                <a:sym typeface="Comic Sans MS"/>
              </a:rPr>
              <a:t>change your mobile etc.</a:t>
            </a:r>
            <a:endParaRPr sz="1600" b="1" u="sng" dirty="0">
              <a:solidFill>
                <a:srgbClr val="000000"/>
              </a:solidFill>
              <a:latin typeface="Comic Sans MS"/>
              <a:ea typeface="Comic Sans MS"/>
              <a:cs typeface="Comic Sans MS"/>
              <a:sym typeface="Comic Sans MS"/>
            </a:endParaRPr>
          </a:p>
          <a:p>
            <a:pPr marL="342900" lvl="0" indent="0" rtl="0">
              <a:lnSpc>
                <a:spcPct val="80000"/>
              </a:lnSpc>
              <a:spcBef>
                <a:spcPts val="320"/>
              </a:spcBef>
              <a:spcAft>
                <a:spcPts val="0"/>
              </a:spcAft>
              <a:buSzPts val="1800"/>
              <a:buNone/>
            </a:pPr>
            <a:endParaRPr sz="1600" b="1" u="sng" dirty="0">
              <a:solidFill>
                <a:srgbClr val="000000"/>
              </a:solidFill>
              <a:latin typeface="Comic Sans MS"/>
              <a:ea typeface="Comic Sans MS"/>
              <a:cs typeface="Comic Sans MS"/>
              <a:sym typeface="Comic Sans MS"/>
            </a:endParaRPr>
          </a:p>
          <a:p>
            <a:pPr marL="0" lvl="0" indent="0" algn="just" rtl="0">
              <a:lnSpc>
                <a:spcPct val="80000"/>
              </a:lnSpc>
              <a:spcBef>
                <a:spcPts val="320"/>
              </a:spcBef>
              <a:spcAft>
                <a:spcPts val="0"/>
              </a:spcAft>
              <a:buSzPts val="1800"/>
              <a:buNone/>
            </a:pPr>
            <a:endParaRPr sz="2100" dirty="0">
              <a:solidFill>
                <a:srgbClr val="000000"/>
              </a:solidFill>
              <a:highlight>
                <a:srgbClr val="FFFF00"/>
              </a:highlight>
              <a:latin typeface="Comic Sans MS"/>
              <a:ea typeface="Comic Sans MS"/>
              <a:cs typeface="Comic Sans MS"/>
              <a:sym typeface="Comic Sans MS"/>
            </a:endParaRPr>
          </a:p>
          <a:p>
            <a:pPr marL="0" lvl="0" indent="0" algn="l" rtl="0">
              <a:lnSpc>
                <a:spcPct val="80000"/>
              </a:lnSpc>
              <a:spcBef>
                <a:spcPts val="160"/>
              </a:spcBef>
              <a:spcAft>
                <a:spcPts val="0"/>
              </a:spcAft>
              <a:buClr>
                <a:schemeClr val="dk1"/>
              </a:buClr>
              <a:buSzPts val="800"/>
              <a:buNone/>
            </a:pPr>
            <a:endParaRPr sz="800" dirty="0"/>
          </a:p>
        </p:txBody>
      </p:sp>
      <p:graphicFrame>
        <p:nvGraphicFramePr>
          <p:cNvPr id="2" name="Table 1"/>
          <p:cNvGraphicFramePr>
            <a:graphicFrameLocks noGrp="1"/>
          </p:cNvGraphicFramePr>
          <p:nvPr>
            <p:extLst>
              <p:ext uri="{D42A27DB-BD31-4B8C-83A1-F6EECF244321}">
                <p14:modId xmlns:p14="http://schemas.microsoft.com/office/powerpoint/2010/main" val="2960596601"/>
              </p:ext>
            </p:extLst>
          </p:nvPr>
        </p:nvGraphicFramePr>
        <p:xfrm>
          <a:off x="4369777" y="1412875"/>
          <a:ext cx="4202270" cy="5365644"/>
        </p:xfrm>
        <a:graphic>
          <a:graphicData uri="http://schemas.openxmlformats.org/drawingml/2006/table">
            <a:tbl>
              <a:tblPr firstRow="1" firstCol="1" bandRow="1">
                <a:tableStyleId>{5C22544A-7EE6-4342-B048-85BDC9FD1C3A}</a:tableStyleId>
              </a:tblPr>
              <a:tblGrid>
                <a:gridCol w="2091682">
                  <a:extLst>
                    <a:ext uri="{9D8B030D-6E8A-4147-A177-3AD203B41FA5}">
                      <a16:colId xmlns:a16="http://schemas.microsoft.com/office/drawing/2014/main" val="2151374698"/>
                    </a:ext>
                  </a:extLst>
                </a:gridCol>
                <a:gridCol w="2110588">
                  <a:extLst>
                    <a:ext uri="{9D8B030D-6E8A-4147-A177-3AD203B41FA5}">
                      <a16:colId xmlns:a16="http://schemas.microsoft.com/office/drawing/2014/main" val="2946890191"/>
                    </a:ext>
                  </a:extLst>
                </a:gridCol>
              </a:tblGrid>
              <a:tr h="316244">
                <a:tc>
                  <a:txBody>
                    <a:bodyPr/>
                    <a:lstStyle/>
                    <a:p>
                      <a:pPr marR="144145">
                        <a:lnSpc>
                          <a:spcPct val="115000"/>
                        </a:lnSpc>
                        <a:spcAft>
                          <a:spcPts val="1000"/>
                        </a:spcAft>
                      </a:pPr>
                      <a:r>
                        <a:rPr lang="en-GB" sz="900" dirty="0">
                          <a:effectLst/>
                        </a:rPr>
                        <a:t>9.00am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Doors open for children to come into </a:t>
                      </a:r>
                      <a:r>
                        <a:rPr lang="en-GB" sz="900" dirty="0" err="1">
                          <a:effectLst/>
                        </a:rPr>
                        <a:t>naíscoil</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3866194015"/>
                  </a:ext>
                </a:extLst>
              </a:tr>
              <a:tr h="1221437">
                <a:tc>
                  <a:txBody>
                    <a:bodyPr/>
                    <a:lstStyle/>
                    <a:p>
                      <a:pPr marR="144145">
                        <a:lnSpc>
                          <a:spcPct val="115000"/>
                        </a:lnSpc>
                        <a:spcAft>
                          <a:spcPts val="1000"/>
                        </a:spcAft>
                      </a:pPr>
                      <a:r>
                        <a:rPr lang="en-GB" sz="900" dirty="0">
                          <a:effectLst/>
                        </a:rPr>
                        <a:t>9.05am-9.30</a:t>
                      </a:r>
                    </a:p>
                    <a:p>
                      <a:pPr marR="144145">
                        <a:lnSpc>
                          <a:spcPct val="115000"/>
                        </a:lnSpc>
                        <a:spcAft>
                          <a:spcPts val="1000"/>
                        </a:spcAft>
                      </a:pPr>
                      <a:r>
                        <a:rPr lang="en-GB" sz="900" dirty="0">
                          <a:effectLst/>
                        </a:rPr>
                        <a:t>9.30am-10.35am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Rolla /</a:t>
                      </a:r>
                      <a:r>
                        <a:rPr lang="en-GB" sz="900" dirty="0" err="1">
                          <a:effectLst/>
                        </a:rPr>
                        <a:t>aimsir</a:t>
                      </a:r>
                      <a:r>
                        <a:rPr lang="en-GB" sz="900" dirty="0">
                          <a:effectLst/>
                        </a:rPr>
                        <a:t> /</a:t>
                      </a:r>
                      <a:r>
                        <a:rPr lang="en-GB" sz="900" dirty="0" err="1">
                          <a:effectLst/>
                        </a:rPr>
                        <a:t>laethanta</a:t>
                      </a:r>
                      <a:r>
                        <a:rPr lang="en-GB" sz="900" baseline="0" dirty="0">
                          <a:effectLst/>
                        </a:rPr>
                        <a:t> na </a:t>
                      </a:r>
                      <a:r>
                        <a:rPr lang="en-GB" sz="900" baseline="0" dirty="0" err="1">
                          <a:effectLst/>
                        </a:rPr>
                        <a:t>seachtaine</a:t>
                      </a:r>
                      <a:r>
                        <a:rPr lang="en-GB" sz="900" baseline="0" dirty="0">
                          <a:effectLst/>
                        </a:rPr>
                        <a:t>/ </a:t>
                      </a:r>
                      <a:r>
                        <a:rPr lang="en-GB" sz="900" baseline="0" dirty="0" err="1">
                          <a:effectLst/>
                        </a:rPr>
                        <a:t>amhráin</a:t>
                      </a:r>
                      <a:r>
                        <a:rPr lang="en-GB" sz="900" baseline="0" dirty="0">
                          <a:effectLst/>
                        </a:rPr>
                        <a:t>/ </a:t>
                      </a:r>
                      <a:r>
                        <a:rPr lang="en-GB" sz="900" baseline="0" dirty="0" err="1">
                          <a:effectLst/>
                        </a:rPr>
                        <a:t>comhrá</a:t>
                      </a:r>
                      <a:r>
                        <a:rPr lang="en-GB" sz="900" baseline="0" dirty="0">
                          <a:effectLst/>
                        </a:rPr>
                        <a:t> Roll/weather/days of the week/songs/conversation        </a:t>
                      </a:r>
                      <a:r>
                        <a:rPr lang="en-GB" sz="900" dirty="0">
                          <a:effectLst/>
                        </a:rPr>
                        <a:t>Indoor play</a:t>
                      </a:r>
                      <a:r>
                        <a:rPr lang="en-GB" sz="1000" dirty="0">
                          <a:effectLst/>
                        </a:rPr>
                        <a:t>/</a:t>
                      </a:r>
                      <a:r>
                        <a:rPr lang="en-GB" sz="900" dirty="0">
                          <a:effectLst/>
                        </a:rPr>
                        <a:t>Free play - children chose freely where to play in a range of areas – water, sand, playdough, construction area, small world, home corner, library, writing table, quiet room (jigsaws, puzzles etc)</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3372229985"/>
                  </a:ext>
                </a:extLst>
              </a:tr>
              <a:tr h="158122">
                <a:tc>
                  <a:txBody>
                    <a:bodyPr/>
                    <a:lstStyle/>
                    <a:p>
                      <a:pPr marR="144145">
                        <a:lnSpc>
                          <a:spcPct val="115000"/>
                        </a:lnSpc>
                        <a:spcAft>
                          <a:spcPts val="1000"/>
                        </a:spcAft>
                      </a:pPr>
                      <a:r>
                        <a:rPr lang="en-GB" sz="900" dirty="0">
                          <a:effectLst/>
                        </a:rPr>
                        <a:t>10.35am-10.45am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Am </a:t>
                      </a:r>
                      <a:r>
                        <a:rPr lang="en-GB" sz="900" dirty="0" err="1">
                          <a:effectLst/>
                        </a:rPr>
                        <a:t>glanadh</a:t>
                      </a:r>
                      <a:r>
                        <a:rPr lang="en-GB" sz="900" dirty="0">
                          <a:effectLst/>
                        </a:rPr>
                        <a:t> </a:t>
                      </a:r>
                      <a:r>
                        <a:rPr lang="en-GB" sz="900" dirty="0" err="1">
                          <a:effectLst/>
                        </a:rPr>
                        <a:t>suas</a:t>
                      </a:r>
                      <a:r>
                        <a:rPr lang="en-GB" sz="900" dirty="0">
                          <a:effectLst/>
                        </a:rPr>
                        <a:t>/Tidy up time and wash hands before snack.</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131687427"/>
                  </a:ext>
                </a:extLst>
              </a:tr>
              <a:tr h="1019774">
                <a:tc>
                  <a:txBody>
                    <a:bodyPr/>
                    <a:lstStyle/>
                    <a:p>
                      <a:pPr marR="144145">
                        <a:lnSpc>
                          <a:spcPct val="115000"/>
                        </a:lnSpc>
                        <a:spcAft>
                          <a:spcPts val="1000"/>
                        </a:spcAft>
                      </a:pPr>
                      <a:r>
                        <a:rPr lang="en-GB" sz="900" dirty="0">
                          <a:effectLst/>
                        </a:rPr>
                        <a:t>10.45am-11.05am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Am </a:t>
                      </a:r>
                      <a:r>
                        <a:rPr lang="en-GB" sz="900" dirty="0" err="1">
                          <a:effectLst/>
                        </a:rPr>
                        <a:t>smailce</a:t>
                      </a:r>
                      <a:r>
                        <a:rPr lang="en-GB" sz="900" dirty="0">
                          <a:effectLst/>
                        </a:rPr>
                        <a:t>/Snack Time</a:t>
                      </a:r>
                      <a:endParaRPr lang="en-GB" sz="1000" dirty="0">
                        <a:effectLst/>
                      </a:endParaRPr>
                    </a:p>
                    <a:p>
                      <a:pPr marR="144145">
                        <a:lnSpc>
                          <a:spcPct val="115000"/>
                        </a:lnSpc>
                        <a:spcAft>
                          <a:spcPts val="1000"/>
                        </a:spcAft>
                      </a:pPr>
                      <a:r>
                        <a:rPr lang="ga-IE" sz="900" dirty="0" err="1">
                          <a:effectLst/>
                        </a:rPr>
                        <a:t>We</a:t>
                      </a:r>
                      <a:r>
                        <a:rPr lang="ga-IE" sz="900" dirty="0">
                          <a:effectLst/>
                        </a:rPr>
                        <a:t> </a:t>
                      </a:r>
                      <a:r>
                        <a:rPr lang="ga-IE" sz="900" dirty="0" err="1">
                          <a:effectLst/>
                        </a:rPr>
                        <a:t>provide</a:t>
                      </a:r>
                      <a:r>
                        <a:rPr lang="ga-IE" sz="900" dirty="0">
                          <a:effectLst/>
                        </a:rPr>
                        <a:t> a </a:t>
                      </a:r>
                      <a:r>
                        <a:rPr lang="ga-IE" sz="900" dirty="0" err="1">
                          <a:effectLst/>
                        </a:rPr>
                        <a:t>healthy</a:t>
                      </a:r>
                      <a:r>
                        <a:rPr lang="ga-IE" sz="900" dirty="0">
                          <a:effectLst/>
                        </a:rPr>
                        <a:t> </a:t>
                      </a:r>
                      <a:r>
                        <a:rPr lang="ga-IE" sz="900" dirty="0" err="1">
                          <a:effectLst/>
                        </a:rPr>
                        <a:t>snack</a:t>
                      </a:r>
                      <a:r>
                        <a:rPr lang="ga-IE" sz="900" dirty="0">
                          <a:effectLst/>
                        </a:rPr>
                        <a:t> each </a:t>
                      </a:r>
                      <a:r>
                        <a:rPr lang="ga-IE" sz="900" dirty="0" err="1">
                          <a:effectLst/>
                        </a:rPr>
                        <a:t>day</a:t>
                      </a:r>
                      <a:r>
                        <a:rPr lang="ga-IE" sz="900" dirty="0">
                          <a:effectLst/>
                        </a:rPr>
                        <a:t>. This </a:t>
                      </a:r>
                      <a:r>
                        <a:rPr lang="ga-IE" sz="900" dirty="0" err="1">
                          <a:effectLst/>
                        </a:rPr>
                        <a:t>includes</a:t>
                      </a:r>
                      <a:r>
                        <a:rPr lang="ga-IE" sz="900" dirty="0">
                          <a:effectLst/>
                        </a:rPr>
                        <a:t> </a:t>
                      </a:r>
                      <a:r>
                        <a:rPr lang="ga-IE" sz="900" dirty="0" err="1">
                          <a:effectLst/>
                        </a:rPr>
                        <a:t>fruit</a:t>
                      </a:r>
                      <a:r>
                        <a:rPr lang="ga-IE" sz="900" dirty="0">
                          <a:effectLst/>
                        </a:rPr>
                        <a:t>, </a:t>
                      </a:r>
                      <a:r>
                        <a:rPr lang="ga-IE" sz="900" dirty="0" err="1">
                          <a:effectLst/>
                        </a:rPr>
                        <a:t>bread</a:t>
                      </a:r>
                      <a:r>
                        <a:rPr lang="ga-IE" sz="900" dirty="0">
                          <a:effectLst/>
                        </a:rPr>
                        <a:t>, </a:t>
                      </a:r>
                      <a:r>
                        <a:rPr lang="ga-IE" sz="900" dirty="0" err="1">
                          <a:effectLst/>
                        </a:rPr>
                        <a:t>cheese</a:t>
                      </a:r>
                      <a:r>
                        <a:rPr lang="ga-IE" sz="900" dirty="0">
                          <a:effectLst/>
                        </a:rPr>
                        <a:t>, ham, </a:t>
                      </a:r>
                      <a:r>
                        <a:rPr lang="ga-IE" sz="900" dirty="0" err="1">
                          <a:effectLst/>
                        </a:rPr>
                        <a:t>milk</a:t>
                      </a:r>
                      <a:r>
                        <a:rPr lang="ga-IE" sz="900" dirty="0">
                          <a:effectLst/>
                        </a:rPr>
                        <a:t> </a:t>
                      </a:r>
                      <a:r>
                        <a:rPr lang="ga-IE" sz="900" dirty="0" err="1">
                          <a:effectLst/>
                        </a:rPr>
                        <a:t>and</a:t>
                      </a:r>
                      <a:r>
                        <a:rPr lang="ga-IE" sz="900" dirty="0">
                          <a:effectLst/>
                        </a:rPr>
                        <a:t> </a:t>
                      </a:r>
                      <a:r>
                        <a:rPr lang="ga-IE" sz="900" dirty="0" err="1">
                          <a:effectLst/>
                        </a:rPr>
                        <a:t>water</a:t>
                      </a:r>
                      <a:endParaRPr lang="en-GB" sz="900" dirty="0">
                        <a:effectLst/>
                      </a:endParaRPr>
                    </a:p>
                    <a:p>
                      <a:pPr marR="144145">
                        <a:lnSpc>
                          <a:spcPct val="115000"/>
                        </a:lnSpc>
                        <a:spcAft>
                          <a:spcPts val="1000"/>
                        </a:spcAft>
                      </a:pPr>
                      <a:r>
                        <a:rPr lang="en-GB" sz="900" dirty="0">
                          <a:effectLst/>
                        </a:rPr>
                        <a:t>We have</a:t>
                      </a:r>
                      <a:r>
                        <a:rPr lang="en-GB" sz="900" baseline="0" dirty="0">
                          <a:effectLst/>
                        </a:rPr>
                        <a:t> a cookery session or a </a:t>
                      </a:r>
                      <a:r>
                        <a:rPr lang="en-GB" sz="900" baseline="0" dirty="0" err="1">
                          <a:effectLst/>
                        </a:rPr>
                        <a:t>sos</a:t>
                      </a:r>
                      <a:r>
                        <a:rPr lang="en-GB" sz="900" baseline="0" dirty="0">
                          <a:effectLst/>
                        </a:rPr>
                        <a:t> </a:t>
                      </a:r>
                      <a:r>
                        <a:rPr lang="en-GB" sz="900" baseline="0" dirty="0" err="1">
                          <a:effectLst/>
                        </a:rPr>
                        <a:t>speisialta</a:t>
                      </a:r>
                      <a:r>
                        <a:rPr lang="en-GB" sz="900" baseline="0" dirty="0">
                          <a:effectLst/>
                        </a:rPr>
                        <a:t> each Friday.</a:t>
                      </a: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1477504161"/>
                  </a:ext>
                </a:extLst>
              </a:tr>
              <a:tr h="747070">
                <a:tc>
                  <a:txBody>
                    <a:bodyPr/>
                    <a:lstStyle/>
                    <a:p>
                      <a:pPr marR="144145">
                        <a:lnSpc>
                          <a:spcPct val="115000"/>
                        </a:lnSpc>
                        <a:spcAft>
                          <a:spcPts val="1000"/>
                        </a:spcAft>
                      </a:pPr>
                      <a:r>
                        <a:rPr lang="en-GB" sz="900" dirty="0">
                          <a:effectLst/>
                        </a:rPr>
                        <a:t>11.05am-11:40am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err="1">
                          <a:effectLst/>
                        </a:rPr>
                        <a:t>Súgradh</a:t>
                      </a:r>
                      <a:r>
                        <a:rPr lang="en-GB" sz="900" dirty="0">
                          <a:effectLst/>
                        </a:rPr>
                        <a:t> </a:t>
                      </a:r>
                      <a:r>
                        <a:rPr lang="en-GB" sz="900" dirty="0" err="1">
                          <a:effectLst/>
                        </a:rPr>
                        <a:t>Taobh</a:t>
                      </a:r>
                      <a:r>
                        <a:rPr lang="en-GB" sz="900" dirty="0">
                          <a:effectLst/>
                        </a:rPr>
                        <a:t> </a:t>
                      </a:r>
                      <a:r>
                        <a:rPr lang="en-GB" sz="900" dirty="0" err="1">
                          <a:effectLst/>
                        </a:rPr>
                        <a:t>Amuigh</a:t>
                      </a:r>
                      <a:r>
                        <a:rPr lang="en-GB" sz="900" dirty="0">
                          <a:effectLst/>
                        </a:rPr>
                        <a:t>/Outdoor Play</a:t>
                      </a:r>
                      <a:endParaRPr lang="en-GB" sz="1000" dirty="0">
                        <a:effectLst/>
                      </a:endParaRPr>
                    </a:p>
                    <a:p>
                      <a:pPr marR="144145">
                        <a:lnSpc>
                          <a:spcPct val="115000"/>
                        </a:lnSpc>
                        <a:spcAft>
                          <a:spcPts val="1000"/>
                        </a:spcAft>
                      </a:pPr>
                      <a:r>
                        <a:rPr lang="ga-IE" sz="900" dirty="0" err="1">
                          <a:effectLst/>
                        </a:rPr>
                        <a:t>Weather</a:t>
                      </a:r>
                      <a:r>
                        <a:rPr lang="ga-IE" sz="900" dirty="0">
                          <a:effectLst/>
                        </a:rPr>
                        <a:t> </a:t>
                      </a:r>
                      <a:r>
                        <a:rPr lang="ga-IE" sz="900" dirty="0" err="1">
                          <a:effectLst/>
                        </a:rPr>
                        <a:t>permitting</a:t>
                      </a:r>
                      <a:r>
                        <a:rPr lang="ga-IE" sz="900" dirty="0">
                          <a:effectLst/>
                        </a:rPr>
                        <a:t> </a:t>
                      </a:r>
                      <a:r>
                        <a:rPr lang="ga-IE" sz="900" dirty="0" err="1">
                          <a:effectLst/>
                        </a:rPr>
                        <a:t>we</a:t>
                      </a:r>
                      <a:r>
                        <a:rPr lang="ga-IE" sz="900" dirty="0">
                          <a:effectLst/>
                        </a:rPr>
                        <a:t> </a:t>
                      </a:r>
                      <a:r>
                        <a:rPr lang="ga-IE" sz="900" dirty="0" err="1">
                          <a:effectLst/>
                        </a:rPr>
                        <a:t>play</a:t>
                      </a:r>
                      <a:r>
                        <a:rPr lang="ga-IE" sz="900" dirty="0">
                          <a:effectLst/>
                        </a:rPr>
                        <a:t> </a:t>
                      </a:r>
                      <a:r>
                        <a:rPr lang="ga-IE" sz="900" dirty="0" err="1">
                          <a:effectLst/>
                        </a:rPr>
                        <a:t>outdoors</a:t>
                      </a:r>
                      <a:r>
                        <a:rPr lang="ga-IE" sz="900" dirty="0">
                          <a:effectLst/>
                        </a:rPr>
                        <a:t> </a:t>
                      </a:r>
                      <a:r>
                        <a:rPr lang="ga-IE" sz="900" dirty="0" err="1">
                          <a:effectLst/>
                        </a:rPr>
                        <a:t>every</a:t>
                      </a:r>
                      <a:r>
                        <a:rPr lang="en-GB" sz="900" dirty="0">
                          <a:effectLst/>
                        </a:rPr>
                        <a:t> </a:t>
                      </a:r>
                      <a:r>
                        <a:rPr lang="ga-IE" sz="900" dirty="0" err="1">
                          <a:effectLst/>
                        </a:rPr>
                        <a:t>day</a:t>
                      </a:r>
                      <a:r>
                        <a:rPr lang="ga-IE" sz="900" dirty="0">
                          <a:effectLst/>
                        </a:rPr>
                        <a:t>.</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853914468"/>
                  </a:ext>
                </a:extLst>
              </a:tr>
              <a:tr h="905193">
                <a:tc>
                  <a:txBody>
                    <a:bodyPr/>
                    <a:lstStyle/>
                    <a:p>
                      <a:pPr marR="144145">
                        <a:lnSpc>
                          <a:spcPct val="115000"/>
                        </a:lnSpc>
                        <a:spcAft>
                          <a:spcPts val="1000"/>
                        </a:spcAft>
                      </a:pPr>
                      <a:r>
                        <a:rPr lang="en-GB" sz="900" dirty="0">
                          <a:effectLst/>
                        </a:rPr>
                        <a:t>11.40am-11.55am</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 Am </a:t>
                      </a:r>
                      <a:r>
                        <a:rPr lang="en-GB" sz="900" dirty="0" err="1">
                          <a:effectLst/>
                        </a:rPr>
                        <a:t>Ciorcail</a:t>
                      </a:r>
                      <a:r>
                        <a:rPr lang="en-GB" sz="900" dirty="0">
                          <a:effectLst/>
                        </a:rPr>
                        <a:t>/Circle Time</a:t>
                      </a:r>
                      <a:r>
                        <a:rPr lang="en-GB" sz="900" kern="1200" dirty="0">
                          <a:effectLst/>
                        </a:rPr>
                        <a:t> </a:t>
                      </a:r>
                      <a:endParaRPr lang="en-GB" sz="1000" dirty="0">
                        <a:effectLst/>
                      </a:endParaRPr>
                    </a:p>
                    <a:p>
                      <a:pPr marR="144145">
                        <a:lnSpc>
                          <a:spcPct val="115000"/>
                        </a:lnSpc>
                        <a:spcAft>
                          <a:spcPts val="1000"/>
                        </a:spcAft>
                      </a:pPr>
                      <a:r>
                        <a:rPr lang="ga-IE" sz="900" dirty="0" err="1">
                          <a:effectLst/>
                        </a:rPr>
                        <a:t>Stories</a:t>
                      </a:r>
                      <a:r>
                        <a:rPr lang="ga-IE" sz="900" dirty="0">
                          <a:effectLst/>
                        </a:rPr>
                        <a:t>, </a:t>
                      </a:r>
                      <a:r>
                        <a:rPr lang="ga-IE" sz="900" dirty="0" err="1">
                          <a:effectLst/>
                        </a:rPr>
                        <a:t>games</a:t>
                      </a:r>
                      <a:r>
                        <a:rPr lang="ga-IE" sz="900" dirty="0">
                          <a:effectLst/>
                        </a:rPr>
                        <a:t>, </a:t>
                      </a:r>
                      <a:r>
                        <a:rPr lang="ga-IE" sz="900" dirty="0" err="1">
                          <a:effectLst/>
                        </a:rPr>
                        <a:t>discussions</a:t>
                      </a:r>
                      <a:r>
                        <a:rPr lang="ga-IE" sz="900" dirty="0">
                          <a:effectLst/>
                        </a:rPr>
                        <a:t> </a:t>
                      </a:r>
                      <a:r>
                        <a:rPr lang="ga-IE" sz="900" dirty="0" err="1">
                          <a:effectLst/>
                        </a:rPr>
                        <a:t>based</a:t>
                      </a:r>
                      <a:r>
                        <a:rPr lang="ga-IE" sz="900" dirty="0">
                          <a:effectLst/>
                        </a:rPr>
                        <a:t> </a:t>
                      </a:r>
                      <a:r>
                        <a:rPr lang="ga-IE" sz="900" dirty="0" err="1">
                          <a:effectLst/>
                        </a:rPr>
                        <a:t>on</a:t>
                      </a:r>
                      <a:r>
                        <a:rPr lang="ga-IE" sz="900" dirty="0">
                          <a:effectLst/>
                        </a:rPr>
                        <a:t> </a:t>
                      </a:r>
                      <a:r>
                        <a:rPr lang="ga-IE" sz="900" dirty="0" err="1">
                          <a:effectLst/>
                        </a:rPr>
                        <a:t>our</a:t>
                      </a:r>
                      <a:r>
                        <a:rPr lang="ga-IE" sz="900" dirty="0">
                          <a:effectLst/>
                        </a:rPr>
                        <a:t> </a:t>
                      </a:r>
                      <a:r>
                        <a:rPr lang="ga-IE" sz="900" dirty="0" err="1">
                          <a:effectLst/>
                        </a:rPr>
                        <a:t>themes</a:t>
                      </a:r>
                      <a:r>
                        <a:rPr lang="ga-IE" sz="900" dirty="0">
                          <a:effectLst/>
                        </a:rPr>
                        <a:t>, </a:t>
                      </a:r>
                      <a:r>
                        <a:rPr lang="ga-IE" sz="900" dirty="0" err="1">
                          <a:effectLst/>
                        </a:rPr>
                        <a:t>seasons</a:t>
                      </a:r>
                      <a:r>
                        <a:rPr lang="ga-IE" sz="900" dirty="0">
                          <a:effectLst/>
                        </a:rPr>
                        <a:t>, </a:t>
                      </a:r>
                      <a:r>
                        <a:rPr lang="ga-IE" sz="900" dirty="0" err="1">
                          <a:effectLst/>
                        </a:rPr>
                        <a:t>children</a:t>
                      </a:r>
                      <a:r>
                        <a:rPr lang="ga-IE" sz="900" dirty="0">
                          <a:effectLst/>
                        </a:rPr>
                        <a:t> can </a:t>
                      </a:r>
                      <a:r>
                        <a:rPr lang="ga-IE" sz="900" dirty="0" err="1">
                          <a:effectLst/>
                        </a:rPr>
                        <a:t>show</a:t>
                      </a:r>
                      <a:r>
                        <a:rPr lang="ga-IE" sz="900" dirty="0">
                          <a:effectLst/>
                        </a:rPr>
                        <a:t> </a:t>
                      </a:r>
                      <a:r>
                        <a:rPr lang="ga-IE" sz="900" dirty="0" err="1">
                          <a:effectLst/>
                        </a:rPr>
                        <a:t>their</a:t>
                      </a:r>
                      <a:r>
                        <a:rPr lang="ga-IE" sz="900" dirty="0">
                          <a:effectLst/>
                        </a:rPr>
                        <a:t> </a:t>
                      </a:r>
                      <a:r>
                        <a:rPr lang="ga-IE" sz="900" dirty="0" err="1">
                          <a:effectLst/>
                        </a:rPr>
                        <a:t>creations</a:t>
                      </a:r>
                      <a:r>
                        <a:rPr lang="ga-IE" sz="900" dirty="0">
                          <a:effectLst/>
                        </a:rPr>
                        <a:t> </a:t>
                      </a:r>
                      <a:r>
                        <a:rPr lang="ga-IE" sz="900" dirty="0" err="1">
                          <a:effectLst/>
                        </a:rPr>
                        <a:t>from</a:t>
                      </a:r>
                      <a:r>
                        <a:rPr lang="ga-IE" sz="900" dirty="0">
                          <a:effectLst/>
                        </a:rPr>
                        <a:t> </a:t>
                      </a:r>
                      <a:r>
                        <a:rPr lang="ga-IE" sz="900" dirty="0" err="1">
                          <a:effectLst/>
                        </a:rPr>
                        <a:t>our</a:t>
                      </a:r>
                      <a:r>
                        <a:rPr lang="ga-IE" sz="900" dirty="0">
                          <a:effectLst/>
                        </a:rPr>
                        <a:t> </a:t>
                      </a:r>
                      <a:r>
                        <a:rPr lang="ga-IE" sz="900" dirty="0" err="1">
                          <a:effectLst/>
                        </a:rPr>
                        <a:t>morning</a:t>
                      </a:r>
                      <a:r>
                        <a:rPr lang="ga-IE" sz="900" dirty="0">
                          <a:effectLst/>
                        </a:rPr>
                        <a:t> </a:t>
                      </a:r>
                      <a:r>
                        <a:rPr lang="ga-IE" sz="900" dirty="0" err="1">
                          <a:effectLst/>
                        </a:rPr>
                        <a:t>play</a:t>
                      </a:r>
                      <a:r>
                        <a:rPr lang="ga-IE" sz="900" dirty="0">
                          <a:effectLst/>
                        </a:rPr>
                        <a:t> </a:t>
                      </a:r>
                      <a:r>
                        <a:rPr lang="ga-IE" sz="900" dirty="0" err="1">
                          <a:effectLst/>
                        </a:rPr>
                        <a:t>session</a:t>
                      </a:r>
                      <a:r>
                        <a:rPr lang="ga-IE" sz="900" dirty="0">
                          <a:effectLst/>
                        </a:rPr>
                        <a:t>, </a:t>
                      </a:r>
                      <a:r>
                        <a:rPr lang="ga-IE" sz="900" dirty="0" err="1">
                          <a:effectLst/>
                        </a:rPr>
                        <a:t>music</a:t>
                      </a:r>
                      <a:r>
                        <a:rPr lang="ga-IE" sz="900" dirty="0">
                          <a:effectLst/>
                        </a:rPr>
                        <a:t>/</a:t>
                      </a:r>
                      <a:r>
                        <a:rPr lang="ga-IE" sz="900" dirty="0" err="1">
                          <a:effectLst/>
                        </a:rPr>
                        <a:t>singing</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3463514978"/>
                  </a:ext>
                </a:extLst>
              </a:tr>
              <a:tr h="158122">
                <a:tc>
                  <a:txBody>
                    <a:bodyPr/>
                    <a:lstStyle/>
                    <a:p>
                      <a:pPr marR="144145">
                        <a:lnSpc>
                          <a:spcPct val="115000"/>
                        </a:lnSpc>
                        <a:spcAft>
                          <a:spcPts val="1000"/>
                        </a:spcAft>
                      </a:pPr>
                      <a:r>
                        <a:rPr lang="en-GB" sz="900">
                          <a:effectLst/>
                        </a:rPr>
                        <a:t>12.00pm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tc>
                  <a:txBody>
                    <a:bodyPr/>
                    <a:lstStyle/>
                    <a:p>
                      <a:pPr marR="144145">
                        <a:lnSpc>
                          <a:spcPct val="115000"/>
                        </a:lnSpc>
                        <a:spcAft>
                          <a:spcPts val="1000"/>
                        </a:spcAft>
                      </a:pPr>
                      <a:r>
                        <a:rPr lang="en-GB" sz="900" dirty="0">
                          <a:effectLst/>
                        </a:rPr>
                        <a:t>Am </a:t>
                      </a:r>
                      <a:r>
                        <a:rPr lang="en-GB" sz="900" dirty="0" err="1">
                          <a:effectLst/>
                        </a:rPr>
                        <a:t>dul</a:t>
                      </a:r>
                      <a:r>
                        <a:rPr lang="en-GB" sz="900" dirty="0">
                          <a:effectLst/>
                        </a:rPr>
                        <a:t> </a:t>
                      </a:r>
                      <a:r>
                        <a:rPr lang="en-GB" sz="900" dirty="0" err="1">
                          <a:effectLst/>
                        </a:rPr>
                        <a:t>abhaile</a:t>
                      </a:r>
                      <a:r>
                        <a:rPr lang="en-GB" sz="900" dirty="0">
                          <a:effectLst/>
                        </a:rPr>
                        <a:t>/</a:t>
                      </a:r>
                      <a:r>
                        <a:rPr lang="en-GB" sz="900" dirty="0" err="1">
                          <a:effectLst/>
                        </a:rPr>
                        <a:t>Hometime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874" marR="61874" marT="0" marB="0"/>
                </a:tc>
                <a:extLst>
                  <a:ext uri="{0D108BD9-81ED-4DB2-BD59-A6C34878D82A}">
                    <a16:rowId xmlns:a16="http://schemas.microsoft.com/office/drawing/2014/main" val="100093606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4"/>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38" name="Google Shape;138;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sz="3959">
                <a:latin typeface="Comic Sans MS"/>
                <a:ea typeface="Comic Sans MS"/>
                <a:cs typeface="Comic Sans MS"/>
                <a:sym typeface="Comic Sans MS"/>
              </a:rPr>
              <a:t>Éadaí Scoile</a:t>
            </a:r>
            <a:br>
              <a:rPr lang="en-GB" sz="3959">
                <a:latin typeface="Comic Sans MS"/>
                <a:ea typeface="Comic Sans MS"/>
                <a:cs typeface="Comic Sans MS"/>
                <a:sym typeface="Comic Sans MS"/>
              </a:rPr>
            </a:br>
            <a:r>
              <a:rPr lang="en-GB" sz="3959">
                <a:latin typeface="Comic Sans MS"/>
                <a:ea typeface="Comic Sans MS"/>
                <a:cs typeface="Comic Sans MS"/>
                <a:sym typeface="Comic Sans MS"/>
              </a:rPr>
              <a:t>School Uniform</a:t>
            </a:r>
            <a:endParaRPr sz="3959">
              <a:latin typeface="Comic Sans MS"/>
              <a:ea typeface="Comic Sans MS"/>
              <a:cs typeface="Comic Sans MS"/>
              <a:sym typeface="Comic Sans MS"/>
            </a:endParaRPr>
          </a:p>
        </p:txBody>
      </p:sp>
      <p:sp>
        <p:nvSpPr>
          <p:cNvPr id="139" name="Google Shape;139;p14"/>
          <p:cNvSpPr txBox="1">
            <a:spLocks noGrp="1"/>
          </p:cNvSpPr>
          <p:nvPr>
            <p:ph type="body" idx="1"/>
          </p:nvPr>
        </p:nvSpPr>
        <p:spPr>
          <a:xfrm>
            <a:off x="213650" y="1644161"/>
            <a:ext cx="8640900" cy="5213913"/>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000000"/>
              </a:buClr>
              <a:buSzPts val="1800"/>
              <a:buFont typeface="Arial"/>
              <a:buNone/>
            </a:pPr>
            <a:endParaRPr sz="1800" b="1" dirty="0">
              <a:solidFill>
                <a:srgbClr val="000000"/>
              </a:solidFill>
              <a:latin typeface="Comic Sans MS"/>
              <a:ea typeface="Comic Sans MS"/>
              <a:cs typeface="Comic Sans MS"/>
              <a:sym typeface="Comic Sans MS"/>
            </a:endParaRPr>
          </a:p>
          <a:p>
            <a:pPr marL="0" lvl="0" indent="0" algn="l" rtl="0">
              <a:lnSpc>
                <a:spcPct val="80000"/>
              </a:lnSpc>
              <a:spcBef>
                <a:spcPts val="0"/>
              </a:spcBef>
              <a:spcAft>
                <a:spcPts val="0"/>
              </a:spcAft>
              <a:buClr>
                <a:srgbClr val="000000"/>
              </a:buClr>
              <a:buSzPts val="1800"/>
              <a:buFont typeface="Arial"/>
              <a:buNone/>
            </a:pPr>
            <a:r>
              <a:rPr lang="en-GB" sz="2000" b="1" dirty="0">
                <a:solidFill>
                  <a:srgbClr val="000000"/>
                </a:solidFill>
                <a:latin typeface="Comic Sans MS"/>
                <a:ea typeface="Comic Sans MS"/>
                <a:cs typeface="Comic Sans MS"/>
                <a:sym typeface="Comic Sans MS"/>
              </a:rPr>
              <a:t>O</a:t>
            </a:r>
            <a:r>
              <a:rPr lang="en-GB" sz="1900" b="1" dirty="0">
                <a:solidFill>
                  <a:srgbClr val="000000"/>
                </a:solidFill>
                <a:latin typeface="Comic Sans MS"/>
                <a:ea typeface="Comic Sans MS"/>
                <a:cs typeface="Comic Sans MS"/>
                <a:sym typeface="Comic Sans MS"/>
              </a:rPr>
              <a:t>ur uniform consists of:</a:t>
            </a:r>
            <a:endParaRPr sz="1900" dirty="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dirty="0">
                <a:solidFill>
                  <a:srgbClr val="000000"/>
                </a:solidFill>
                <a:latin typeface="Comic Sans MS"/>
                <a:ea typeface="Comic Sans MS"/>
                <a:cs typeface="Comic Sans MS"/>
                <a:sym typeface="Comic Sans MS"/>
              </a:rPr>
              <a:t>Navy sweatshirt embroidered with the school logo and motto (available from John </a:t>
            </a:r>
            <a:r>
              <a:rPr lang="en-GB" sz="1600" dirty="0" err="1">
                <a:solidFill>
                  <a:srgbClr val="000000"/>
                </a:solidFill>
                <a:latin typeface="Comic Sans MS"/>
                <a:ea typeface="Comic Sans MS"/>
                <a:cs typeface="Comic Sans MS"/>
                <a:sym typeface="Comic Sans MS"/>
              </a:rPr>
              <a:t>McKenny’s</a:t>
            </a:r>
            <a:r>
              <a:rPr lang="en-GB" sz="1600" dirty="0">
                <a:solidFill>
                  <a:srgbClr val="000000"/>
                </a:solidFill>
                <a:latin typeface="Comic Sans MS"/>
                <a:ea typeface="Comic Sans MS"/>
                <a:cs typeface="Comic Sans MS"/>
                <a:sym typeface="Comic Sans MS"/>
              </a:rPr>
              <a:t> Clothes Shop in </a:t>
            </a:r>
            <a:r>
              <a:rPr lang="en-GB" sz="1600" dirty="0" err="1">
                <a:solidFill>
                  <a:srgbClr val="000000"/>
                </a:solidFill>
                <a:latin typeface="Comic Sans MS"/>
                <a:ea typeface="Comic Sans MS"/>
                <a:cs typeface="Comic Sans MS"/>
                <a:sym typeface="Comic Sans MS"/>
              </a:rPr>
              <a:t>Castlewellan</a:t>
            </a:r>
            <a:r>
              <a:rPr lang="en-GB" sz="1600" dirty="0">
                <a:solidFill>
                  <a:srgbClr val="000000"/>
                </a:solidFill>
                <a:latin typeface="Comic Sans MS"/>
                <a:ea typeface="Comic Sans MS"/>
                <a:cs typeface="Comic Sans MS"/>
                <a:sym typeface="Comic Sans MS"/>
              </a:rPr>
              <a:t>, Co. Down);</a:t>
            </a:r>
            <a:endParaRPr sz="1600" dirty="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dirty="0">
                <a:solidFill>
                  <a:srgbClr val="000000"/>
                </a:solidFill>
                <a:latin typeface="Comic Sans MS"/>
                <a:ea typeface="Comic Sans MS"/>
                <a:cs typeface="Comic Sans MS"/>
                <a:sym typeface="Comic Sans MS"/>
              </a:rPr>
              <a:t>Track bottoms, skirt or shorts;</a:t>
            </a:r>
            <a:endParaRPr sz="1600" dirty="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dirty="0">
                <a:solidFill>
                  <a:srgbClr val="000000"/>
                </a:solidFill>
                <a:latin typeface="Comic Sans MS"/>
                <a:ea typeface="Comic Sans MS"/>
                <a:cs typeface="Comic Sans MS"/>
                <a:sym typeface="Comic Sans MS"/>
              </a:rPr>
              <a:t>Green polo shirt embroidered with the school logo and motto;</a:t>
            </a:r>
            <a:endParaRPr sz="1600" dirty="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dirty="0">
                <a:solidFill>
                  <a:srgbClr val="000000"/>
                </a:solidFill>
                <a:latin typeface="Comic Sans MS"/>
                <a:ea typeface="Comic Sans MS"/>
                <a:cs typeface="Comic Sans MS"/>
                <a:sym typeface="Comic Sans MS"/>
              </a:rPr>
              <a:t>Navy school coat (optional);</a:t>
            </a:r>
            <a:endParaRPr sz="1600" dirty="0">
              <a:latin typeface="Times New Roman"/>
              <a:ea typeface="Times New Roman"/>
              <a:cs typeface="Times New Roman"/>
              <a:sym typeface="Times New Roman"/>
            </a:endParaRPr>
          </a:p>
          <a:p>
            <a:pPr marL="342900" lvl="0" indent="-323850" algn="l" rtl="0">
              <a:lnSpc>
                <a:spcPct val="80000"/>
              </a:lnSpc>
              <a:spcBef>
                <a:spcPts val="360"/>
              </a:spcBef>
              <a:spcAft>
                <a:spcPts val="0"/>
              </a:spcAft>
              <a:buClr>
                <a:srgbClr val="000000"/>
              </a:buClr>
              <a:buSzPts val="1600"/>
              <a:buFont typeface="Noto Sans Symbols"/>
              <a:buChar char="∙"/>
            </a:pPr>
            <a:r>
              <a:rPr lang="en-GB" sz="1600" dirty="0">
                <a:solidFill>
                  <a:srgbClr val="000000"/>
                </a:solidFill>
                <a:latin typeface="Comic Sans MS"/>
                <a:ea typeface="Comic Sans MS"/>
                <a:cs typeface="Comic Sans MS"/>
                <a:sym typeface="Comic Sans MS"/>
              </a:rPr>
              <a:t>Training/comfortable shoes (slip on/</a:t>
            </a:r>
            <a:r>
              <a:rPr lang="en-GB" sz="1600" dirty="0" err="1">
                <a:solidFill>
                  <a:srgbClr val="000000"/>
                </a:solidFill>
                <a:latin typeface="Comic Sans MS"/>
                <a:ea typeface="Comic Sans MS"/>
                <a:cs typeface="Comic Sans MS"/>
                <a:sym typeface="Comic Sans MS"/>
              </a:rPr>
              <a:t>velcro</a:t>
            </a:r>
            <a:r>
              <a:rPr lang="en-GB" sz="1600" dirty="0">
                <a:solidFill>
                  <a:srgbClr val="000000"/>
                </a:solidFill>
                <a:latin typeface="Comic Sans MS"/>
                <a:ea typeface="Comic Sans MS"/>
                <a:cs typeface="Comic Sans MS"/>
                <a:sym typeface="Comic Sans MS"/>
              </a:rPr>
              <a:t> ideally);</a:t>
            </a:r>
            <a:endParaRPr sz="1600" dirty="0">
              <a:latin typeface="Times New Roman"/>
              <a:ea typeface="Times New Roman"/>
              <a:cs typeface="Times New Roman"/>
              <a:sym typeface="Times New Roman"/>
            </a:endParaRPr>
          </a:p>
          <a:p>
            <a:pPr marL="0" lvl="0" indent="0" algn="l" rtl="0">
              <a:lnSpc>
                <a:spcPct val="80000"/>
              </a:lnSpc>
              <a:spcBef>
                <a:spcPts val="360"/>
              </a:spcBef>
              <a:spcAft>
                <a:spcPts val="0"/>
              </a:spcAft>
              <a:buClr>
                <a:schemeClr val="dk1"/>
              </a:buClr>
              <a:buSzPts val="1800"/>
              <a:buFont typeface="Arial"/>
              <a:buNone/>
            </a:pPr>
            <a:endParaRPr sz="1900" dirty="0">
              <a:solidFill>
                <a:srgbClr val="000000"/>
              </a:solidFill>
              <a:latin typeface="Comic Sans MS"/>
              <a:ea typeface="Comic Sans MS"/>
              <a:cs typeface="Comic Sans MS"/>
              <a:sym typeface="Comic Sans MS"/>
            </a:endParaRPr>
          </a:p>
          <a:p>
            <a:pPr marL="0" lvl="0" indent="0" algn="l" rtl="0">
              <a:lnSpc>
                <a:spcPct val="80000"/>
              </a:lnSpc>
              <a:spcBef>
                <a:spcPts val="360"/>
              </a:spcBef>
              <a:spcAft>
                <a:spcPts val="0"/>
              </a:spcAft>
              <a:buNone/>
            </a:pPr>
            <a:r>
              <a:rPr lang="en-GB" sz="1800" b="1" dirty="0">
                <a:latin typeface="Comic Sans MS"/>
                <a:ea typeface="Comic Sans MS"/>
                <a:cs typeface="Comic Sans MS"/>
                <a:sym typeface="Comic Sans MS"/>
              </a:rPr>
              <a:t>Outdoor play clothes:</a:t>
            </a:r>
            <a:endParaRPr sz="1800" dirty="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dirty="0">
                <a:latin typeface="Comic Sans MS"/>
                <a:ea typeface="Comic Sans MS"/>
                <a:cs typeface="Comic Sans MS"/>
                <a:sym typeface="Comic Sans MS"/>
              </a:rPr>
              <a:t>Outdoor play is a key tenet of the Nursery curriculum</a:t>
            </a:r>
            <a:endParaRPr sz="1600" dirty="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dirty="0">
                <a:latin typeface="Comic Sans MS"/>
                <a:ea typeface="Comic Sans MS"/>
                <a:cs typeface="Comic Sans MS"/>
                <a:sym typeface="Comic Sans MS"/>
              </a:rPr>
              <a:t>appropriate trainers / boots / wellies for the weather</a:t>
            </a:r>
            <a:endParaRPr sz="1600" dirty="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dirty="0" err="1">
                <a:latin typeface="Comic Sans MS"/>
                <a:ea typeface="Comic Sans MS"/>
                <a:cs typeface="Comic Sans MS"/>
                <a:sym typeface="Comic Sans MS"/>
              </a:rPr>
              <a:t>Naíscoil</a:t>
            </a:r>
            <a:r>
              <a:rPr lang="en-GB" sz="1600" dirty="0">
                <a:latin typeface="Comic Sans MS"/>
                <a:ea typeface="Comic Sans MS"/>
                <a:cs typeface="Comic Sans MS"/>
                <a:sym typeface="Comic Sans MS"/>
              </a:rPr>
              <a:t> pupils are strongly recommended to wear </a:t>
            </a:r>
            <a:r>
              <a:rPr lang="en-GB" sz="1600" dirty="0" err="1">
                <a:solidFill>
                  <a:srgbClr val="FF0000"/>
                </a:solidFill>
                <a:latin typeface="Comic Sans MS"/>
                <a:ea typeface="Comic Sans MS"/>
                <a:cs typeface="Comic Sans MS"/>
                <a:sym typeface="Comic Sans MS"/>
              </a:rPr>
              <a:t>velcro</a:t>
            </a:r>
            <a:r>
              <a:rPr lang="en-GB" sz="1600" dirty="0">
                <a:solidFill>
                  <a:srgbClr val="FF0000"/>
                </a:solidFill>
                <a:latin typeface="Comic Sans MS"/>
                <a:ea typeface="Comic Sans MS"/>
                <a:cs typeface="Comic Sans MS"/>
                <a:sym typeface="Comic Sans MS"/>
              </a:rPr>
              <a:t> shoes / trainers </a:t>
            </a:r>
            <a:r>
              <a:rPr lang="en-GB" sz="1600" dirty="0">
                <a:latin typeface="Comic Sans MS"/>
                <a:ea typeface="Comic Sans MS"/>
                <a:cs typeface="Comic Sans MS"/>
                <a:sym typeface="Comic Sans MS"/>
              </a:rPr>
              <a:t>to enable them to change as independently as possible into wellies / outdoor boots</a:t>
            </a:r>
            <a:endParaRPr sz="1600" dirty="0">
              <a:latin typeface="Times New Roman"/>
              <a:ea typeface="Times New Roman"/>
              <a:cs typeface="Times New Roman"/>
              <a:sym typeface="Times New Roman"/>
            </a:endParaRPr>
          </a:p>
          <a:p>
            <a:pPr marL="342900" lvl="0" indent="-342900" algn="l" rtl="0">
              <a:lnSpc>
                <a:spcPct val="80000"/>
              </a:lnSpc>
              <a:spcBef>
                <a:spcPts val="320"/>
              </a:spcBef>
              <a:spcAft>
                <a:spcPts val="0"/>
              </a:spcAft>
              <a:buSzPts val="1600"/>
              <a:buFont typeface="Noto Sans Symbols"/>
              <a:buChar char="∙"/>
            </a:pPr>
            <a:r>
              <a:rPr lang="en-GB" sz="1600" dirty="0">
                <a:latin typeface="Comic Sans MS"/>
                <a:ea typeface="Comic Sans MS"/>
                <a:cs typeface="Comic Sans MS"/>
                <a:sym typeface="Comic Sans MS"/>
              </a:rPr>
              <a:t>Please ensure that your child comes to school in a suitable waterproof coat, to allow us to be outdoors as much as possible. Coats with zips are preferable, as we need pupils to be able to put on and take off their own coats independently.</a:t>
            </a:r>
            <a:endParaRPr sz="1600" dirty="0">
              <a:latin typeface="Comic Sans MS"/>
              <a:ea typeface="Comic Sans MS"/>
              <a:cs typeface="Comic Sans MS"/>
              <a:sym typeface="Comic Sans MS"/>
            </a:endParaRPr>
          </a:p>
          <a:p>
            <a:pPr marL="342900" lvl="0" indent="-342900" algn="l" rtl="0">
              <a:lnSpc>
                <a:spcPct val="80000"/>
              </a:lnSpc>
              <a:spcBef>
                <a:spcPts val="320"/>
              </a:spcBef>
              <a:spcAft>
                <a:spcPts val="0"/>
              </a:spcAft>
              <a:buSzPts val="1600"/>
              <a:buFont typeface="Noto Sans Symbols"/>
              <a:buChar char="∙"/>
            </a:pPr>
            <a:r>
              <a:rPr lang="en-GB" sz="1600" dirty="0">
                <a:latin typeface="Comic Sans MS"/>
                <a:ea typeface="Comic Sans MS"/>
                <a:cs typeface="Comic Sans MS"/>
                <a:sym typeface="Comic Sans MS"/>
              </a:rPr>
              <a:t>We also ask that you pack a change of underwear, socks and trousers/tracksuit bottoms in your child’s school bag daily (</a:t>
            </a:r>
            <a:r>
              <a:rPr lang="en-GB" sz="1600" dirty="0">
                <a:solidFill>
                  <a:srgbClr val="FF0000"/>
                </a:solidFill>
                <a:latin typeface="Comic Sans MS"/>
                <a:ea typeface="Comic Sans MS"/>
                <a:cs typeface="Comic Sans MS"/>
                <a:sym typeface="Comic Sans MS"/>
              </a:rPr>
              <a:t>or it can be kept in a plastic bag with their name on it on their coat hanger in the cloakroom</a:t>
            </a:r>
            <a:r>
              <a:rPr lang="en-GB" sz="1600" dirty="0">
                <a:latin typeface="Comic Sans MS"/>
                <a:ea typeface="Comic Sans MS"/>
                <a:cs typeface="Comic Sans MS"/>
                <a:sym typeface="Comic Sans MS"/>
              </a:rPr>
              <a:t>) in the case of a toileting accident or a fall in a puddle etc...</a:t>
            </a:r>
            <a:endParaRPr sz="1300" dirty="0">
              <a:latin typeface="Comic Sans MS"/>
              <a:ea typeface="Comic Sans MS"/>
              <a:cs typeface="Comic Sans MS"/>
              <a:sym typeface="Comic Sans MS"/>
            </a:endParaRPr>
          </a:p>
          <a:p>
            <a:pPr marL="342900" lvl="0" indent="-323850" algn="l" rtl="0">
              <a:lnSpc>
                <a:spcPct val="80000"/>
              </a:lnSpc>
              <a:spcBef>
                <a:spcPts val="360"/>
              </a:spcBef>
              <a:spcAft>
                <a:spcPts val="0"/>
              </a:spcAft>
              <a:buClr>
                <a:srgbClr val="000000"/>
              </a:buClr>
              <a:buSzPts val="1600"/>
              <a:buFont typeface="Comic Sans MS"/>
              <a:buChar char="∙"/>
            </a:pPr>
            <a:r>
              <a:rPr lang="en-GB" sz="1600" dirty="0">
                <a:solidFill>
                  <a:srgbClr val="000000"/>
                </a:solidFill>
                <a:latin typeface="Comic Sans MS"/>
                <a:ea typeface="Comic Sans MS"/>
                <a:cs typeface="Comic Sans MS"/>
                <a:sym typeface="Comic Sans MS"/>
              </a:rPr>
              <a:t>Old clothes may be worn on Fridays for our ‘messy play’ at our nature park.</a:t>
            </a:r>
            <a:endParaRPr sz="1600" dirty="0">
              <a:solidFill>
                <a:srgbClr val="000000"/>
              </a:solidFill>
              <a:latin typeface="Comic Sans MS"/>
              <a:ea typeface="Comic Sans MS"/>
              <a:cs typeface="Comic Sans MS"/>
              <a:sym typeface="Comic Sans MS"/>
            </a:endParaRPr>
          </a:p>
          <a:p>
            <a:pPr marL="342900" lvl="0" indent="0" algn="l" rtl="0">
              <a:lnSpc>
                <a:spcPct val="80000"/>
              </a:lnSpc>
              <a:spcBef>
                <a:spcPts val="360"/>
              </a:spcBef>
              <a:spcAft>
                <a:spcPts val="0"/>
              </a:spcAft>
              <a:buSzPts val="1800"/>
              <a:buNone/>
            </a:pPr>
            <a:endParaRPr sz="1600" dirty="0">
              <a:solidFill>
                <a:srgbClr val="000000"/>
              </a:solidFill>
              <a:latin typeface="Comic Sans MS"/>
              <a:ea typeface="Comic Sans MS"/>
              <a:cs typeface="Comic Sans MS"/>
              <a:sym typeface="Comic Sans MS"/>
            </a:endParaRPr>
          </a:p>
          <a:p>
            <a:pPr marL="342900" lvl="0" indent="0" algn="just" rtl="0">
              <a:lnSpc>
                <a:spcPct val="100000"/>
              </a:lnSpc>
              <a:spcBef>
                <a:spcPts val="0"/>
              </a:spcBef>
              <a:spcAft>
                <a:spcPts val="0"/>
              </a:spcAft>
              <a:buSzPts val="1800"/>
              <a:buNone/>
            </a:pPr>
            <a:endParaRPr sz="1500" dirty="0">
              <a:solidFill>
                <a:srgbClr val="000000"/>
              </a:solidFill>
              <a:latin typeface="Comic Sans MS"/>
              <a:ea typeface="Comic Sans MS"/>
              <a:cs typeface="Comic Sans MS"/>
              <a:sym typeface="Comic Sans MS"/>
            </a:endParaRPr>
          </a:p>
          <a:p>
            <a:pPr marL="342900" lvl="0" indent="-292100" algn="l" rtl="0">
              <a:lnSpc>
                <a:spcPct val="80000"/>
              </a:lnSpc>
              <a:spcBef>
                <a:spcPts val="1600"/>
              </a:spcBef>
              <a:spcAft>
                <a:spcPts val="0"/>
              </a:spcAft>
              <a:buClr>
                <a:schemeClr val="dk1"/>
              </a:buClr>
              <a:buSzPts val="800"/>
              <a:buFont typeface="Arial"/>
              <a:buNone/>
            </a:pPr>
            <a:endParaRPr sz="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7"/>
          <p:cNvPicPr preferRelativeResize="0"/>
          <p:nvPr/>
        </p:nvPicPr>
        <p:blipFill rotWithShape="1">
          <a:blip r:embed="rId3">
            <a:alphaModFix/>
          </a:blip>
          <a:srcRect/>
          <a:stretch/>
        </p:blipFill>
        <p:spPr>
          <a:xfrm>
            <a:off x="323850" y="260350"/>
            <a:ext cx="8640763" cy="1585913"/>
          </a:xfrm>
          <a:prstGeom prst="rect">
            <a:avLst/>
          </a:prstGeom>
          <a:noFill/>
          <a:ln>
            <a:noFill/>
          </a:ln>
        </p:spPr>
      </p:pic>
      <p:sp>
        <p:nvSpPr>
          <p:cNvPr id="145" name="Google Shape;145;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Tuismitheoirí </a:t>
            </a:r>
            <a:endParaRPr>
              <a:latin typeface="Comic Sans MS"/>
              <a:ea typeface="Comic Sans MS"/>
              <a:cs typeface="Comic Sans MS"/>
              <a:sym typeface="Comic Sans MS"/>
            </a:endParaRPr>
          </a:p>
          <a:p>
            <a:pPr marL="0" lvl="0" indent="0" algn="ctr" rtl="0">
              <a:lnSpc>
                <a:spcPct val="100000"/>
              </a:lnSpc>
              <a:spcBef>
                <a:spcPts val="0"/>
              </a:spcBef>
              <a:spcAft>
                <a:spcPts val="0"/>
              </a:spcAft>
              <a:buSzPts val="1400"/>
              <a:buNone/>
            </a:pPr>
            <a:r>
              <a:rPr lang="en-GB">
                <a:latin typeface="Comic Sans MS"/>
                <a:ea typeface="Comic Sans MS"/>
                <a:cs typeface="Comic Sans MS"/>
                <a:sym typeface="Comic Sans MS"/>
              </a:rPr>
              <a:t> Parents</a:t>
            </a:r>
            <a:endParaRPr/>
          </a:p>
        </p:txBody>
      </p:sp>
      <p:sp>
        <p:nvSpPr>
          <p:cNvPr id="146" name="Google Shape;146;p17"/>
          <p:cNvSpPr txBox="1">
            <a:spLocks noGrp="1"/>
          </p:cNvSpPr>
          <p:nvPr>
            <p:ph type="body" idx="1"/>
          </p:nvPr>
        </p:nvSpPr>
        <p:spPr>
          <a:xfrm>
            <a:off x="457200" y="1074625"/>
            <a:ext cx="8229600" cy="5516400"/>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520"/>
              <a:buFont typeface="Arial"/>
              <a:buNone/>
            </a:pPr>
            <a:endParaRPr sz="152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8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rgbClr val="000000"/>
              </a:buClr>
              <a:buSzPts val="1615"/>
              <a:buFont typeface="Arial"/>
              <a:buNone/>
            </a:pPr>
            <a:endParaRPr sz="1700" dirty="0">
              <a:solidFill>
                <a:srgbClr val="000000"/>
              </a:solidFill>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Our caring, family ethos at </a:t>
            </a:r>
            <a:r>
              <a:rPr lang="en-GB" sz="1615" dirty="0" err="1">
                <a:latin typeface="Comic Sans MS"/>
                <a:ea typeface="Comic Sans MS"/>
                <a:cs typeface="Comic Sans MS"/>
                <a:sym typeface="Comic Sans MS"/>
              </a:rPr>
              <a:t>Naíscoil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agus</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Bunscoil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Bheanna</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Boirche</a:t>
            </a:r>
            <a:r>
              <a:rPr lang="en-GB" sz="1615" dirty="0">
                <a:latin typeface="Comic Sans MS"/>
                <a:ea typeface="Comic Sans MS"/>
                <a:cs typeface="Comic Sans MS"/>
                <a:sym typeface="Comic Sans MS"/>
              </a:rPr>
              <a:t> means that we strongly value the importance of parental input in their child’s education, and we enjoy a wonderful level of parental participation and involvement in our school community here at the </a:t>
            </a:r>
            <a:r>
              <a:rPr lang="en-GB" sz="1615" dirty="0" err="1">
                <a:latin typeface="Comic Sans MS"/>
                <a:ea typeface="Comic Sans MS"/>
                <a:cs typeface="Comic Sans MS"/>
                <a:sym typeface="Comic Sans MS"/>
              </a:rPr>
              <a:t>Naíscoil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agus</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Bunscoil</a:t>
            </a:r>
            <a:r>
              <a:rPr lang="en-GB" sz="1615" dirty="0">
                <a:latin typeface="Comic Sans MS"/>
                <a:ea typeface="Comic Sans MS"/>
                <a:cs typeface="Comic Sans MS"/>
                <a:sym typeface="Comic Sans MS"/>
              </a:rPr>
              <a:t>. </a:t>
            </a:r>
            <a:endParaRPr sz="1615" dirty="0">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 </a:t>
            </a:r>
            <a:endParaRPr sz="1615" dirty="0">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We strive to involve parents in the life of the school.  Parents help with breakfast club, after-school activities and assist on school trips and events.  Parents are employed in the school as lunchtime supervisors and classroom assistants. Parents are also involved in school fundraising,  and we have a very active and vibrant Parents’ Support Group who regularly organise fundraising events and activities to help subsidise school trips and equipment.</a:t>
            </a:r>
            <a:endParaRPr sz="1615" dirty="0">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 </a:t>
            </a:r>
            <a:endParaRPr sz="1615" dirty="0">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We believe that happy children are more effective learners.  </a:t>
            </a:r>
            <a:r>
              <a:rPr lang="en-GB" sz="1615" u="sng" dirty="0">
                <a:latin typeface="Comic Sans MS"/>
                <a:ea typeface="Comic Sans MS"/>
                <a:cs typeface="Comic Sans MS"/>
                <a:sym typeface="Comic Sans MS"/>
              </a:rPr>
              <a:t>Parents are always encouraged to discuss any concerns they may have either with the class teacher or with the principal</a:t>
            </a:r>
            <a:r>
              <a:rPr lang="en-GB" sz="1615" dirty="0">
                <a:latin typeface="Comic Sans MS"/>
                <a:ea typeface="Comic Sans MS"/>
                <a:cs typeface="Comic Sans MS"/>
                <a:sym typeface="Comic Sans MS"/>
              </a:rPr>
              <a:t>.  Our door is always open, and we pride ourselves here at </a:t>
            </a:r>
            <a:r>
              <a:rPr lang="en-GB" sz="1615" dirty="0" err="1">
                <a:latin typeface="Comic Sans MS"/>
                <a:ea typeface="Comic Sans MS"/>
                <a:cs typeface="Comic Sans MS"/>
                <a:sym typeface="Comic Sans MS"/>
              </a:rPr>
              <a:t>Naíscoil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agus</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Bunscoil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Bheanna</a:t>
            </a:r>
            <a:r>
              <a:rPr lang="en-GB" sz="1615" dirty="0">
                <a:latin typeface="Comic Sans MS"/>
                <a:ea typeface="Comic Sans MS"/>
                <a:cs typeface="Comic Sans MS"/>
                <a:sym typeface="Comic Sans MS"/>
              </a:rPr>
              <a:t> Boirche on our open and friendly relationships between teachers and parents. </a:t>
            </a:r>
            <a:endParaRPr dirty="0"/>
          </a:p>
          <a:p>
            <a:pPr marL="0" lvl="0" indent="0" algn="just" rtl="0">
              <a:lnSpc>
                <a:spcPct val="80000"/>
              </a:lnSpc>
              <a:spcBef>
                <a:spcPts val="323"/>
              </a:spcBef>
              <a:spcAft>
                <a:spcPts val="0"/>
              </a:spcAft>
              <a:buClr>
                <a:schemeClr val="dk1"/>
              </a:buClr>
              <a:buSzPts val="1615"/>
              <a:buFont typeface="Arial"/>
              <a:buNone/>
            </a:pPr>
            <a:endParaRPr sz="1615" dirty="0">
              <a:latin typeface="Comic Sans MS"/>
              <a:ea typeface="Comic Sans MS"/>
              <a:cs typeface="Comic Sans MS"/>
              <a:sym typeface="Comic Sans MS"/>
            </a:endParaRPr>
          </a:p>
          <a:p>
            <a:pPr marL="0" lvl="0" indent="0" algn="just" rtl="0">
              <a:lnSpc>
                <a:spcPct val="80000"/>
              </a:lnSpc>
              <a:spcBef>
                <a:spcPts val="323"/>
              </a:spcBef>
              <a:spcAft>
                <a:spcPts val="0"/>
              </a:spcAft>
              <a:buClr>
                <a:schemeClr val="dk1"/>
              </a:buClr>
              <a:buSzPts val="1615"/>
              <a:buFont typeface="Arial"/>
              <a:buNone/>
            </a:pPr>
            <a:r>
              <a:rPr lang="en-GB" sz="1615" dirty="0">
                <a:latin typeface="Comic Sans MS"/>
                <a:ea typeface="Comic Sans MS"/>
                <a:cs typeface="Comic Sans MS"/>
                <a:sym typeface="Comic Sans MS"/>
              </a:rPr>
              <a:t>Whilst having Irish in the home is not a prerequisite to attend </a:t>
            </a:r>
            <a:r>
              <a:rPr lang="en-GB" sz="1615" dirty="0" err="1">
                <a:latin typeface="Comic Sans MS"/>
                <a:ea typeface="Comic Sans MS"/>
                <a:cs typeface="Comic Sans MS"/>
                <a:sym typeface="Comic Sans MS"/>
              </a:rPr>
              <a:t>Naíscoil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agus</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Bunscoil</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Bheanna</a:t>
            </a:r>
            <a:r>
              <a:rPr lang="en-GB" sz="1615" dirty="0">
                <a:latin typeface="Comic Sans MS"/>
                <a:ea typeface="Comic Sans MS"/>
                <a:cs typeface="Comic Sans MS"/>
                <a:sym typeface="Comic Sans MS"/>
              </a:rPr>
              <a:t> </a:t>
            </a:r>
            <a:r>
              <a:rPr lang="en-GB" sz="1615" dirty="0" err="1">
                <a:latin typeface="Comic Sans MS"/>
                <a:ea typeface="Comic Sans MS"/>
                <a:cs typeface="Comic Sans MS"/>
                <a:sym typeface="Comic Sans MS"/>
              </a:rPr>
              <a:t>Boirche</a:t>
            </a:r>
            <a:r>
              <a:rPr lang="en-GB" sz="1615" dirty="0">
                <a:latin typeface="Comic Sans MS"/>
                <a:ea typeface="Comic Sans MS"/>
                <a:cs typeface="Comic Sans MS"/>
                <a:sym typeface="Comic Sans MS"/>
              </a:rPr>
              <a:t>, parents are strongly encouraged to avail of the many great Irish Language classes that are available in the area in order to be able to support their child’s learning.  </a:t>
            </a:r>
            <a:endParaRPr sz="1615" dirty="0">
              <a:latin typeface="Times New Roman"/>
              <a:ea typeface="Times New Roman"/>
              <a:cs typeface="Times New Roman"/>
              <a:sym typeface="Times New Roman"/>
            </a:endParaRPr>
          </a:p>
          <a:p>
            <a:pPr marL="0" lvl="0" indent="0" algn="just" rtl="0">
              <a:lnSpc>
                <a:spcPct val="80000"/>
              </a:lnSpc>
              <a:spcBef>
                <a:spcPts val="323"/>
              </a:spcBef>
              <a:spcAft>
                <a:spcPts val="0"/>
              </a:spcAft>
              <a:buClr>
                <a:schemeClr val="dk1"/>
              </a:buClr>
              <a:buSzPts val="1615"/>
              <a:buFont typeface="Arial"/>
              <a:buNone/>
            </a:pPr>
            <a:endParaRPr sz="1700" dirty="0">
              <a:solidFill>
                <a:srgbClr val="000000"/>
              </a:solidFill>
              <a:latin typeface="Comic Sans MS"/>
              <a:ea typeface="Comic Sans MS"/>
              <a:cs typeface="Comic Sans MS"/>
              <a:sym typeface="Comic Sans MS"/>
            </a:endParaRPr>
          </a:p>
          <a:p>
            <a:pPr marL="0" lvl="0" indent="0" algn="l" rtl="0">
              <a:lnSpc>
                <a:spcPct val="80000"/>
              </a:lnSpc>
              <a:spcBef>
                <a:spcPts val="304"/>
              </a:spcBef>
              <a:spcAft>
                <a:spcPts val="0"/>
              </a:spcAft>
              <a:buClr>
                <a:schemeClr val="dk1"/>
              </a:buClr>
              <a:buSzPts val="1520"/>
              <a:buFont typeface="Arial"/>
              <a:buNone/>
            </a:pPr>
            <a:endParaRPr sz="152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g13544e99cb8_0_0"/>
          <p:cNvPicPr preferRelativeResize="0"/>
          <p:nvPr/>
        </p:nvPicPr>
        <p:blipFill rotWithShape="1">
          <a:blip r:embed="rId3">
            <a:alphaModFix/>
          </a:blip>
          <a:srcRect/>
          <a:stretch/>
        </p:blipFill>
        <p:spPr>
          <a:xfrm>
            <a:off x="323850" y="260350"/>
            <a:ext cx="8640761" cy="1585913"/>
          </a:xfrm>
          <a:prstGeom prst="rect">
            <a:avLst/>
          </a:prstGeom>
          <a:noFill/>
          <a:ln>
            <a:noFill/>
          </a:ln>
        </p:spPr>
      </p:pic>
      <p:sp>
        <p:nvSpPr>
          <p:cNvPr id="152" name="Google Shape;152;g13544e99cb8_0_0"/>
          <p:cNvSpPr txBox="1"/>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r>
              <a:rPr lang="en-GB" sz="3959" b="0" i="0" u="none" strike="noStrike" cap="none">
                <a:solidFill>
                  <a:schemeClr val="dk1"/>
                </a:solidFill>
                <a:latin typeface="Comic Sans MS"/>
                <a:ea typeface="Comic Sans MS"/>
                <a:cs typeface="Comic Sans MS"/>
                <a:sym typeface="Comic Sans MS"/>
              </a:rPr>
              <a:t>Cairde</a:t>
            </a:r>
            <a:br>
              <a:rPr lang="en-GB" sz="3959" b="0" i="0" u="none" strike="noStrike" cap="none">
                <a:solidFill>
                  <a:schemeClr val="dk1"/>
                </a:solidFill>
                <a:latin typeface="Comic Sans MS"/>
                <a:ea typeface="Comic Sans MS"/>
                <a:cs typeface="Comic Sans MS"/>
                <a:sym typeface="Comic Sans MS"/>
              </a:rPr>
            </a:br>
            <a:r>
              <a:rPr lang="en-GB" sz="3959" b="0" i="0" u="none" strike="noStrike" cap="none">
                <a:solidFill>
                  <a:schemeClr val="dk1"/>
                </a:solidFill>
                <a:latin typeface="Comic Sans MS"/>
                <a:ea typeface="Comic Sans MS"/>
                <a:cs typeface="Comic Sans MS"/>
                <a:sym typeface="Comic Sans MS"/>
              </a:rPr>
              <a:t>Our Parent Support Group</a:t>
            </a:r>
            <a:endParaRPr sz="3959" b="0" i="0" u="none" strike="noStrike" cap="none">
              <a:solidFill>
                <a:schemeClr val="dk1"/>
              </a:solidFill>
              <a:latin typeface="Comic Sans MS"/>
              <a:ea typeface="Comic Sans MS"/>
              <a:cs typeface="Comic Sans MS"/>
              <a:sym typeface="Comic Sans MS"/>
            </a:endParaRPr>
          </a:p>
        </p:txBody>
      </p:sp>
      <p:sp>
        <p:nvSpPr>
          <p:cNvPr id="153" name="Google Shape;153;g13544e99cb8_0_0"/>
          <p:cNvSpPr txBox="1"/>
          <p:nvPr/>
        </p:nvSpPr>
        <p:spPr>
          <a:xfrm>
            <a:off x="457200" y="2118945"/>
            <a:ext cx="8229600" cy="4334117"/>
          </a:xfrm>
          <a:prstGeom prst="rect">
            <a:avLst/>
          </a:prstGeom>
          <a:noFill/>
          <a:ln>
            <a:noFill/>
          </a:ln>
        </p:spPr>
        <p:txBody>
          <a:bodyPr spcFirstLastPara="1" wrap="square" lIns="91425" tIns="45700" rIns="91425" bIns="45700" anchor="t" anchorCtr="0">
            <a:noAutofit/>
          </a:bodyPr>
          <a:lstStyle/>
          <a:p>
            <a:pPr marL="0" marR="0" lvl="0" indent="0" algn="just" rtl="0">
              <a:lnSpc>
                <a:spcPct val="80000"/>
              </a:lnSpc>
              <a:spcBef>
                <a:spcPts val="0"/>
              </a:spcBef>
              <a:spcAft>
                <a:spcPts val="0"/>
              </a:spcAft>
              <a:buClr>
                <a:schemeClr val="dk1"/>
              </a:buClr>
              <a:buSzPts val="2400"/>
              <a:buFont typeface="Arial"/>
              <a:buNone/>
            </a:pPr>
            <a:r>
              <a:rPr lang="en-GB" sz="2400" b="0" i="0" u="none" strike="noStrike" cap="none" dirty="0">
                <a:solidFill>
                  <a:schemeClr val="dk1"/>
                </a:solidFill>
                <a:latin typeface="Comic Sans MS"/>
                <a:ea typeface="Comic Sans MS"/>
                <a:cs typeface="Comic Sans MS"/>
                <a:sym typeface="Comic Sans MS"/>
              </a:rPr>
              <a:t>We have a very active and dedicated Parent Support Group called ‘</a:t>
            </a:r>
            <a:r>
              <a:rPr lang="en-GB" sz="2400" b="0" i="0" u="none" strike="noStrike" cap="none" dirty="0" err="1">
                <a:solidFill>
                  <a:schemeClr val="dk1"/>
                </a:solidFill>
                <a:latin typeface="Comic Sans MS"/>
                <a:ea typeface="Comic Sans MS"/>
                <a:cs typeface="Comic Sans MS"/>
                <a:sym typeface="Comic Sans MS"/>
              </a:rPr>
              <a:t>Cairde</a:t>
            </a:r>
            <a:r>
              <a:rPr lang="en-GB" sz="2400" b="0" i="0" u="none" strike="noStrike" cap="none" dirty="0">
                <a:solidFill>
                  <a:schemeClr val="dk1"/>
                </a:solidFill>
                <a:latin typeface="Comic Sans MS"/>
                <a:ea typeface="Comic Sans MS"/>
                <a:cs typeface="Comic Sans MS"/>
                <a:sym typeface="Comic Sans MS"/>
              </a:rPr>
              <a:t>’ who regularly arrange activities such as fundraiser events and family fun days.</a:t>
            </a:r>
            <a:endParaRPr dirty="0"/>
          </a:p>
          <a:p>
            <a:pPr marL="0" marR="0" lvl="0" indent="0" algn="just" rtl="0">
              <a:lnSpc>
                <a:spcPct val="80000"/>
              </a:lnSpc>
              <a:spcBef>
                <a:spcPts val="480"/>
              </a:spcBef>
              <a:spcAft>
                <a:spcPts val="0"/>
              </a:spcAft>
              <a:buClr>
                <a:srgbClr val="888888"/>
              </a:buClr>
              <a:buSzPts val="2400"/>
              <a:buFont typeface="Arial"/>
              <a:buNone/>
            </a:pPr>
            <a:endParaRPr sz="2400" b="0" i="0" u="none" strike="noStrike" cap="none" dirty="0">
              <a:solidFill>
                <a:srgbClr val="000000"/>
              </a:solidFill>
              <a:latin typeface="Comic Sans MS"/>
              <a:ea typeface="Comic Sans MS"/>
              <a:cs typeface="Comic Sans MS"/>
              <a:sym typeface="Comic Sans MS"/>
            </a:endParaRPr>
          </a:p>
          <a:p>
            <a:pPr marL="0" marR="0" lvl="0" indent="0" algn="just" rtl="0">
              <a:lnSpc>
                <a:spcPct val="80000"/>
              </a:lnSpc>
              <a:spcBef>
                <a:spcPts val="480"/>
              </a:spcBef>
              <a:spcAft>
                <a:spcPts val="0"/>
              </a:spcAft>
              <a:buClr>
                <a:srgbClr val="000000"/>
              </a:buClr>
              <a:buSzPts val="2400"/>
              <a:buFont typeface="Arial"/>
              <a:buNone/>
            </a:pPr>
            <a:r>
              <a:rPr lang="en-GB" sz="2400" b="0" i="0" u="none" strike="noStrike" cap="none" dirty="0">
                <a:solidFill>
                  <a:srgbClr val="000000"/>
                </a:solidFill>
                <a:latin typeface="Comic Sans MS"/>
                <a:ea typeface="Comic Sans MS"/>
                <a:cs typeface="Comic Sans MS"/>
                <a:sym typeface="Comic Sans MS"/>
              </a:rPr>
              <a:t>Their fundraising goes towards subsidising buses for school trips to reduce the cost for parents, purchasing class iPads, class reading books, developing our outdoor play area etc.</a:t>
            </a:r>
            <a:endParaRPr dirty="0"/>
          </a:p>
          <a:p>
            <a:pPr marL="0" marR="0" lvl="0" indent="0" algn="just" rtl="0">
              <a:lnSpc>
                <a:spcPct val="80000"/>
              </a:lnSpc>
              <a:spcBef>
                <a:spcPts val="480"/>
              </a:spcBef>
              <a:spcAft>
                <a:spcPts val="0"/>
              </a:spcAft>
              <a:buClr>
                <a:srgbClr val="888888"/>
              </a:buClr>
              <a:buSzPts val="2400"/>
              <a:buFont typeface="Arial"/>
              <a:buNone/>
            </a:pPr>
            <a:endParaRPr sz="2400" b="0" i="0" u="none" strike="noStrike" cap="none" dirty="0">
              <a:solidFill>
                <a:srgbClr val="000000"/>
              </a:solidFill>
              <a:latin typeface="Comic Sans MS"/>
              <a:ea typeface="Comic Sans MS"/>
              <a:cs typeface="Comic Sans MS"/>
              <a:sym typeface="Comic Sans MS"/>
            </a:endParaRPr>
          </a:p>
          <a:p>
            <a:pPr marL="0" marR="0" lvl="0" indent="0" algn="just" rtl="0">
              <a:lnSpc>
                <a:spcPct val="80000"/>
              </a:lnSpc>
              <a:spcBef>
                <a:spcPts val="480"/>
              </a:spcBef>
              <a:spcAft>
                <a:spcPts val="0"/>
              </a:spcAft>
              <a:buClr>
                <a:srgbClr val="000000"/>
              </a:buClr>
              <a:buSzPts val="2400"/>
              <a:buFont typeface="Arial"/>
              <a:buNone/>
            </a:pPr>
            <a:r>
              <a:rPr lang="en-GB" sz="2400" b="0" i="0" u="none" strike="noStrike" cap="none" dirty="0">
                <a:solidFill>
                  <a:srgbClr val="000000"/>
                </a:solidFill>
                <a:latin typeface="Comic Sans MS"/>
                <a:ea typeface="Comic Sans MS"/>
                <a:cs typeface="Comic Sans MS"/>
                <a:sym typeface="Comic Sans MS"/>
              </a:rPr>
              <a:t>They are an integral part of </a:t>
            </a:r>
            <a:r>
              <a:rPr lang="en-GB" sz="2400" b="0" i="0" u="none" strike="noStrike" cap="none" dirty="0" err="1">
                <a:solidFill>
                  <a:srgbClr val="000000"/>
                </a:solidFill>
                <a:latin typeface="Comic Sans MS"/>
                <a:ea typeface="Comic Sans MS"/>
                <a:cs typeface="Comic Sans MS"/>
                <a:sym typeface="Comic Sans MS"/>
              </a:rPr>
              <a:t>Bunscoil</a:t>
            </a:r>
            <a:r>
              <a:rPr lang="en-GB" sz="2400" b="0" i="0" u="none" strike="noStrike" cap="none" dirty="0">
                <a:solidFill>
                  <a:srgbClr val="000000"/>
                </a:solidFill>
                <a:latin typeface="Comic Sans MS"/>
                <a:ea typeface="Comic Sans MS"/>
                <a:cs typeface="Comic Sans MS"/>
                <a:sym typeface="Comic Sans MS"/>
              </a:rPr>
              <a:t> </a:t>
            </a:r>
            <a:r>
              <a:rPr lang="en-GB" sz="2400" b="0" i="0" u="none" strike="noStrike" cap="none" dirty="0" err="1">
                <a:solidFill>
                  <a:srgbClr val="000000"/>
                </a:solidFill>
                <a:latin typeface="Comic Sans MS"/>
                <a:ea typeface="Comic Sans MS"/>
                <a:cs typeface="Comic Sans MS"/>
                <a:sym typeface="Comic Sans MS"/>
              </a:rPr>
              <a:t>Bheanna</a:t>
            </a:r>
            <a:r>
              <a:rPr lang="en-GB" sz="2400" b="0" i="0" u="none" strike="noStrike" cap="none" dirty="0">
                <a:solidFill>
                  <a:srgbClr val="000000"/>
                </a:solidFill>
                <a:latin typeface="Comic Sans MS"/>
                <a:ea typeface="Comic Sans MS"/>
                <a:cs typeface="Comic Sans MS"/>
                <a:sym typeface="Comic Sans MS"/>
              </a:rPr>
              <a:t> </a:t>
            </a:r>
            <a:r>
              <a:rPr lang="en-GB" sz="2400" b="0" i="0" u="none" strike="noStrike" cap="none" dirty="0" err="1">
                <a:solidFill>
                  <a:srgbClr val="000000"/>
                </a:solidFill>
                <a:latin typeface="Comic Sans MS"/>
                <a:ea typeface="Comic Sans MS"/>
                <a:cs typeface="Comic Sans MS"/>
                <a:sym typeface="Comic Sans MS"/>
              </a:rPr>
              <a:t>Boirche</a:t>
            </a:r>
            <a:r>
              <a:rPr lang="en-GB" sz="2400" b="0" i="0" u="none" strike="noStrike" cap="none" dirty="0">
                <a:solidFill>
                  <a:srgbClr val="000000"/>
                </a:solidFill>
                <a:latin typeface="Comic Sans MS"/>
                <a:ea typeface="Comic Sans MS"/>
                <a:cs typeface="Comic Sans MS"/>
                <a:sym typeface="Comic Sans MS"/>
              </a:rPr>
              <a:t> and are always keen for new members to join in and help in whatever small way they can. </a:t>
            </a:r>
            <a:endParaRPr sz="2400" b="0" i="0" u="none" strike="noStrike" cap="none" dirty="0">
              <a:solidFill>
                <a:srgbClr val="000000"/>
              </a:solidFill>
              <a:latin typeface="Times New Roman"/>
              <a:ea typeface="Times New Roman"/>
              <a:cs typeface="Times New Roman"/>
              <a:sym typeface="Times New Roman"/>
            </a:endParaRPr>
          </a:p>
          <a:p>
            <a:pPr marL="0" marR="0" lvl="0" indent="0" algn="ctr" rtl="0">
              <a:lnSpc>
                <a:spcPct val="80000"/>
              </a:lnSpc>
              <a:spcBef>
                <a:spcPts val="160"/>
              </a:spcBef>
              <a:spcAft>
                <a:spcPts val="0"/>
              </a:spcAft>
              <a:buClr>
                <a:srgbClr val="888888"/>
              </a:buClr>
              <a:buSzPts val="800"/>
              <a:buFont typeface="Arial"/>
              <a:buNone/>
            </a:pPr>
            <a:endParaRPr sz="800" b="0" i="0" u="none" strike="noStrike" cap="none" dirty="0">
              <a:solidFill>
                <a:srgbClr val="888888"/>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2759</TotalTime>
  <Words>1838</Words>
  <Application>Microsoft Office PowerPoint</Application>
  <PresentationFormat>On-screen Show (4:3)</PresentationFormat>
  <Paragraphs>151</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Comic Sans MS</vt:lpstr>
      <vt:lpstr>Roboto</vt:lpstr>
      <vt:lpstr>Arial</vt:lpstr>
      <vt:lpstr>Times New Roman</vt:lpstr>
      <vt:lpstr>Noto Sans Symbols</vt:lpstr>
      <vt:lpstr>Calibri</vt:lpstr>
      <vt:lpstr>Office Theme</vt:lpstr>
      <vt:lpstr> Fáilte go Cruinniú Curaclaim na Naíscoile   </vt:lpstr>
      <vt:lpstr>PowerPoint Presentation</vt:lpstr>
      <vt:lpstr> Curaclam    Curriculum</vt:lpstr>
      <vt:lpstr>Curaclam (ar lean…) Curriculum (continued…)</vt:lpstr>
      <vt:lpstr>PowerPoint Presentation</vt:lpstr>
      <vt:lpstr>An Lá Scoile The School Day</vt:lpstr>
      <vt:lpstr>Éadaí Scoile School Uniform</vt:lpstr>
      <vt:lpstr>Tuismitheoirí   Parents</vt:lpstr>
      <vt:lpstr>PowerPoint Presentation</vt:lpstr>
      <vt:lpstr>Aip Scoile School App</vt:lpstr>
      <vt:lpstr>Ag cuidiú le do pháiste  Supporting your child</vt:lpstr>
      <vt:lpstr>PowerPoint Presentation</vt:lpstr>
      <vt:lpstr>PowerPoint Presentation</vt:lpstr>
      <vt:lpstr>Polasaithe Scoile School Policies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Fáilte go Naíscoil agus Bunscoil Bheanna Boirche</dc:title>
  <dc:creator>M McMurrough</dc:creator>
  <cp:lastModifiedBy>C Fox</cp:lastModifiedBy>
  <cp:revision>20</cp:revision>
  <cp:lastPrinted>2022-09-27T16:00:59Z</cp:lastPrinted>
  <dcterms:modified xsi:type="dcterms:W3CDTF">2022-10-07T12:15:20Z</dcterms:modified>
</cp:coreProperties>
</file>