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7" r:id="rId1"/>
  </p:sldMasterIdLst>
  <p:notesMasterIdLst>
    <p:notesMasterId r:id="rId27"/>
  </p:notesMasterIdLst>
  <p:handoutMasterIdLst>
    <p:handoutMasterId r:id="rId28"/>
  </p:handoutMasterIdLst>
  <p:sldIdLst>
    <p:sldId id="256" r:id="rId2"/>
    <p:sldId id="260" r:id="rId3"/>
    <p:sldId id="262" r:id="rId4"/>
    <p:sldId id="269" r:id="rId5"/>
    <p:sldId id="292" r:id="rId6"/>
    <p:sldId id="293" r:id="rId7"/>
    <p:sldId id="263" r:id="rId8"/>
    <p:sldId id="275" r:id="rId9"/>
    <p:sldId id="284" r:id="rId10"/>
    <p:sldId id="283" r:id="rId11"/>
    <p:sldId id="290" r:id="rId12"/>
    <p:sldId id="276" r:id="rId13"/>
    <p:sldId id="264" r:id="rId14"/>
    <p:sldId id="265" r:id="rId15"/>
    <p:sldId id="270" r:id="rId16"/>
    <p:sldId id="280" r:id="rId17"/>
    <p:sldId id="271" r:id="rId18"/>
    <p:sldId id="291" r:id="rId19"/>
    <p:sldId id="288" r:id="rId20"/>
    <p:sldId id="294" r:id="rId21"/>
    <p:sldId id="282" r:id="rId22"/>
    <p:sldId id="277" r:id="rId23"/>
    <p:sldId id="272" r:id="rId24"/>
    <p:sldId id="281" r:id="rId25"/>
    <p:sldId id="286" r:id="rId26"/>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455" autoAdjust="0"/>
  </p:normalViewPr>
  <p:slideViewPr>
    <p:cSldViewPr>
      <p:cViewPr varScale="1">
        <p:scale>
          <a:sx n="82" d="100"/>
          <a:sy n="82" d="100"/>
        </p:scale>
        <p:origin x="754"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BE6C1B42-6D3E-4DFA-B44C-EFB65045BCE0}" type="datetimeFigureOut">
              <a:rPr lang="en-GB" smtClean="0"/>
              <a:t>09/10/2023</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8672A056-3DD5-4355-9D1C-2CB2E65731D4}" type="slidenum">
              <a:rPr lang="en-GB" smtClean="0"/>
              <a:t>‹#›</a:t>
            </a:fld>
            <a:endParaRPr lang="en-GB"/>
          </a:p>
        </p:txBody>
      </p:sp>
    </p:spTree>
    <p:extLst>
      <p:ext uri="{BB962C8B-B14F-4D97-AF65-F5344CB8AC3E}">
        <p14:creationId xmlns:p14="http://schemas.microsoft.com/office/powerpoint/2010/main" val="41926731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BE877AB8-F378-483C-8849-35C43849F404}" type="datetimeFigureOut">
              <a:rPr lang="en-GB" smtClean="0"/>
              <a:t>09/10/2023</a:t>
            </a:fld>
            <a:endParaRPr lang="en-GB"/>
          </a:p>
        </p:txBody>
      </p:sp>
      <p:sp>
        <p:nvSpPr>
          <p:cNvPr id="4" name="Slide Image Placeholder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A52F5679-AF5F-4896-89A8-5E438D3EF3AF}" type="slidenum">
              <a:rPr lang="en-GB" smtClean="0"/>
              <a:t>‹#›</a:t>
            </a:fld>
            <a:endParaRPr lang="en-GB"/>
          </a:p>
        </p:txBody>
      </p:sp>
    </p:spTree>
    <p:extLst>
      <p:ext uri="{BB962C8B-B14F-4D97-AF65-F5344CB8AC3E}">
        <p14:creationId xmlns:p14="http://schemas.microsoft.com/office/powerpoint/2010/main" val="274915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52F5679-AF5F-4896-89A8-5E438D3EF3AF}" type="slidenum">
              <a:rPr lang="en-GB" smtClean="0"/>
              <a:t>2</a:t>
            </a:fld>
            <a:endParaRPr lang="en-GB"/>
          </a:p>
        </p:txBody>
      </p:sp>
    </p:spTree>
    <p:extLst>
      <p:ext uri="{BB962C8B-B14F-4D97-AF65-F5344CB8AC3E}">
        <p14:creationId xmlns:p14="http://schemas.microsoft.com/office/powerpoint/2010/main" val="2689178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52F5679-AF5F-4896-89A8-5E438D3EF3AF}" type="slidenum">
              <a:rPr lang="en-GB" smtClean="0"/>
              <a:t>6</a:t>
            </a:fld>
            <a:endParaRPr lang="en-GB"/>
          </a:p>
        </p:txBody>
      </p:sp>
    </p:spTree>
    <p:extLst>
      <p:ext uri="{BB962C8B-B14F-4D97-AF65-F5344CB8AC3E}">
        <p14:creationId xmlns:p14="http://schemas.microsoft.com/office/powerpoint/2010/main" val="3832992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GB" b="0" dirty="0">
              <a:effectLst/>
            </a:endParaRPr>
          </a:p>
        </p:txBody>
      </p:sp>
      <p:sp>
        <p:nvSpPr>
          <p:cNvPr id="4" name="Slide Number Placeholder 3"/>
          <p:cNvSpPr>
            <a:spLocks noGrp="1"/>
          </p:cNvSpPr>
          <p:nvPr>
            <p:ph type="sldNum" sz="quarter" idx="10"/>
          </p:nvPr>
        </p:nvSpPr>
        <p:spPr/>
        <p:txBody>
          <a:bodyPr/>
          <a:lstStyle/>
          <a:p>
            <a:fld id="{A52F5679-AF5F-4896-89A8-5E438D3EF3AF}" type="slidenum">
              <a:rPr lang="en-GB" smtClean="0"/>
              <a:t>8</a:t>
            </a:fld>
            <a:endParaRPr lang="en-GB"/>
          </a:p>
        </p:txBody>
      </p:sp>
    </p:spTree>
    <p:extLst>
      <p:ext uri="{BB962C8B-B14F-4D97-AF65-F5344CB8AC3E}">
        <p14:creationId xmlns:p14="http://schemas.microsoft.com/office/powerpoint/2010/main" val="2695740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52F5679-AF5F-4896-89A8-5E438D3EF3AF}" type="slidenum">
              <a:rPr lang="en-GB" smtClean="0"/>
              <a:t>11</a:t>
            </a:fld>
            <a:endParaRPr lang="en-GB"/>
          </a:p>
        </p:txBody>
      </p:sp>
    </p:spTree>
    <p:extLst>
      <p:ext uri="{BB962C8B-B14F-4D97-AF65-F5344CB8AC3E}">
        <p14:creationId xmlns:p14="http://schemas.microsoft.com/office/powerpoint/2010/main" val="4229730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887d0d6ebb_0_49: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887d0d6ebb_0_49:notes"/>
          <p:cNvSpPr txBox="1">
            <a:spLocks noGrp="1"/>
          </p:cNvSpPr>
          <p:nvPr>
            <p:ph type="body" idx="1"/>
          </p:nvPr>
        </p:nvSpPr>
        <p:spPr>
          <a:xfrm>
            <a:off x="679768" y="4715147"/>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6269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887d0d6ebb_0_326: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887d0d6ebb_0_326: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524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4B4833A6-4302-478F-B806-C742E24D3991}" type="datetimeFigureOut">
              <a:rPr lang="en-GB" smtClean="0"/>
              <a:pPr>
                <a:defRPr/>
              </a:pPr>
              <a:t>09/10/2023</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62AA54EA-EEAA-47D1-90D6-F18060263886}" type="slidenum">
              <a:rPr lang="en-GB" smtClean="0"/>
              <a:pPr>
                <a:defRPr/>
              </a:pPr>
              <a:t>‹#›</a:t>
            </a:fld>
            <a:endParaRPr lang="en-GB"/>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63715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1D89AA6B-540A-46B1-BD05-418E0E1798D2}" type="datetimeFigureOut">
              <a:rPr lang="en-GB" smtClean="0"/>
              <a:pPr>
                <a:defRPr/>
              </a:pPr>
              <a:t>09/10/2023</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A5465239-6336-44B7-8255-F6E550EE631F}" type="slidenum">
              <a:rPr lang="en-GB" smtClean="0"/>
              <a:pPr>
                <a:defRPr/>
              </a:pPr>
              <a:t>‹#›</a:t>
            </a:fld>
            <a:endParaRPr lang="en-GB"/>
          </a:p>
        </p:txBody>
      </p:sp>
    </p:spTree>
    <p:extLst>
      <p:ext uri="{BB962C8B-B14F-4D97-AF65-F5344CB8AC3E}">
        <p14:creationId xmlns:p14="http://schemas.microsoft.com/office/powerpoint/2010/main" val="3054585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398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1B694930-2AA4-4786-93BF-2806642CE136}" type="datetimeFigureOut">
              <a:rPr lang="en-GB" smtClean="0"/>
              <a:pPr>
                <a:defRPr/>
              </a:pPr>
              <a:t>09/10/2023</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AB6EB9B0-A356-4F90-B34C-13F861C812A5}" type="slidenum">
              <a:rPr lang="en-GB" smtClean="0"/>
              <a:pPr>
                <a:defRPr/>
              </a:pPr>
              <a:t>‹#›</a:t>
            </a:fld>
            <a:endParaRPr lang="en-GB"/>
          </a:p>
        </p:txBody>
      </p:sp>
    </p:spTree>
    <p:extLst>
      <p:ext uri="{BB962C8B-B14F-4D97-AF65-F5344CB8AC3E}">
        <p14:creationId xmlns:p14="http://schemas.microsoft.com/office/powerpoint/2010/main" val="36932691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a:off x="311700" y="593367"/>
            <a:ext cx="8520600" cy="763500"/>
          </a:xfrm>
          <a:prstGeom prst="rect">
            <a:avLst/>
          </a:prstGeom>
        </p:spPr>
        <p:txBody>
          <a:bodyPr spcFirstLastPara="1" wrap="square" lIns="91425" tIns="45700" rIns="91425" bIns="45700"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2" name="Google Shape;82;p13"/>
          <p:cNvSpPr txBox="1">
            <a:spLocks noGrp="1"/>
          </p:cNvSpPr>
          <p:nvPr>
            <p:ph type="body" idx="1"/>
          </p:nvPr>
        </p:nvSpPr>
        <p:spPr>
          <a:xfrm>
            <a:off x="311700" y="1536633"/>
            <a:ext cx="8520600" cy="4555200"/>
          </a:xfrm>
          <a:prstGeom prst="rect">
            <a:avLst/>
          </a:prstGeom>
        </p:spPr>
        <p:txBody>
          <a:bodyPr spcFirstLastPara="1" wrap="square" lIns="91425" tIns="45700" rIns="91425" bIns="45700" anchor="t" anchorCtr="0">
            <a:noAutofit/>
          </a:bodyPr>
          <a:lstStyle>
            <a:lvl1pPr marL="457200" lvl="0" indent="-431800" rtl="0">
              <a:spcBef>
                <a:spcPts val="640"/>
              </a:spcBef>
              <a:spcAft>
                <a:spcPts val="0"/>
              </a:spcAft>
              <a:buSzPts val="3200"/>
              <a:buChar char="•"/>
              <a:defRPr/>
            </a:lvl1pPr>
            <a:lvl2pPr marL="914400" lvl="1" indent="-406400" rtl="0">
              <a:spcBef>
                <a:spcPts val="560"/>
              </a:spcBef>
              <a:spcAft>
                <a:spcPts val="0"/>
              </a:spcAft>
              <a:buSzPts val="2800"/>
              <a:buChar char="–"/>
              <a:defRPr/>
            </a:lvl2pPr>
            <a:lvl3pPr marL="1371600" lvl="2" indent="-381000" rtl="0">
              <a:spcBef>
                <a:spcPts val="480"/>
              </a:spcBef>
              <a:spcAft>
                <a:spcPts val="0"/>
              </a:spcAft>
              <a:buSzPts val="2400"/>
              <a:buChar char="•"/>
              <a:defRPr/>
            </a:lvl3pPr>
            <a:lvl4pPr marL="1828800" lvl="3" indent="-355600" rtl="0">
              <a:spcBef>
                <a:spcPts val="400"/>
              </a:spcBef>
              <a:spcAft>
                <a:spcPts val="0"/>
              </a:spcAft>
              <a:buSzPts val="2000"/>
              <a:buChar char="–"/>
              <a:defRPr/>
            </a:lvl4pPr>
            <a:lvl5pPr marL="2286000" lvl="4" indent="-355600" rtl="0">
              <a:spcBef>
                <a:spcPts val="400"/>
              </a:spcBef>
              <a:spcAft>
                <a:spcPts val="0"/>
              </a:spcAft>
              <a:buSzPts val="20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83" name="Google Shape;83;p13"/>
          <p:cNvSpPr txBox="1">
            <a:spLocks noGrp="1"/>
          </p:cNvSpPr>
          <p:nvPr>
            <p:ph type="sldNum" idx="12"/>
          </p:nvPr>
        </p:nvSpPr>
        <p:spPr>
          <a:xfrm>
            <a:off x="8472458" y="6217622"/>
            <a:ext cx="548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99664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41656172-F69F-4B0E-B622-27428BE3F9DB}" type="datetimeFigureOut">
              <a:rPr lang="en-GB" smtClean="0"/>
              <a:pPr>
                <a:defRPr/>
              </a:pPr>
              <a:t>09/10/2023</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39247D07-3CA9-4B45-AEB3-DCD2CB42DE52}" type="slidenum">
              <a:rPr lang="en-GB" smtClean="0"/>
              <a:pPr>
                <a:defRPr/>
              </a:pPr>
              <a:t>‹#›</a:t>
            </a:fld>
            <a:endParaRPr lang="en-GB"/>
          </a:p>
        </p:txBody>
      </p:sp>
    </p:spTree>
    <p:extLst>
      <p:ext uri="{BB962C8B-B14F-4D97-AF65-F5344CB8AC3E}">
        <p14:creationId xmlns:p14="http://schemas.microsoft.com/office/powerpoint/2010/main" val="3031660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9048FD94-0389-405F-8B8F-EB51B8C6E41E}" type="datetimeFigureOut">
              <a:rPr lang="en-GB" smtClean="0"/>
              <a:pPr>
                <a:defRPr/>
              </a:pPr>
              <a:t>09/10/2023</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FC607FDE-08BA-4CE5-8B16-E9FC1D81D2D7}" type="slidenum">
              <a:rPr lang="en-GB" smtClean="0"/>
              <a:pPr>
                <a:defRPr/>
              </a:pPr>
              <a:t>‹#›</a:t>
            </a:fld>
            <a:endParaRPr lang="en-GB"/>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10719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B0FD2BC9-E330-4145-949F-2B776F6F5288}" type="datetimeFigureOut">
              <a:rPr lang="en-GB" smtClean="0"/>
              <a:pPr>
                <a:defRPr/>
              </a:pPr>
              <a:t>09/10/2023</a:t>
            </a:fld>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76775B87-09F2-4B53-A8F6-B57B9E274CCB}" type="slidenum">
              <a:rPr lang="en-GB" smtClean="0"/>
              <a:pPr>
                <a:defRPr/>
              </a:pPr>
              <a:t>‹#›</a:t>
            </a:fld>
            <a:endParaRPr lang="en-GB"/>
          </a:p>
        </p:txBody>
      </p:sp>
    </p:spTree>
    <p:extLst>
      <p:ext uri="{BB962C8B-B14F-4D97-AF65-F5344CB8AC3E}">
        <p14:creationId xmlns:p14="http://schemas.microsoft.com/office/powerpoint/2010/main" val="1318637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6D982E94-6E18-4EA9-92CE-A0A8EFEA53E9}" type="datetimeFigureOut">
              <a:rPr lang="en-GB" smtClean="0"/>
              <a:pPr>
                <a:defRPr/>
              </a:pPr>
              <a:t>09/10/2023</a:t>
            </a:fld>
            <a:endParaRPr lang="en-GB"/>
          </a:p>
        </p:txBody>
      </p:sp>
      <p:sp>
        <p:nvSpPr>
          <p:cNvPr id="8" name="Footer Placeholder 7"/>
          <p:cNvSpPr>
            <a:spLocks noGrp="1"/>
          </p:cNvSpPr>
          <p:nvPr>
            <p:ph type="ftr" sz="quarter" idx="11"/>
          </p:nvPr>
        </p:nvSpPr>
        <p:spPr/>
        <p:txBody>
          <a:bodyPr/>
          <a:lstStyle/>
          <a:p>
            <a:pPr>
              <a:defRPr/>
            </a:pPr>
            <a:endParaRPr lang="en-GB"/>
          </a:p>
        </p:txBody>
      </p:sp>
      <p:sp>
        <p:nvSpPr>
          <p:cNvPr id="9" name="Slide Number Placeholder 8"/>
          <p:cNvSpPr>
            <a:spLocks noGrp="1"/>
          </p:cNvSpPr>
          <p:nvPr>
            <p:ph type="sldNum" sz="quarter" idx="12"/>
          </p:nvPr>
        </p:nvSpPr>
        <p:spPr/>
        <p:txBody>
          <a:bodyPr/>
          <a:lstStyle/>
          <a:p>
            <a:pPr>
              <a:defRPr/>
            </a:pPr>
            <a:fld id="{EAA15384-6E24-4205-994D-4E3DBD05E515}" type="slidenum">
              <a:rPr lang="en-GB" smtClean="0"/>
              <a:pPr>
                <a:defRPr/>
              </a:pPr>
              <a:t>‹#›</a:t>
            </a:fld>
            <a:endParaRPr lang="en-GB"/>
          </a:p>
        </p:txBody>
      </p:sp>
    </p:spTree>
    <p:extLst>
      <p:ext uri="{BB962C8B-B14F-4D97-AF65-F5344CB8AC3E}">
        <p14:creationId xmlns:p14="http://schemas.microsoft.com/office/powerpoint/2010/main" val="2477817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1B9C9051-4F89-4145-AFC2-1A131031F6B2}" type="datetimeFigureOut">
              <a:rPr lang="en-GB" smtClean="0"/>
              <a:pPr>
                <a:defRPr/>
              </a:pPr>
              <a:t>09/10/2023</a:t>
            </a:fld>
            <a:endParaRPr lang="en-GB"/>
          </a:p>
        </p:txBody>
      </p:sp>
      <p:sp>
        <p:nvSpPr>
          <p:cNvPr id="4" name="Footer Placeholder 3"/>
          <p:cNvSpPr>
            <a:spLocks noGrp="1"/>
          </p:cNvSpPr>
          <p:nvPr>
            <p:ph type="ftr" sz="quarter" idx="11"/>
          </p:nvPr>
        </p:nvSpPr>
        <p:spPr/>
        <p:txBody>
          <a:bodyPr/>
          <a:lstStyle/>
          <a:p>
            <a:pPr>
              <a:defRPr/>
            </a:pPr>
            <a:endParaRPr lang="en-GB"/>
          </a:p>
        </p:txBody>
      </p:sp>
      <p:sp>
        <p:nvSpPr>
          <p:cNvPr id="5" name="Slide Number Placeholder 4"/>
          <p:cNvSpPr>
            <a:spLocks noGrp="1"/>
          </p:cNvSpPr>
          <p:nvPr>
            <p:ph type="sldNum" sz="quarter" idx="12"/>
          </p:nvPr>
        </p:nvSpPr>
        <p:spPr/>
        <p:txBody>
          <a:bodyPr/>
          <a:lstStyle/>
          <a:p>
            <a:pPr>
              <a:defRPr/>
            </a:pPr>
            <a:fld id="{663C843C-DFE0-4C81-B6FD-16DEAE02C678}" type="slidenum">
              <a:rPr lang="en-GB" smtClean="0"/>
              <a:pPr>
                <a:defRPr/>
              </a:pPr>
              <a:t>‹#›</a:t>
            </a:fld>
            <a:endParaRPr lang="en-GB"/>
          </a:p>
        </p:txBody>
      </p:sp>
    </p:spTree>
    <p:extLst>
      <p:ext uri="{BB962C8B-B14F-4D97-AF65-F5344CB8AC3E}">
        <p14:creationId xmlns:p14="http://schemas.microsoft.com/office/powerpoint/2010/main" val="324853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fld id="{3B1646BE-A511-4649-82AF-D5D4105D529F}" type="datetimeFigureOut">
              <a:rPr lang="en-GB" smtClean="0"/>
              <a:pPr>
                <a:defRPr/>
              </a:pPr>
              <a:t>09/10/2023</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n-GB"/>
          </a:p>
        </p:txBody>
      </p:sp>
      <p:sp>
        <p:nvSpPr>
          <p:cNvPr id="9" name="Slide Number Placeholder 8"/>
          <p:cNvSpPr>
            <a:spLocks noGrp="1"/>
          </p:cNvSpPr>
          <p:nvPr>
            <p:ph type="sldNum" sz="quarter" idx="12"/>
          </p:nvPr>
        </p:nvSpPr>
        <p:spPr/>
        <p:txBody>
          <a:bodyPr/>
          <a:lstStyle/>
          <a:p>
            <a:pPr>
              <a:defRPr/>
            </a:pPr>
            <a:fld id="{D5E7407A-98FE-426D-8348-438285BF54F7}" type="slidenum">
              <a:rPr lang="en-GB" smtClean="0"/>
              <a:pPr>
                <a:defRPr/>
              </a:pPr>
              <a:t>‹#›</a:t>
            </a:fld>
            <a:endParaRPr lang="en-GB"/>
          </a:p>
        </p:txBody>
      </p:sp>
    </p:spTree>
    <p:extLst>
      <p:ext uri="{BB962C8B-B14F-4D97-AF65-F5344CB8AC3E}">
        <p14:creationId xmlns:p14="http://schemas.microsoft.com/office/powerpoint/2010/main" val="1201144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pPr>
              <a:defRPr/>
            </a:pPr>
            <a:fld id="{9EE3772F-A334-4230-9166-81BC7195D94E}" type="datetimeFigureOut">
              <a:rPr lang="en-GB" smtClean="0"/>
              <a:pPr>
                <a:defRPr/>
              </a:pPr>
              <a:t>09/10/2023</a:t>
            </a:fld>
            <a:endParaRPr lang="en-GB"/>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pPr>
              <a:defRPr/>
            </a:pPr>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41462689-8084-4FB9-8B57-927B8A319898}" type="slidenum">
              <a:rPr lang="en-GB" smtClean="0"/>
              <a:pPr>
                <a:defRPr/>
              </a:pPr>
              <a:t>‹#›</a:t>
            </a:fld>
            <a:endParaRPr lang="en-GB"/>
          </a:p>
        </p:txBody>
      </p:sp>
    </p:spTree>
    <p:extLst>
      <p:ext uri="{BB962C8B-B14F-4D97-AF65-F5344CB8AC3E}">
        <p14:creationId xmlns:p14="http://schemas.microsoft.com/office/powerpoint/2010/main" val="4028809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46139BF0-DEE7-4B3E-901E-67B9613301E5}" type="datetimeFigureOut">
              <a:rPr lang="en-GB" smtClean="0"/>
              <a:pPr>
                <a:defRPr/>
              </a:pPr>
              <a:t>09/10/2023</a:t>
            </a:fld>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9EAB259C-9064-4916-A1EC-5065F3950D5E}" type="slidenum">
              <a:rPr lang="en-GB" smtClean="0"/>
              <a:pPr>
                <a:defRPr/>
              </a:pPr>
              <a:t>‹#›</a:t>
            </a:fld>
            <a:endParaRPr lang="en-GB"/>
          </a:p>
        </p:txBody>
      </p:sp>
    </p:spTree>
    <p:extLst>
      <p:ext uri="{BB962C8B-B14F-4D97-AF65-F5344CB8AC3E}">
        <p14:creationId xmlns:p14="http://schemas.microsoft.com/office/powerpoint/2010/main" val="3312980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a:defRPr/>
            </a:pPr>
            <a:fld id="{0DF415C4-05CA-48EC-8F47-C1DF2D74EC30}" type="datetimeFigureOut">
              <a:rPr lang="en-GB" smtClean="0"/>
              <a:pPr>
                <a:defRPr/>
              </a:pPr>
              <a:t>09/10/2023</a:t>
            </a:fld>
            <a:endParaRPr lang="en-GB"/>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en-GB"/>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a:defRPr/>
            </a:pPr>
            <a:fld id="{08A05E1C-3ED1-4870-9ED9-596ACB2DDCDA}" type="slidenum">
              <a:rPr lang="en-GB" smtClean="0"/>
              <a:pPr>
                <a:defRPr/>
              </a:pPr>
              <a:t>‹#›</a:t>
            </a:fld>
            <a:endParaRPr lang="en-GB"/>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8756491"/>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bunscoilbb.com/"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em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www.bunscoilbb.com/" TargetMode="External"/><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abair.ie/" TargetMode="External"/><Relationship Id="rId7" Type="http://schemas.openxmlformats.org/officeDocument/2006/relationships/hyperlink" Target="http://www.irishforparents.ie/" TargetMode="External"/><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hyperlink" Target="https://foghlaim.tg4.ie/" TargetMode="External"/><Relationship Id="rId5" Type="http://schemas.openxmlformats.org/officeDocument/2006/relationships/hyperlink" Target="about:blank" TargetMode="External"/><Relationship Id="rId4" Type="http://schemas.openxmlformats.org/officeDocument/2006/relationships/hyperlink" Target="http://www.tearma.i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684213" y="1412875"/>
            <a:ext cx="7772400" cy="1470025"/>
          </a:xfrm>
        </p:spPr>
        <p:txBody>
          <a:bodyPr>
            <a:normAutofit fontScale="90000"/>
          </a:bodyPr>
          <a:lstStyle/>
          <a:p>
            <a:r>
              <a:rPr lang="en-GB" sz="5400" dirty="0" err="1">
                <a:latin typeface="Comic Sans MS" pitchFamily="66" charset="0"/>
              </a:rPr>
              <a:t>Fáilte</a:t>
            </a:r>
            <a:r>
              <a:rPr lang="en-GB" sz="5400" dirty="0">
                <a:latin typeface="Comic Sans MS" pitchFamily="66" charset="0"/>
              </a:rPr>
              <a:t> go </a:t>
            </a:r>
            <a:r>
              <a:rPr lang="en-GB" sz="5400" dirty="0" err="1">
                <a:latin typeface="Comic Sans MS" pitchFamily="66" charset="0"/>
              </a:rPr>
              <a:t>Naíscoil</a:t>
            </a:r>
            <a:r>
              <a:rPr lang="en-GB" sz="5400" dirty="0">
                <a:latin typeface="Comic Sans MS" pitchFamily="66" charset="0"/>
              </a:rPr>
              <a:t> </a:t>
            </a:r>
            <a:r>
              <a:rPr lang="en-GB" sz="5400" dirty="0" err="1">
                <a:latin typeface="Comic Sans MS" pitchFamily="66" charset="0"/>
              </a:rPr>
              <a:t>agus</a:t>
            </a:r>
            <a:br>
              <a:rPr lang="en-GB" sz="5400" dirty="0">
                <a:latin typeface="Comic Sans MS" pitchFamily="66" charset="0"/>
              </a:rPr>
            </a:br>
            <a:r>
              <a:rPr lang="en-GB" sz="5400" dirty="0" err="1">
                <a:latin typeface="Comic Sans MS" pitchFamily="66" charset="0"/>
              </a:rPr>
              <a:t>Bunscoil</a:t>
            </a:r>
            <a:r>
              <a:rPr lang="en-GB" sz="5400" dirty="0">
                <a:latin typeface="Comic Sans MS" pitchFamily="66" charset="0"/>
              </a:rPr>
              <a:t> </a:t>
            </a:r>
            <a:r>
              <a:rPr lang="en-GB" sz="5400" dirty="0" err="1">
                <a:latin typeface="Comic Sans MS" pitchFamily="66" charset="0"/>
              </a:rPr>
              <a:t>Bheanna</a:t>
            </a:r>
            <a:r>
              <a:rPr lang="en-GB" sz="5400" dirty="0">
                <a:latin typeface="Comic Sans MS" pitchFamily="66" charset="0"/>
              </a:rPr>
              <a:t> </a:t>
            </a:r>
            <a:r>
              <a:rPr lang="en-GB" sz="5400" dirty="0" err="1">
                <a:latin typeface="Comic Sans MS" pitchFamily="66" charset="0"/>
              </a:rPr>
              <a:t>Boirche</a:t>
            </a:r>
            <a:br>
              <a:rPr lang="en-GB" sz="4000" dirty="0">
                <a:latin typeface="Comic Sans MS" pitchFamily="66" charset="0"/>
              </a:rPr>
            </a:br>
            <a:br>
              <a:rPr lang="en-GB" sz="5400" dirty="0">
                <a:latin typeface="Comic Sans MS" pitchFamily="66" charset="0"/>
              </a:rPr>
            </a:br>
            <a:endParaRPr lang="en-GB" sz="5400" dirty="0">
              <a:latin typeface="Comic Sans MS" pitchFamily="66" charset="0"/>
            </a:endParaRPr>
          </a:p>
        </p:txBody>
      </p:sp>
      <p:sp>
        <p:nvSpPr>
          <p:cNvPr id="3" name="Subtitle 2"/>
          <p:cNvSpPr>
            <a:spLocks noGrp="1"/>
          </p:cNvSpPr>
          <p:nvPr>
            <p:ph type="subTitle" idx="1"/>
          </p:nvPr>
        </p:nvSpPr>
        <p:spPr>
          <a:xfrm>
            <a:off x="1476375" y="4797425"/>
            <a:ext cx="6400800" cy="1752600"/>
          </a:xfrm>
        </p:spPr>
        <p:txBody>
          <a:bodyPr>
            <a:normAutofit/>
          </a:bodyPr>
          <a:lstStyle/>
          <a:p>
            <a:pPr algn="ctr"/>
            <a:r>
              <a:rPr lang="en-GB" dirty="0">
                <a:solidFill>
                  <a:srgbClr val="898989"/>
                </a:solidFill>
                <a:latin typeface="Comic Sans MS" pitchFamily="66" charset="0"/>
              </a:rPr>
              <a:t> </a:t>
            </a:r>
            <a:r>
              <a:rPr lang="en-GB" dirty="0" err="1">
                <a:solidFill>
                  <a:srgbClr val="898989"/>
                </a:solidFill>
                <a:latin typeface="Comic Sans MS" pitchFamily="66" charset="0"/>
              </a:rPr>
              <a:t>Cruinniú</a:t>
            </a:r>
            <a:r>
              <a:rPr lang="en-GB" dirty="0">
                <a:solidFill>
                  <a:srgbClr val="898989"/>
                </a:solidFill>
                <a:latin typeface="Comic Sans MS" pitchFamily="66" charset="0"/>
              </a:rPr>
              <a:t> </a:t>
            </a:r>
            <a:r>
              <a:rPr lang="en-GB" dirty="0" err="1">
                <a:solidFill>
                  <a:srgbClr val="898989"/>
                </a:solidFill>
                <a:latin typeface="Comic Sans MS" pitchFamily="66" charset="0"/>
              </a:rPr>
              <a:t>Curaclaim</a:t>
            </a:r>
            <a:endParaRPr lang="en-GB" dirty="0">
              <a:solidFill>
                <a:srgbClr val="898989"/>
              </a:solidFill>
              <a:latin typeface="Comic Sans MS" pitchFamily="66" charset="0"/>
            </a:endParaRPr>
          </a:p>
          <a:p>
            <a:pPr algn="ctr"/>
            <a:r>
              <a:rPr lang="en-GB" dirty="0">
                <a:solidFill>
                  <a:srgbClr val="898989"/>
                </a:solidFill>
                <a:latin typeface="Comic Sans MS" pitchFamily="66" charset="0"/>
              </a:rPr>
              <a:t>2023</a:t>
            </a:r>
          </a:p>
        </p:txBody>
      </p:sp>
      <p:pic>
        <p:nvPicPr>
          <p:cNvPr id="5" name="Picture 4">
            <a:extLst>
              <a:ext uri="{FF2B5EF4-FFF2-40B4-BE49-F238E27FC236}">
                <a16:creationId xmlns:a16="http://schemas.microsoft.com/office/drawing/2014/main" id="{D25F0EBA-D2AE-BFFB-A467-4A8E2E34A3B6}"/>
              </a:ext>
            </a:extLst>
          </p:cNvPr>
          <p:cNvPicPr>
            <a:picLocks noChangeAspect="1"/>
          </p:cNvPicPr>
          <p:nvPr/>
        </p:nvPicPr>
        <p:blipFill>
          <a:blip r:embed="rId2"/>
          <a:stretch>
            <a:fillRect/>
          </a:stretch>
        </p:blipFill>
        <p:spPr>
          <a:xfrm>
            <a:off x="0" y="1628800"/>
            <a:ext cx="9144000" cy="306051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323850" y="260350"/>
            <a:ext cx="8640763" cy="1585913"/>
          </a:xfrm>
          <a:prstGeom prst="rect">
            <a:avLst/>
          </a:prstGeom>
          <a:ln>
            <a:noFill/>
          </a:ln>
          <a:effectLst>
            <a:softEdge rad="112500"/>
          </a:effectLst>
        </p:spPr>
      </p:pic>
      <p:sp>
        <p:nvSpPr>
          <p:cNvPr id="2" name="Title 1"/>
          <p:cNvSpPr>
            <a:spLocks noGrp="1"/>
          </p:cNvSpPr>
          <p:nvPr>
            <p:ph type="title"/>
          </p:nvPr>
        </p:nvSpPr>
        <p:spPr/>
        <p:txBody>
          <a:bodyPr/>
          <a:lstStyle/>
          <a:p>
            <a:r>
              <a:rPr lang="en-GB" dirty="0" err="1"/>
              <a:t>Uimhearthacht</a:t>
            </a:r>
            <a:r>
              <a:rPr lang="en-GB" dirty="0"/>
              <a:t> / Numeracy</a:t>
            </a:r>
          </a:p>
        </p:txBody>
      </p:sp>
      <p:sp>
        <p:nvSpPr>
          <p:cNvPr id="3" name="Content Placeholder 2"/>
          <p:cNvSpPr>
            <a:spLocks noGrp="1"/>
          </p:cNvSpPr>
          <p:nvPr>
            <p:ph idx="1"/>
          </p:nvPr>
        </p:nvSpPr>
        <p:spPr>
          <a:xfrm>
            <a:off x="179512" y="1825323"/>
            <a:ext cx="7543801" cy="4023360"/>
          </a:xfrm>
        </p:spPr>
        <p:txBody>
          <a:bodyPr>
            <a:normAutofit fontScale="92500" lnSpcReduction="10000"/>
          </a:bodyPr>
          <a:lstStyle/>
          <a:p>
            <a:pPr marL="0" indent="0">
              <a:buNone/>
            </a:pPr>
            <a:r>
              <a:rPr lang="en-GB" sz="2400" dirty="0"/>
              <a:t>Key stage 1</a:t>
            </a:r>
          </a:p>
          <a:p>
            <a:pPr lvl="0"/>
            <a:r>
              <a:rPr lang="en-GB" sz="2400" dirty="0"/>
              <a:t>The month of September is spent on basic revision</a:t>
            </a:r>
          </a:p>
          <a:p>
            <a:pPr lvl="0"/>
            <a:r>
              <a:rPr lang="en-GB" sz="2400" dirty="0"/>
              <a:t>Pupils will be introduced to numbers up to 1,000 </a:t>
            </a:r>
          </a:p>
          <a:p>
            <a:pPr lvl="0"/>
            <a:r>
              <a:rPr lang="en-GB" sz="2400" dirty="0"/>
              <a:t>adding, subtracting, multiplying and dividing </a:t>
            </a:r>
          </a:p>
          <a:p>
            <a:pPr lvl="0"/>
            <a:r>
              <a:rPr lang="en-GB" sz="2400" dirty="0"/>
              <a:t>Money – it is helpful to let children handle money at home</a:t>
            </a:r>
          </a:p>
          <a:p>
            <a:pPr lvl="0"/>
            <a:r>
              <a:rPr lang="en-GB" sz="2400" dirty="0"/>
              <a:t>Shape and space – 2D and 3D shapes</a:t>
            </a:r>
          </a:p>
          <a:p>
            <a:pPr lvl="0"/>
            <a:r>
              <a:rPr lang="en-GB" sz="2400" dirty="0"/>
              <a:t>Measurement – length, weight, capacity, volume and time</a:t>
            </a:r>
          </a:p>
          <a:p>
            <a:pPr lvl="0"/>
            <a:r>
              <a:rPr lang="en-GB" sz="2400" dirty="0"/>
              <a:t>Data handling – drawing and interpreting graphs</a:t>
            </a:r>
          </a:p>
          <a:p>
            <a:pPr lvl="0"/>
            <a:r>
              <a:rPr lang="en-GB" sz="2400" dirty="0"/>
              <a:t>Mental maths – various games / exercises in class</a:t>
            </a:r>
          </a:p>
          <a:p>
            <a:endParaRPr lang="en-GB" sz="2400" dirty="0"/>
          </a:p>
        </p:txBody>
      </p:sp>
      <p:pic>
        <p:nvPicPr>
          <p:cNvPr id="7" name="Picture 6">
            <a:extLst>
              <a:ext uri="{FF2B5EF4-FFF2-40B4-BE49-F238E27FC236}">
                <a16:creationId xmlns:a16="http://schemas.microsoft.com/office/drawing/2014/main" id="{FED67D84-7C32-28F3-4454-AF25C43EA2A3}"/>
              </a:ext>
            </a:extLst>
          </p:cNvPr>
          <p:cNvPicPr>
            <a:picLocks noChangeAspect="1"/>
          </p:cNvPicPr>
          <p:nvPr/>
        </p:nvPicPr>
        <p:blipFill rotWithShape="1">
          <a:blip r:embed="rId3"/>
          <a:srcRect l="39539"/>
          <a:stretch/>
        </p:blipFill>
        <p:spPr>
          <a:xfrm>
            <a:off x="6217737" y="1628800"/>
            <a:ext cx="2447950" cy="1964443"/>
          </a:xfrm>
          <a:prstGeom prst="rect">
            <a:avLst/>
          </a:prstGeom>
        </p:spPr>
      </p:pic>
      <p:pic>
        <p:nvPicPr>
          <p:cNvPr id="9" name="Picture 8">
            <a:extLst>
              <a:ext uri="{FF2B5EF4-FFF2-40B4-BE49-F238E27FC236}">
                <a16:creationId xmlns:a16="http://schemas.microsoft.com/office/drawing/2014/main" id="{71CB60EE-50B1-FA0E-F8BE-038201469DC1}"/>
              </a:ext>
            </a:extLst>
          </p:cNvPr>
          <p:cNvPicPr>
            <a:picLocks noChangeAspect="1"/>
          </p:cNvPicPr>
          <p:nvPr/>
        </p:nvPicPr>
        <p:blipFill>
          <a:blip r:embed="rId4"/>
          <a:stretch>
            <a:fillRect/>
          </a:stretch>
        </p:blipFill>
        <p:spPr>
          <a:xfrm>
            <a:off x="6094063" y="4797152"/>
            <a:ext cx="2879808" cy="1919872"/>
          </a:xfrm>
          <a:prstGeom prst="rect">
            <a:avLst/>
          </a:prstGeom>
        </p:spPr>
      </p:pic>
    </p:spTree>
    <p:extLst>
      <p:ext uri="{BB962C8B-B14F-4D97-AF65-F5344CB8AC3E}">
        <p14:creationId xmlns:p14="http://schemas.microsoft.com/office/powerpoint/2010/main" val="1098798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srcRect/>
          <a:stretch>
            <a:fillRect/>
          </a:stretch>
        </p:blipFill>
        <p:spPr bwMode="auto">
          <a:xfrm>
            <a:off x="323850" y="260350"/>
            <a:ext cx="8640763" cy="1585913"/>
          </a:xfrm>
          <a:prstGeom prst="rect">
            <a:avLst/>
          </a:prstGeom>
          <a:ln>
            <a:noFill/>
          </a:ln>
          <a:effectLst>
            <a:softEdge rad="112500"/>
          </a:effectLst>
        </p:spPr>
      </p:pic>
      <p:sp>
        <p:nvSpPr>
          <p:cNvPr id="2" name="Title 1"/>
          <p:cNvSpPr>
            <a:spLocks noGrp="1"/>
          </p:cNvSpPr>
          <p:nvPr>
            <p:ph type="title"/>
          </p:nvPr>
        </p:nvSpPr>
        <p:spPr/>
        <p:txBody>
          <a:bodyPr/>
          <a:lstStyle/>
          <a:p>
            <a:r>
              <a:rPr lang="en-GB" dirty="0" err="1"/>
              <a:t>Uimhearthacht</a:t>
            </a:r>
            <a:r>
              <a:rPr lang="en-GB" dirty="0"/>
              <a:t> / Numeracy</a:t>
            </a:r>
          </a:p>
        </p:txBody>
      </p:sp>
      <p:sp>
        <p:nvSpPr>
          <p:cNvPr id="3" name="Content Placeholder 2"/>
          <p:cNvSpPr>
            <a:spLocks noGrp="1"/>
          </p:cNvSpPr>
          <p:nvPr>
            <p:ph idx="1"/>
          </p:nvPr>
        </p:nvSpPr>
        <p:spPr/>
        <p:txBody>
          <a:bodyPr>
            <a:normAutofit fontScale="92500" lnSpcReduction="10000"/>
          </a:bodyPr>
          <a:lstStyle/>
          <a:p>
            <a:pPr marL="0" lvl="0" indent="0">
              <a:buNone/>
            </a:pPr>
            <a:r>
              <a:rPr lang="en-GB" dirty="0"/>
              <a:t>Key stage 2</a:t>
            </a:r>
          </a:p>
          <a:p>
            <a:pPr marL="0" lvl="0" indent="0">
              <a:buNone/>
            </a:pPr>
            <a:r>
              <a:rPr lang="en-GB" dirty="0"/>
              <a:t>Number work will begin with working with large numbers from hundreds up to 9999, identifying patterns, nearest tens, hundreds, thousands, etc, understanding place value.</a:t>
            </a:r>
          </a:p>
          <a:p>
            <a:pPr marL="0" lvl="0" indent="0">
              <a:buNone/>
            </a:pPr>
            <a:r>
              <a:rPr lang="en-GB" dirty="0"/>
              <a:t>We will work with addition, subtraction and multiplication leading onto simple division and division with remainders in practical contexts. Then focus on using simple fractions in context. Times tables need to be revised throughout the year to aid problem solving. </a:t>
            </a:r>
          </a:p>
          <a:p>
            <a:pPr marL="0" lvl="0" indent="0">
              <a:buNone/>
            </a:pPr>
            <a:r>
              <a:rPr lang="en-GB" dirty="0"/>
              <a:t>Other topics dealt with in Maths will include understanding different types of measurement and their uses – </a:t>
            </a:r>
            <a:r>
              <a:rPr lang="en-GB" dirty="0" err="1"/>
              <a:t>ie</a:t>
            </a:r>
            <a:r>
              <a:rPr lang="en-GB" dirty="0"/>
              <a:t>, choosing and using the appropriate measure for capacity, volume, weight, time and temperature. We will also study area and perimeter of 2D shapes, names and properties of 3D shapes, lines of symmetry &amp; simple angles, 12 &amp; 24 hour clock, collecting, recording and interpreting information on graphs, tables, charts, etc.. </a:t>
            </a:r>
            <a:endParaRPr lang="en-GB" sz="2400" dirty="0"/>
          </a:p>
        </p:txBody>
      </p:sp>
    </p:spTree>
    <p:extLst>
      <p:ext uri="{BB962C8B-B14F-4D97-AF65-F5344CB8AC3E}">
        <p14:creationId xmlns:p14="http://schemas.microsoft.com/office/powerpoint/2010/main" val="2885394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463463" y="1783357"/>
            <a:ext cx="8229600" cy="4525963"/>
          </a:xfrm>
        </p:spPr>
        <p:txBody>
          <a:bodyPr>
            <a:normAutofit lnSpcReduction="10000"/>
          </a:bodyPr>
          <a:lstStyle/>
          <a:p>
            <a:r>
              <a:rPr lang="en-GB" sz="1600" dirty="0">
                <a:latin typeface="Comic Sans MS" pitchFamily="66" charset="0"/>
              </a:rPr>
              <a:t>A key question parents often ask is ‘how will my child be assessed?’</a:t>
            </a:r>
          </a:p>
          <a:p>
            <a:r>
              <a:rPr lang="en-GB" sz="1600" dirty="0" err="1">
                <a:latin typeface="Comic Sans MS" pitchFamily="66" charset="0"/>
              </a:rPr>
              <a:t>Bunscoil</a:t>
            </a:r>
            <a:r>
              <a:rPr lang="en-GB" sz="1600" dirty="0">
                <a:latin typeface="Comic Sans MS" pitchFamily="66" charset="0"/>
              </a:rPr>
              <a:t> </a:t>
            </a:r>
            <a:r>
              <a:rPr lang="en-GB" sz="1600" dirty="0" err="1">
                <a:latin typeface="Comic Sans MS" pitchFamily="66" charset="0"/>
              </a:rPr>
              <a:t>Bheanna</a:t>
            </a:r>
            <a:r>
              <a:rPr lang="en-GB" sz="1600" dirty="0">
                <a:latin typeface="Comic Sans MS" pitchFamily="66" charset="0"/>
              </a:rPr>
              <a:t> Boirche assesses pupils in the same ways pupils are assessed in any other primary school in Northern Ireland – Irish or English medium. </a:t>
            </a:r>
          </a:p>
          <a:p>
            <a:r>
              <a:rPr lang="en-GB" sz="1600" dirty="0">
                <a:latin typeface="Comic Sans MS" pitchFamily="66" charset="0"/>
              </a:rPr>
              <a:t>In accordance with the NI Curriculum, in Years 1 – 7, teachers must assess your child’s learning.  </a:t>
            </a:r>
          </a:p>
          <a:p>
            <a:r>
              <a:rPr lang="en-GB" sz="1600" dirty="0">
                <a:latin typeface="Comic Sans MS" pitchFamily="66" charset="0"/>
              </a:rPr>
              <a:t>In Rang 1 &amp; 2, this predominantly takes the form of ongoing individual classroom observations.  However,  in Rang 1 &amp; 2,  pupils are also assessed on a 6 – weekly basis on their key literacy and numeracy skills/targets,  albeit in a very informal style,  such as structured games and 1:1 activities.</a:t>
            </a:r>
          </a:p>
          <a:p>
            <a:r>
              <a:rPr lang="en-GB" sz="1600" dirty="0">
                <a:latin typeface="Comic Sans MS" pitchFamily="66" charset="0"/>
              </a:rPr>
              <a:t>In Rang 3 - 7, pupils undergo standardised tests in the summer term in English, Irish and Maths, which give a more formal indication of progress.  These scores are then analysed by the teachers, and used to plan the future teaching and learning of our pupils.</a:t>
            </a:r>
          </a:p>
          <a:p>
            <a:r>
              <a:rPr lang="en-GB" sz="1600" dirty="0">
                <a:latin typeface="Comic Sans MS" pitchFamily="66" charset="0"/>
              </a:rPr>
              <a:t>Every year, 1:1 parent-teacher meetings are held to update you on your child’s progress and to suggest areas to help support your child in the home environment.</a:t>
            </a:r>
          </a:p>
          <a:p>
            <a:r>
              <a:rPr lang="en-GB" sz="1600" dirty="0">
                <a:latin typeface="Comic Sans MS" pitchFamily="66" charset="0"/>
              </a:rPr>
              <a:t>At the end of each school year, you will receive a written report from your child’s teacher. This will describe your child’s progress in every aspect of the curriculum.</a:t>
            </a:r>
            <a:endParaRPr lang="en-GB" dirty="0"/>
          </a:p>
        </p:txBody>
      </p:sp>
      <p:pic>
        <p:nvPicPr>
          <p:cNvPr id="4" name="Picture 2"/>
          <p:cNvPicPr>
            <a:picLocks noChangeAspect="1" noChangeArrowheads="1"/>
          </p:cNvPicPr>
          <p:nvPr/>
        </p:nvPicPr>
        <p:blipFill>
          <a:blip r:embed="rId2"/>
          <a:srcRect/>
          <a:stretch>
            <a:fillRect/>
          </a:stretch>
        </p:blipFill>
        <p:spPr bwMode="auto">
          <a:xfrm>
            <a:off x="251618" y="321513"/>
            <a:ext cx="8640763" cy="1451304"/>
          </a:xfrm>
          <a:prstGeom prst="rect">
            <a:avLst/>
          </a:prstGeom>
          <a:noFill/>
          <a:ln w="9525">
            <a:noFill/>
            <a:miter lim="800000"/>
            <a:headEnd/>
            <a:tailEnd/>
          </a:ln>
        </p:spPr>
      </p:pic>
      <p:sp>
        <p:nvSpPr>
          <p:cNvPr id="5" name="Title 1"/>
          <p:cNvSpPr>
            <a:spLocks/>
          </p:cNvSpPr>
          <p:nvPr/>
        </p:nvSpPr>
        <p:spPr bwMode="auto">
          <a:xfrm>
            <a:off x="457200" y="274638"/>
            <a:ext cx="8229600" cy="922337"/>
          </a:xfrm>
          <a:prstGeom prst="rect">
            <a:avLst/>
          </a:prstGeom>
          <a:noFill/>
          <a:ln w="9525">
            <a:noFill/>
            <a:miter lim="800000"/>
            <a:headEnd/>
            <a:tailEnd/>
          </a:ln>
        </p:spPr>
        <p:txBody>
          <a:bodyPr anchor="ctr"/>
          <a:lstStyle/>
          <a:p>
            <a:pPr algn="ctr"/>
            <a:r>
              <a:rPr lang="en-GB" sz="4400" dirty="0" err="1">
                <a:latin typeface="Comic Sans MS" pitchFamily="66" charset="0"/>
              </a:rPr>
              <a:t>Measúnú</a:t>
            </a:r>
            <a:r>
              <a:rPr lang="en-GB" sz="4400" dirty="0">
                <a:latin typeface="Comic Sans MS" pitchFamily="66" charset="0"/>
              </a:rPr>
              <a:t> - Assessment</a:t>
            </a:r>
          </a:p>
        </p:txBody>
      </p:sp>
    </p:spTree>
    <p:extLst>
      <p:ext uri="{BB962C8B-B14F-4D97-AF65-F5344CB8AC3E}">
        <p14:creationId xmlns:p14="http://schemas.microsoft.com/office/powerpoint/2010/main" val="171231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p:cNvPicPr>
            <a:picLocks noChangeAspect="1" noChangeArrowheads="1"/>
          </p:cNvPicPr>
          <p:nvPr/>
        </p:nvPicPr>
        <p:blipFill>
          <a:blip r:embed="rId2"/>
          <a:srcRect/>
          <a:stretch>
            <a:fillRect/>
          </a:stretch>
        </p:blipFill>
        <p:spPr bwMode="auto">
          <a:xfrm>
            <a:off x="323850" y="260350"/>
            <a:ext cx="8640763" cy="1585913"/>
          </a:xfrm>
          <a:prstGeom prst="rect">
            <a:avLst/>
          </a:prstGeom>
          <a:noFill/>
          <a:ln w="9525">
            <a:noFill/>
            <a:miter lim="800000"/>
            <a:headEnd/>
            <a:tailEnd/>
          </a:ln>
        </p:spPr>
      </p:pic>
      <p:sp>
        <p:nvSpPr>
          <p:cNvPr id="22530" name="Title 1"/>
          <p:cNvSpPr>
            <a:spLocks noGrp="1"/>
          </p:cNvSpPr>
          <p:nvPr>
            <p:ph type="title"/>
          </p:nvPr>
        </p:nvSpPr>
        <p:spPr>
          <a:xfrm>
            <a:off x="457200" y="274638"/>
            <a:ext cx="8229600" cy="922337"/>
          </a:xfrm>
        </p:spPr>
        <p:txBody>
          <a:bodyPr/>
          <a:lstStyle/>
          <a:p>
            <a:r>
              <a:rPr lang="en-GB">
                <a:latin typeface="Comic Sans MS" pitchFamily="66" charset="0"/>
              </a:rPr>
              <a:t>Spóirt</a:t>
            </a:r>
          </a:p>
        </p:txBody>
      </p:sp>
      <p:sp>
        <p:nvSpPr>
          <p:cNvPr id="3" name="Content Placeholder 2"/>
          <p:cNvSpPr>
            <a:spLocks noGrp="1"/>
          </p:cNvSpPr>
          <p:nvPr>
            <p:ph idx="1"/>
          </p:nvPr>
        </p:nvSpPr>
        <p:spPr>
          <a:xfrm>
            <a:off x="457200" y="1052513"/>
            <a:ext cx="8229600" cy="5329237"/>
          </a:xfrm>
        </p:spPr>
        <p:txBody>
          <a:bodyPr>
            <a:normAutofit/>
          </a:bodyPr>
          <a:lstStyle/>
          <a:p>
            <a:pPr marL="0" indent="0">
              <a:lnSpc>
                <a:spcPct val="80000"/>
              </a:lnSpc>
              <a:buFont typeface="Arial" charset="0"/>
              <a:buNone/>
            </a:pPr>
            <a:endParaRPr lang="en-GB" sz="1000" dirty="0">
              <a:latin typeface="Times New Roman" pitchFamily="18" charset="0"/>
              <a:cs typeface="Times New Roman" pitchFamily="18" charset="0"/>
            </a:endParaRPr>
          </a:p>
          <a:p>
            <a:pPr marL="0" indent="0" algn="just">
              <a:lnSpc>
                <a:spcPct val="80000"/>
              </a:lnSpc>
              <a:buFont typeface="Arial" charset="0"/>
              <a:buNone/>
            </a:pPr>
            <a:endParaRPr lang="en-GB" sz="1600" dirty="0">
              <a:latin typeface="Comic Sans MS" pitchFamily="66" charset="0"/>
              <a:cs typeface="Times New Roman" pitchFamily="18" charset="0"/>
            </a:endParaRPr>
          </a:p>
          <a:p>
            <a:pPr marL="0" indent="0" algn="just">
              <a:lnSpc>
                <a:spcPct val="80000"/>
              </a:lnSpc>
              <a:buFont typeface="Arial" charset="0"/>
              <a:buNone/>
            </a:pPr>
            <a:endParaRPr lang="en-GB" sz="1800" dirty="0">
              <a:latin typeface="Times New Roman" pitchFamily="18" charset="0"/>
              <a:cs typeface="Times New Roman" pitchFamily="18" charset="0"/>
            </a:endParaRPr>
          </a:p>
          <a:p>
            <a:pPr marL="0" indent="0" algn="just">
              <a:lnSpc>
                <a:spcPct val="80000"/>
              </a:lnSpc>
              <a:buFont typeface="Arial" charset="0"/>
              <a:buNone/>
            </a:pPr>
            <a:r>
              <a:rPr lang="en-GB" sz="1800" dirty="0">
                <a:latin typeface="Comic Sans MS" pitchFamily="66" charset="0"/>
                <a:cs typeface="Times New Roman" pitchFamily="18" charset="0"/>
              </a:rPr>
              <a:t>Structured weekly PE lessons are taught, in which teachers follow a movement and athletics scheme which ensures continuity and progression of core skills and competences.</a:t>
            </a:r>
          </a:p>
          <a:p>
            <a:pPr marL="0" indent="0" algn="just">
              <a:lnSpc>
                <a:spcPct val="80000"/>
              </a:lnSpc>
              <a:buFont typeface="Arial" charset="0"/>
              <a:buNone/>
            </a:pPr>
            <a:endParaRPr lang="en-GB" sz="1800" dirty="0">
              <a:latin typeface="Comic Sans MS" pitchFamily="66" charset="0"/>
              <a:cs typeface="Times New Roman" pitchFamily="18" charset="0"/>
            </a:endParaRPr>
          </a:p>
          <a:p>
            <a:pPr marL="0" indent="0" algn="just">
              <a:lnSpc>
                <a:spcPct val="80000"/>
              </a:lnSpc>
              <a:buFont typeface="Arial" charset="0"/>
              <a:buNone/>
            </a:pPr>
            <a:r>
              <a:rPr lang="en-GB" sz="1800" dirty="0">
                <a:latin typeface="Comic Sans MS" pitchFamily="66" charset="0"/>
                <a:cs typeface="Times New Roman" pitchFamily="18" charset="0"/>
              </a:rPr>
              <a:t>Children also take part in ‘The Daily Mile’ throughout the year. </a:t>
            </a:r>
          </a:p>
          <a:p>
            <a:pPr marL="0" indent="0" algn="just">
              <a:lnSpc>
                <a:spcPct val="80000"/>
              </a:lnSpc>
              <a:buFont typeface="Arial" charset="0"/>
              <a:buNone/>
            </a:pPr>
            <a:endParaRPr lang="en-GB" sz="1800" dirty="0">
              <a:latin typeface="Comic Sans MS" pitchFamily="66" charset="0"/>
              <a:cs typeface="Times New Roman" pitchFamily="18" charset="0"/>
            </a:endParaRPr>
          </a:p>
          <a:p>
            <a:pPr marL="0" indent="0" algn="just">
              <a:lnSpc>
                <a:spcPct val="80000"/>
              </a:lnSpc>
              <a:buNone/>
            </a:pPr>
            <a:r>
              <a:rPr lang="en-GB" sz="1800" dirty="0">
                <a:latin typeface="Comic Sans MS"/>
                <a:ea typeface="Comic Sans MS"/>
                <a:cs typeface="Comic Sans MS"/>
                <a:sym typeface="Comic Sans MS"/>
              </a:rPr>
              <a:t>Rang 6 </a:t>
            </a:r>
            <a:r>
              <a:rPr lang="en-GB" sz="1800" dirty="0" err="1">
                <a:latin typeface="Comic Sans MS"/>
                <a:ea typeface="Comic Sans MS"/>
                <a:cs typeface="Comic Sans MS"/>
                <a:sym typeface="Comic Sans MS"/>
              </a:rPr>
              <a:t>agus</a:t>
            </a:r>
            <a:r>
              <a:rPr lang="en-GB" sz="1800" dirty="0">
                <a:latin typeface="Comic Sans MS"/>
                <a:ea typeface="Comic Sans MS"/>
                <a:cs typeface="Comic Sans MS"/>
                <a:sym typeface="Comic Sans MS"/>
              </a:rPr>
              <a:t> 7 pupils participate in the Cycling Proficiency Programme.</a:t>
            </a:r>
            <a:endParaRPr lang="en-GB" sz="1800" dirty="0">
              <a:latin typeface="Times New Roman"/>
              <a:ea typeface="Times New Roman"/>
              <a:cs typeface="Times New Roman"/>
              <a:sym typeface="Times New Roman"/>
            </a:endParaRPr>
          </a:p>
          <a:p>
            <a:pPr marL="0" indent="0" algn="just">
              <a:lnSpc>
                <a:spcPct val="80000"/>
              </a:lnSpc>
              <a:buNone/>
            </a:pPr>
            <a:endParaRPr lang="en-GB" sz="1800" dirty="0">
              <a:latin typeface="Comic Sans MS" pitchFamily="66" charset="0"/>
              <a:cs typeface="Times New Roman" pitchFamily="18" charset="0"/>
            </a:endParaRPr>
          </a:p>
          <a:p>
            <a:pPr marL="0" indent="0" algn="just">
              <a:lnSpc>
                <a:spcPct val="80000"/>
              </a:lnSpc>
              <a:buNone/>
            </a:pPr>
            <a:r>
              <a:rPr lang="en-GB" sz="1800" dirty="0">
                <a:latin typeface="Comic Sans MS" pitchFamily="66" charset="0"/>
                <a:cs typeface="Times New Roman" pitchFamily="18" charset="0"/>
              </a:rPr>
              <a:t>Rang 4 have PE on </a:t>
            </a:r>
            <a:r>
              <a:rPr lang="en-GB" sz="1800" b="1" dirty="0">
                <a:latin typeface="Comic Sans MS" pitchFamily="66" charset="0"/>
                <a:cs typeface="Times New Roman" pitchFamily="18" charset="0"/>
              </a:rPr>
              <a:t>Tuesday afternoons </a:t>
            </a:r>
            <a:r>
              <a:rPr lang="en-GB" sz="1800" dirty="0">
                <a:latin typeface="Comic Sans MS" pitchFamily="66" charset="0"/>
                <a:cs typeface="Times New Roman" pitchFamily="18" charset="0"/>
              </a:rPr>
              <a:t>and </a:t>
            </a:r>
            <a:r>
              <a:rPr lang="en-GB" sz="1800" b="1" dirty="0">
                <a:latin typeface="Comic Sans MS" pitchFamily="66" charset="0"/>
                <a:cs typeface="Times New Roman" pitchFamily="18" charset="0"/>
              </a:rPr>
              <a:t>Thursday mornings</a:t>
            </a:r>
            <a:r>
              <a:rPr lang="en-GB" sz="1800" dirty="0">
                <a:latin typeface="Comic Sans MS" pitchFamily="66" charset="0"/>
                <a:cs typeface="Times New Roman" pitchFamily="18" charset="0"/>
              </a:rPr>
              <a:t>.</a:t>
            </a:r>
          </a:p>
          <a:p>
            <a:pPr marL="0" indent="0">
              <a:lnSpc>
                <a:spcPct val="80000"/>
              </a:lnSpc>
            </a:pPr>
            <a:endParaRPr lang="en-GB" sz="1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p:cNvPicPr>
            <a:picLocks noChangeAspect="1" noChangeArrowheads="1"/>
          </p:cNvPicPr>
          <p:nvPr/>
        </p:nvPicPr>
        <p:blipFill>
          <a:blip r:embed="rId2"/>
          <a:srcRect/>
          <a:stretch>
            <a:fillRect/>
          </a:stretch>
        </p:blipFill>
        <p:spPr bwMode="auto">
          <a:xfrm>
            <a:off x="323850" y="260350"/>
            <a:ext cx="8640763" cy="1585913"/>
          </a:xfrm>
          <a:prstGeom prst="rect">
            <a:avLst/>
          </a:prstGeom>
          <a:noFill/>
          <a:ln w="9525">
            <a:noFill/>
            <a:miter lim="800000"/>
            <a:headEnd/>
            <a:tailEnd/>
          </a:ln>
        </p:spPr>
      </p:pic>
      <p:sp>
        <p:nvSpPr>
          <p:cNvPr id="2" name="Title 1"/>
          <p:cNvSpPr>
            <a:spLocks noGrp="1"/>
          </p:cNvSpPr>
          <p:nvPr>
            <p:ph type="title"/>
          </p:nvPr>
        </p:nvSpPr>
        <p:spPr>
          <a:xfrm>
            <a:off x="822960" y="610091"/>
            <a:ext cx="7543800" cy="1450757"/>
          </a:xfrm>
        </p:spPr>
        <p:txBody>
          <a:bodyPr rtlCol="0">
            <a:normAutofit fontScale="90000"/>
          </a:bodyPr>
          <a:lstStyle/>
          <a:p>
            <a:pPr fontAlgn="auto">
              <a:spcAft>
                <a:spcPts val="0"/>
              </a:spcAft>
              <a:defRPr/>
            </a:pPr>
            <a:br>
              <a:rPr lang="en-GB" dirty="0"/>
            </a:br>
            <a:r>
              <a:rPr lang="en-GB" dirty="0" err="1">
                <a:latin typeface="Comic Sans MS" pitchFamily="66" charset="0"/>
              </a:rPr>
              <a:t>Imeachtaí</a:t>
            </a:r>
            <a:r>
              <a:rPr lang="en-GB" dirty="0">
                <a:latin typeface="Comic Sans MS" pitchFamily="66" charset="0"/>
              </a:rPr>
              <a:t> </a:t>
            </a:r>
            <a:r>
              <a:rPr lang="en-GB" dirty="0" err="1">
                <a:latin typeface="Comic Sans MS" pitchFamily="66" charset="0"/>
              </a:rPr>
              <a:t>Seach-churaclaim</a:t>
            </a:r>
            <a:br>
              <a:rPr lang="en-GB" dirty="0">
                <a:latin typeface="Comic Sans MS" pitchFamily="66" charset="0"/>
              </a:rPr>
            </a:br>
            <a:r>
              <a:rPr lang="en-GB" dirty="0">
                <a:latin typeface="Comic Sans MS" pitchFamily="66" charset="0"/>
              </a:rPr>
              <a:t>Extra-curricular activities</a:t>
            </a:r>
            <a:br>
              <a:rPr lang="en-GB" dirty="0"/>
            </a:br>
            <a:endParaRPr lang="en-GB" dirty="0"/>
          </a:p>
        </p:txBody>
      </p:sp>
      <p:sp>
        <p:nvSpPr>
          <p:cNvPr id="3" name="Content Placeholder 2"/>
          <p:cNvSpPr>
            <a:spLocks noGrp="1"/>
          </p:cNvSpPr>
          <p:nvPr>
            <p:ph idx="1"/>
          </p:nvPr>
        </p:nvSpPr>
        <p:spPr>
          <a:xfrm>
            <a:off x="457200" y="1600200"/>
            <a:ext cx="8229600" cy="4925144"/>
          </a:xfrm>
        </p:spPr>
        <p:txBody>
          <a:bodyPr>
            <a:normAutofit/>
          </a:bodyPr>
          <a:lstStyle/>
          <a:p>
            <a:pPr algn="just"/>
            <a:endParaRPr lang="en-GB" sz="2200" dirty="0">
              <a:latin typeface="Comic Sans MS" pitchFamily="66" charset="0"/>
            </a:endParaRPr>
          </a:p>
          <a:p>
            <a:pPr marL="0" indent="0" algn="just">
              <a:buNone/>
            </a:pPr>
            <a:r>
              <a:rPr lang="en-GB" sz="2200" dirty="0">
                <a:latin typeface="Comic Sans MS" pitchFamily="66" charset="0"/>
              </a:rPr>
              <a:t>Club </a:t>
            </a:r>
            <a:r>
              <a:rPr lang="en-GB" sz="2200" dirty="0" err="1">
                <a:latin typeface="Comic Sans MS" pitchFamily="66" charset="0"/>
              </a:rPr>
              <a:t>Bricfeasta</a:t>
            </a:r>
            <a:r>
              <a:rPr lang="en-GB" sz="2200" dirty="0">
                <a:latin typeface="Comic Sans MS" pitchFamily="66" charset="0"/>
              </a:rPr>
              <a:t> – breakfast club is from 8 – 8.45 am, at a cost of £3 daily  </a:t>
            </a:r>
          </a:p>
          <a:p>
            <a:pPr marL="0" indent="0" algn="just">
              <a:buNone/>
            </a:pPr>
            <a:r>
              <a:rPr lang="en-GB" sz="2200" dirty="0" err="1">
                <a:latin typeface="Comic Sans MS" pitchFamily="66" charset="0"/>
              </a:rPr>
              <a:t>Afterschools</a:t>
            </a:r>
            <a:r>
              <a:rPr lang="en-GB" sz="2200" dirty="0">
                <a:latin typeface="Comic Sans MS" pitchFamily="66" charset="0"/>
              </a:rPr>
              <a:t> Club Mon-Thurs (£3 daily)</a:t>
            </a:r>
          </a:p>
          <a:p>
            <a:pPr marL="0" indent="0" algn="just">
              <a:buNone/>
            </a:pPr>
            <a:r>
              <a:rPr lang="en-GB" sz="2200" dirty="0">
                <a:latin typeface="Comic Sans MS" pitchFamily="66" charset="0"/>
              </a:rPr>
              <a:t>R1-3 from 2-3pm daily and R4-R7 from 3-4pm daily </a:t>
            </a:r>
          </a:p>
          <a:p>
            <a:pPr marL="0" indent="0" algn="just">
              <a:buNone/>
            </a:pPr>
            <a:r>
              <a:rPr lang="en-GB" sz="2200" dirty="0">
                <a:latin typeface="Comic Sans MS" pitchFamily="66" charset="0"/>
              </a:rPr>
              <a:t>School Council, Eco-School committee</a:t>
            </a:r>
          </a:p>
          <a:p>
            <a:pPr marL="0" indent="0" algn="just">
              <a:buNone/>
            </a:pPr>
            <a:r>
              <a:rPr lang="en-GB" sz="2200" dirty="0">
                <a:latin typeface="Comic Sans MS" pitchFamily="66" charset="0"/>
              </a:rPr>
              <a:t>Regular walks and outings </a:t>
            </a:r>
          </a:p>
          <a:p>
            <a:pPr marL="0" lvl="0" indent="0" algn="just">
              <a:spcBef>
                <a:spcPts val="360"/>
              </a:spcBef>
              <a:spcAft>
                <a:spcPts val="0"/>
              </a:spcAft>
              <a:buSzPts val="1800"/>
              <a:buNone/>
            </a:pPr>
            <a:r>
              <a:rPr lang="en-GB" sz="2400" dirty="0">
                <a:latin typeface="Comic Sans MS"/>
                <a:ea typeface="Comic Sans MS"/>
                <a:cs typeface="Comic Sans MS"/>
                <a:sym typeface="Comic Sans MS"/>
              </a:rPr>
              <a:t>Forest school activities in Bunkers Hill</a:t>
            </a:r>
          </a:p>
          <a:p>
            <a:pPr marL="0" lvl="0" indent="0" algn="just">
              <a:spcBef>
                <a:spcPts val="360"/>
              </a:spcBef>
              <a:spcAft>
                <a:spcPts val="0"/>
              </a:spcAft>
              <a:buSzPts val="1800"/>
              <a:buNone/>
            </a:pPr>
            <a:r>
              <a:rPr lang="en-GB" sz="2400" dirty="0">
                <a:latin typeface="Comic Sans MS"/>
                <a:ea typeface="Comic Sans MS"/>
                <a:cs typeface="Comic Sans MS"/>
                <a:sym typeface="Comic Sans MS"/>
              </a:rPr>
              <a:t>Inter-school sports and quiz competitions</a:t>
            </a:r>
            <a:endParaRPr lang="en-GB" sz="2200" dirty="0">
              <a:latin typeface="Comic Sans MS" pitchFamily="66" charset="0"/>
            </a:endParaRPr>
          </a:p>
          <a:p>
            <a:pPr marL="0" indent="0" algn="just">
              <a:buNone/>
            </a:pPr>
            <a:r>
              <a:rPr lang="en-GB" sz="2200" dirty="0">
                <a:latin typeface="Comic Sans MS" pitchFamily="66" charset="0"/>
              </a:rPr>
              <a:t>Summer Scheme - having fun and speaking Irish in July</a:t>
            </a:r>
          </a:p>
          <a:p>
            <a:pPr>
              <a:buFont typeface="Arial" charset="0"/>
              <a:buNone/>
            </a:pPr>
            <a:endParaRPr lang="en-GB" dirty="0"/>
          </a:p>
          <a:p>
            <a:pPr>
              <a:buFont typeface="Arial" charset="0"/>
              <a:buNone/>
            </a:pPr>
            <a:endParaRPr lang="en-GB" dirty="0"/>
          </a:p>
        </p:txBody>
      </p:sp>
      <p:pic>
        <p:nvPicPr>
          <p:cNvPr id="5" name="Picture 4">
            <a:extLst>
              <a:ext uri="{FF2B5EF4-FFF2-40B4-BE49-F238E27FC236}">
                <a16:creationId xmlns:a16="http://schemas.microsoft.com/office/drawing/2014/main" id="{9C42DFE1-E462-6DDD-F989-86068C7B2B21}"/>
              </a:ext>
            </a:extLst>
          </p:cNvPr>
          <p:cNvPicPr>
            <a:picLocks noChangeAspect="1"/>
          </p:cNvPicPr>
          <p:nvPr/>
        </p:nvPicPr>
        <p:blipFill>
          <a:blip r:embed="rId3"/>
          <a:stretch>
            <a:fillRect/>
          </a:stretch>
        </p:blipFill>
        <p:spPr>
          <a:xfrm>
            <a:off x="6925995" y="3779230"/>
            <a:ext cx="2038618" cy="172819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p:cNvPicPr>
            <a:picLocks noChangeAspect="1" noChangeArrowheads="1"/>
          </p:cNvPicPr>
          <p:nvPr/>
        </p:nvPicPr>
        <p:blipFill>
          <a:blip r:embed="rId2"/>
          <a:srcRect/>
          <a:stretch>
            <a:fillRect/>
          </a:stretch>
        </p:blipFill>
        <p:spPr bwMode="auto">
          <a:xfrm>
            <a:off x="792606" y="0"/>
            <a:ext cx="7272486" cy="1045310"/>
          </a:xfrm>
          <a:prstGeom prst="rect">
            <a:avLst/>
          </a:prstGeom>
          <a:noFill/>
          <a:ln w="9525">
            <a:noFill/>
            <a:miter lim="800000"/>
            <a:headEnd/>
            <a:tailEnd/>
          </a:ln>
        </p:spPr>
      </p:pic>
      <p:sp>
        <p:nvSpPr>
          <p:cNvPr id="2" name="Title 1"/>
          <p:cNvSpPr>
            <a:spLocks noGrp="1"/>
          </p:cNvSpPr>
          <p:nvPr>
            <p:ph type="title"/>
          </p:nvPr>
        </p:nvSpPr>
        <p:spPr>
          <a:xfrm>
            <a:off x="1259632" y="0"/>
            <a:ext cx="7543800" cy="900649"/>
          </a:xfrm>
        </p:spPr>
        <p:txBody>
          <a:bodyPr rtlCol="0">
            <a:normAutofit/>
          </a:bodyPr>
          <a:lstStyle/>
          <a:p>
            <a:pPr fontAlgn="auto">
              <a:spcAft>
                <a:spcPts val="0"/>
              </a:spcAft>
              <a:defRPr/>
            </a:pPr>
            <a:r>
              <a:rPr lang="en-GB" sz="3200" dirty="0" err="1">
                <a:latin typeface="Comic Sans MS" pitchFamily="66" charset="0"/>
              </a:rPr>
              <a:t>Éide</a:t>
            </a:r>
            <a:r>
              <a:rPr lang="en-GB" sz="3200" dirty="0">
                <a:latin typeface="Comic Sans MS" pitchFamily="66" charset="0"/>
              </a:rPr>
              <a:t> </a:t>
            </a:r>
            <a:r>
              <a:rPr lang="en-GB" sz="3200" dirty="0" err="1">
                <a:latin typeface="Comic Sans MS" pitchFamily="66" charset="0"/>
              </a:rPr>
              <a:t>Scoile</a:t>
            </a:r>
            <a:r>
              <a:rPr lang="en-GB" sz="3200" dirty="0">
                <a:latin typeface="Comic Sans MS" pitchFamily="66" charset="0"/>
              </a:rPr>
              <a:t> /School Uniform</a:t>
            </a:r>
          </a:p>
        </p:txBody>
      </p:sp>
      <p:sp>
        <p:nvSpPr>
          <p:cNvPr id="3" name="Content Placeholder 2"/>
          <p:cNvSpPr>
            <a:spLocks noGrp="1"/>
          </p:cNvSpPr>
          <p:nvPr>
            <p:ph idx="1"/>
          </p:nvPr>
        </p:nvSpPr>
        <p:spPr>
          <a:xfrm>
            <a:off x="251520" y="1077816"/>
            <a:ext cx="10379496" cy="6437312"/>
          </a:xfrm>
        </p:spPr>
        <p:txBody>
          <a:bodyPr rtlCol="0">
            <a:noAutofit/>
          </a:bodyPr>
          <a:lstStyle/>
          <a:p>
            <a:pPr marL="0" indent="0" fontAlgn="auto">
              <a:spcAft>
                <a:spcPts val="0"/>
              </a:spcAft>
              <a:buFont typeface="Arial" pitchFamily="34" charset="0"/>
              <a:buNone/>
              <a:defRPr/>
            </a:pPr>
            <a:r>
              <a:rPr lang="en-GB" sz="1400" b="1" dirty="0">
                <a:solidFill>
                  <a:srgbClr val="000000"/>
                </a:solidFill>
                <a:latin typeface="Comic Sans MS"/>
                <a:ea typeface="Times New Roman"/>
              </a:rPr>
              <a:t>Our uniform consists of:</a:t>
            </a:r>
            <a:endParaRPr lang="en-GB" sz="1400" dirty="0">
              <a:latin typeface="Times New Roman"/>
              <a:ea typeface="Times New Roman"/>
            </a:endParaRPr>
          </a:p>
          <a:p>
            <a:pPr fontAlgn="auto">
              <a:spcAft>
                <a:spcPts val="0"/>
              </a:spcAft>
              <a:buFont typeface="Symbol"/>
              <a:buChar char=""/>
              <a:defRPr/>
            </a:pPr>
            <a:r>
              <a:rPr lang="en-GB" sz="1400" dirty="0">
                <a:solidFill>
                  <a:srgbClr val="000000"/>
                </a:solidFill>
                <a:latin typeface="Comic Sans MS"/>
                <a:ea typeface="Times New Roman"/>
              </a:rPr>
              <a:t>Navy sweatshirt embroidered with the school logo and motto, grey trousers, skirt or shorts;</a:t>
            </a:r>
            <a:endParaRPr lang="en-GB" sz="1400" dirty="0">
              <a:latin typeface="Times New Roman"/>
              <a:ea typeface="Times New Roman"/>
            </a:endParaRPr>
          </a:p>
          <a:p>
            <a:pPr fontAlgn="auto">
              <a:spcAft>
                <a:spcPts val="0"/>
              </a:spcAft>
              <a:buFont typeface="Symbol"/>
              <a:buChar char=""/>
              <a:defRPr/>
            </a:pPr>
            <a:r>
              <a:rPr lang="en-GB" sz="1400" dirty="0">
                <a:solidFill>
                  <a:srgbClr val="000000"/>
                </a:solidFill>
                <a:latin typeface="Comic Sans MS"/>
                <a:ea typeface="Times New Roman"/>
              </a:rPr>
              <a:t>Green polo shirt embroidered with the school logo and motto;</a:t>
            </a:r>
            <a:endParaRPr lang="en-GB" sz="1400" dirty="0">
              <a:latin typeface="Times New Roman"/>
              <a:ea typeface="Times New Roman"/>
            </a:endParaRPr>
          </a:p>
          <a:p>
            <a:pPr fontAlgn="auto">
              <a:spcAft>
                <a:spcPts val="0"/>
              </a:spcAft>
              <a:buFont typeface="Symbol"/>
              <a:buChar char=""/>
              <a:defRPr/>
            </a:pPr>
            <a:r>
              <a:rPr lang="en-GB" sz="1400" dirty="0">
                <a:solidFill>
                  <a:srgbClr val="000000"/>
                </a:solidFill>
                <a:latin typeface="Comic Sans MS"/>
                <a:ea typeface="Times New Roman"/>
              </a:rPr>
              <a:t>Navy school coat (optional);</a:t>
            </a:r>
            <a:endParaRPr lang="en-GB" sz="1400" dirty="0">
              <a:latin typeface="Times New Roman"/>
              <a:ea typeface="Times New Roman"/>
            </a:endParaRPr>
          </a:p>
          <a:p>
            <a:pPr fontAlgn="auto">
              <a:spcAft>
                <a:spcPts val="0"/>
              </a:spcAft>
              <a:buFont typeface="Symbol"/>
              <a:buChar char=""/>
              <a:defRPr/>
            </a:pPr>
            <a:r>
              <a:rPr lang="en-GB" sz="1400" dirty="0">
                <a:solidFill>
                  <a:srgbClr val="000000"/>
                </a:solidFill>
                <a:latin typeface="Comic Sans MS"/>
                <a:ea typeface="Times New Roman"/>
              </a:rPr>
              <a:t>Black shoes;</a:t>
            </a:r>
            <a:endParaRPr lang="en-GB" sz="1400" dirty="0">
              <a:latin typeface="Times New Roman"/>
              <a:ea typeface="Times New Roman"/>
            </a:endParaRPr>
          </a:p>
          <a:p>
            <a:pPr fontAlgn="auto">
              <a:spcAft>
                <a:spcPts val="0"/>
              </a:spcAft>
              <a:buFont typeface="Symbol"/>
              <a:buChar char=""/>
              <a:defRPr/>
            </a:pPr>
            <a:r>
              <a:rPr lang="en-GB" sz="1400" dirty="0">
                <a:solidFill>
                  <a:srgbClr val="000000"/>
                </a:solidFill>
                <a:latin typeface="Comic Sans MS"/>
                <a:ea typeface="Times New Roman"/>
              </a:rPr>
              <a:t>Girls may wear navy knee socks, navy tights or white ankle socks;</a:t>
            </a:r>
            <a:endParaRPr lang="en-GB" sz="1400" dirty="0">
              <a:latin typeface="Times New Roman"/>
              <a:ea typeface="Times New Roman"/>
            </a:endParaRPr>
          </a:p>
          <a:p>
            <a:pPr fontAlgn="auto">
              <a:spcAft>
                <a:spcPts val="0"/>
              </a:spcAft>
              <a:buFont typeface="Symbol"/>
              <a:buChar char=""/>
              <a:defRPr/>
            </a:pPr>
            <a:r>
              <a:rPr lang="en-GB" sz="1400" dirty="0">
                <a:solidFill>
                  <a:srgbClr val="000000"/>
                </a:solidFill>
                <a:latin typeface="Comic Sans MS"/>
                <a:ea typeface="Times New Roman"/>
              </a:rPr>
              <a:t>Girls may wear navy or green gingham dresses in the summer time;</a:t>
            </a:r>
            <a:endParaRPr lang="en-GB" sz="1400" dirty="0">
              <a:latin typeface="Times New Roman"/>
              <a:ea typeface="Times New Roman"/>
            </a:endParaRPr>
          </a:p>
          <a:p>
            <a:pPr marL="0" indent="0" fontAlgn="auto">
              <a:spcAft>
                <a:spcPts val="0"/>
              </a:spcAft>
              <a:buFont typeface="Arial" pitchFamily="34" charset="0"/>
              <a:buNone/>
              <a:defRPr/>
            </a:pPr>
            <a:endParaRPr lang="en-GB" sz="1400" b="1" dirty="0">
              <a:solidFill>
                <a:srgbClr val="000000"/>
              </a:solidFill>
              <a:latin typeface="Comic Sans MS"/>
              <a:ea typeface="Times New Roman"/>
            </a:endParaRPr>
          </a:p>
          <a:p>
            <a:pPr marL="0" indent="0" fontAlgn="auto">
              <a:spcAft>
                <a:spcPts val="0"/>
              </a:spcAft>
              <a:buFont typeface="Arial" pitchFamily="34" charset="0"/>
              <a:buNone/>
              <a:defRPr/>
            </a:pPr>
            <a:r>
              <a:rPr lang="en-GB" sz="1400" b="1" dirty="0">
                <a:solidFill>
                  <a:srgbClr val="000000"/>
                </a:solidFill>
                <a:latin typeface="Comic Sans MS"/>
                <a:ea typeface="Times New Roman"/>
              </a:rPr>
              <a:t>P.E. uniform consists of:</a:t>
            </a:r>
            <a:endParaRPr lang="en-GB" sz="1400" dirty="0">
              <a:latin typeface="Times New Roman"/>
              <a:ea typeface="Times New Roman"/>
            </a:endParaRPr>
          </a:p>
          <a:p>
            <a:pPr fontAlgn="auto">
              <a:spcAft>
                <a:spcPts val="0"/>
              </a:spcAft>
              <a:buFont typeface="Symbol"/>
              <a:buChar char=""/>
              <a:defRPr/>
            </a:pPr>
            <a:r>
              <a:rPr lang="en-GB" sz="1400" dirty="0">
                <a:solidFill>
                  <a:srgbClr val="000000"/>
                </a:solidFill>
                <a:latin typeface="Comic Sans MS"/>
                <a:ea typeface="Times New Roman"/>
              </a:rPr>
              <a:t>Grey/ navy track bottoms, or grey/navy shorts;</a:t>
            </a:r>
            <a:endParaRPr lang="en-GB" sz="1400" dirty="0">
              <a:latin typeface="Times New Roman"/>
              <a:ea typeface="Times New Roman"/>
            </a:endParaRPr>
          </a:p>
          <a:p>
            <a:pPr fontAlgn="auto">
              <a:spcAft>
                <a:spcPts val="0"/>
              </a:spcAft>
              <a:buFont typeface="Symbol"/>
              <a:buChar char=""/>
              <a:defRPr/>
            </a:pPr>
            <a:r>
              <a:rPr lang="en-GB" sz="1400" dirty="0">
                <a:solidFill>
                  <a:srgbClr val="000000"/>
                </a:solidFill>
                <a:latin typeface="Comic Sans MS"/>
                <a:ea typeface="Times New Roman"/>
              </a:rPr>
              <a:t>Suitable trainers</a:t>
            </a:r>
            <a:endParaRPr lang="en-GB" sz="1400" dirty="0">
              <a:latin typeface="Times New Roman"/>
              <a:ea typeface="Times New Roman"/>
            </a:endParaRPr>
          </a:p>
          <a:p>
            <a:pPr fontAlgn="auto">
              <a:spcAft>
                <a:spcPts val="0"/>
              </a:spcAft>
              <a:buFont typeface="Symbol"/>
              <a:buChar char=""/>
              <a:defRPr/>
            </a:pPr>
            <a:r>
              <a:rPr lang="en-GB" sz="1400" dirty="0">
                <a:solidFill>
                  <a:srgbClr val="000000"/>
                </a:solidFill>
                <a:latin typeface="Comic Sans MS"/>
                <a:ea typeface="Times New Roman"/>
              </a:rPr>
              <a:t>Green polo shirt embroidered with the school logo and motto</a:t>
            </a:r>
          </a:p>
          <a:p>
            <a:pPr fontAlgn="auto">
              <a:spcAft>
                <a:spcPts val="0"/>
              </a:spcAft>
              <a:buFont typeface="Symbol"/>
              <a:buChar char=""/>
              <a:defRPr/>
            </a:pPr>
            <a:r>
              <a:rPr lang="en-GB" sz="1400" dirty="0">
                <a:solidFill>
                  <a:srgbClr val="000000"/>
                </a:solidFill>
                <a:latin typeface="Comic Sans MS"/>
                <a:ea typeface="Times New Roman"/>
              </a:rPr>
              <a:t>We have a school jersey which is OPTIONAL</a:t>
            </a:r>
          </a:p>
          <a:p>
            <a:pPr fontAlgn="auto">
              <a:spcAft>
                <a:spcPts val="0"/>
              </a:spcAft>
              <a:buFont typeface="Symbol"/>
              <a:buChar char=""/>
              <a:defRPr/>
            </a:pPr>
            <a:endParaRPr lang="en-GB" sz="1400" dirty="0">
              <a:solidFill>
                <a:srgbClr val="000000"/>
              </a:solidFill>
              <a:latin typeface="Comic Sans MS"/>
            </a:endParaRPr>
          </a:p>
          <a:p>
            <a:pPr marL="0" indent="0" fontAlgn="auto">
              <a:spcAft>
                <a:spcPts val="0"/>
              </a:spcAft>
              <a:buNone/>
              <a:defRPr/>
            </a:pPr>
            <a:r>
              <a:rPr lang="en-GB" sz="1400" b="1" dirty="0">
                <a:solidFill>
                  <a:srgbClr val="000000"/>
                </a:solidFill>
                <a:latin typeface="Comic Sans MS"/>
              </a:rPr>
              <a:t>**PLEASE ENSURE ALL ITEMS OF CLOTHING ARE LABELLED CLEARLY!**</a:t>
            </a:r>
            <a:endParaRPr lang="en-GB" sz="1400" b="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p:cNvPicPr>
            <a:picLocks noChangeAspect="1" noChangeArrowheads="1"/>
          </p:cNvPicPr>
          <p:nvPr/>
        </p:nvPicPr>
        <p:blipFill>
          <a:blip r:embed="rId2"/>
          <a:srcRect/>
          <a:stretch>
            <a:fillRect/>
          </a:stretch>
        </p:blipFill>
        <p:spPr bwMode="auto">
          <a:xfrm>
            <a:off x="323850" y="260350"/>
            <a:ext cx="8640763" cy="1585913"/>
          </a:xfrm>
          <a:prstGeom prst="rect">
            <a:avLst/>
          </a:prstGeom>
          <a:noFill/>
          <a:ln w="9525">
            <a:noFill/>
            <a:miter lim="800000"/>
            <a:headEnd/>
            <a:tailEnd/>
          </a:ln>
        </p:spPr>
      </p:pic>
      <p:sp>
        <p:nvSpPr>
          <p:cNvPr id="29698" name="Title 1"/>
          <p:cNvSpPr>
            <a:spLocks noGrp="1"/>
          </p:cNvSpPr>
          <p:nvPr>
            <p:ph type="title"/>
          </p:nvPr>
        </p:nvSpPr>
        <p:spPr/>
        <p:txBody>
          <a:bodyPr/>
          <a:lstStyle/>
          <a:p>
            <a:r>
              <a:rPr lang="en-GB" dirty="0" err="1">
                <a:latin typeface="Comic Sans MS" pitchFamily="66" charset="0"/>
              </a:rPr>
              <a:t>Poncúlacht</a:t>
            </a:r>
            <a:r>
              <a:rPr lang="en-GB" dirty="0">
                <a:latin typeface="Comic Sans MS" pitchFamily="66" charset="0"/>
              </a:rPr>
              <a:t> - Punctuality</a:t>
            </a:r>
          </a:p>
        </p:txBody>
      </p:sp>
      <p:sp>
        <p:nvSpPr>
          <p:cNvPr id="3" name="Content Placeholder 2"/>
          <p:cNvSpPr>
            <a:spLocks noGrp="1"/>
          </p:cNvSpPr>
          <p:nvPr>
            <p:ph idx="1"/>
          </p:nvPr>
        </p:nvSpPr>
        <p:spPr>
          <a:xfrm>
            <a:off x="323850" y="1826550"/>
            <a:ext cx="8229600" cy="4175794"/>
          </a:xfrm>
        </p:spPr>
        <p:txBody>
          <a:bodyPr rtlCol="0">
            <a:normAutofit/>
          </a:bodyPr>
          <a:lstStyle/>
          <a:p>
            <a:pPr marL="0" indent="0" algn="just" fontAlgn="auto">
              <a:spcAft>
                <a:spcPts val="0"/>
              </a:spcAft>
              <a:buFont typeface="Arial" pitchFamily="34" charset="0"/>
              <a:buNone/>
              <a:defRPr/>
            </a:pPr>
            <a:endParaRPr lang="en-GB" dirty="0">
              <a:solidFill>
                <a:srgbClr val="000000"/>
              </a:solidFill>
              <a:latin typeface="Comic Sans MS"/>
              <a:ea typeface="ヒラギノ角ゴ Pro W3"/>
            </a:endParaRPr>
          </a:p>
          <a:p>
            <a:pPr marL="0" indent="0" algn="just" fontAlgn="auto">
              <a:spcAft>
                <a:spcPts val="0"/>
              </a:spcAft>
              <a:buFont typeface="Arial" pitchFamily="34" charset="0"/>
              <a:buNone/>
              <a:defRPr/>
            </a:pPr>
            <a:r>
              <a:rPr lang="en-GB" dirty="0">
                <a:latin typeface="Comic Sans MS" pitchFamily="66" charset="0"/>
              </a:rPr>
              <a:t>Punctuality is extremely important here at </a:t>
            </a:r>
            <a:r>
              <a:rPr lang="en-GB" dirty="0" err="1">
                <a:latin typeface="Comic Sans MS" pitchFamily="66" charset="0"/>
              </a:rPr>
              <a:t>Bunscoil</a:t>
            </a:r>
            <a:r>
              <a:rPr lang="en-GB" dirty="0">
                <a:latin typeface="Comic Sans MS" pitchFamily="66" charset="0"/>
              </a:rPr>
              <a:t> </a:t>
            </a:r>
            <a:r>
              <a:rPr lang="en-GB" dirty="0" err="1">
                <a:latin typeface="Comic Sans MS" pitchFamily="66" charset="0"/>
              </a:rPr>
              <a:t>Bheanna</a:t>
            </a:r>
            <a:r>
              <a:rPr lang="en-GB" dirty="0">
                <a:latin typeface="Comic Sans MS" pitchFamily="66" charset="0"/>
              </a:rPr>
              <a:t> </a:t>
            </a:r>
            <a:r>
              <a:rPr lang="en-GB" dirty="0" err="1">
                <a:latin typeface="Comic Sans MS" pitchFamily="66" charset="0"/>
              </a:rPr>
              <a:t>Boirche</a:t>
            </a:r>
            <a:r>
              <a:rPr lang="en-GB" dirty="0">
                <a:latin typeface="Comic Sans MS" pitchFamily="66" charset="0"/>
              </a:rPr>
              <a:t>. School begins at 9.00am. Register is taken immediately, and anyone who arrives after 9.15am is marked in as late. Anyone who arrives after 9.30am is marked absent for the morning (unless attending an appointment, in which case the teacher should be informed). If attendance falls below 85% the Education Welfare Officer from the Education Authority will investigate absences.</a:t>
            </a:r>
          </a:p>
        </p:txBody>
      </p:sp>
    </p:spTree>
    <p:extLst>
      <p:ext uri="{BB962C8B-B14F-4D97-AF65-F5344CB8AC3E}">
        <p14:creationId xmlns:p14="http://schemas.microsoft.com/office/powerpoint/2010/main" val="3734003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p:cNvPicPr>
            <a:picLocks noChangeAspect="1" noChangeArrowheads="1"/>
          </p:cNvPicPr>
          <p:nvPr/>
        </p:nvPicPr>
        <p:blipFill>
          <a:blip r:embed="rId2"/>
          <a:srcRect/>
          <a:stretch>
            <a:fillRect/>
          </a:stretch>
        </p:blipFill>
        <p:spPr bwMode="auto">
          <a:xfrm>
            <a:off x="323850" y="260350"/>
            <a:ext cx="8640763" cy="1585913"/>
          </a:xfrm>
          <a:prstGeom prst="rect">
            <a:avLst/>
          </a:prstGeom>
          <a:noFill/>
          <a:ln w="9525">
            <a:noFill/>
            <a:miter lim="800000"/>
            <a:headEnd/>
            <a:tailEnd/>
          </a:ln>
        </p:spPr>
      </p:pic>
      <p:sp>
        <p:nvSpPr>
          <p:cNvPr id="29698" name="Title 1"/>
          <p:cNvSpPr>
            <a:spLocks noGrp="1"/>
          </p:cNvSpPr>
          <p:nvPr>
            <p:ph type="title"/>
          </p:nvPr>
        </p:nvSpPr>
        <p:spPr/>
        <p:txBody>
          <a:bodyPr/>
          <a:lstStyle/>
          <a:p>
            <a:r>
              <a:rPr lang="en-GB">
                <a:latin typeface="Comic Sans MS" pitchFamily="66" charset="0"/>
              </a:rPr>
              <a:t>Tuismitheoirí - Parents</a:t>
            </a:r>
          </a:p>
        </p:txBody>
      </p:sp>
      <p:sp>
        <p:nvSpPr>
          <p:cNvPr id="3" name="Content Placeholder 2"/>
          <p:cNvSpPr>
            <a:spLocks noGrp="1"/>
          </p:cNvSpPr>
          <p:nvPr>
            <p:ph idx="1"/>
          </p:nvPr>
        </p:nvSpPr>
        <p:spPr>
          <a:xfrm>
            <a:off x="480060" y="1890118"/>
            <a:ext cx="8229600" cy="4275186"/>
          </a:xfrm>
        </p:spPr>
        <p:txBody>
          <a:bodyPr rtlCol="0">
            <a:normAutofit fontScale="25000" lnSpcReduction="20000"/>
          </a:bodyPr>
          <a:lstStyle/>
          <a:p>
            <a:pPr marL="0" indent="0" algn="just" fontAlgn="auto">
              <a:spcAft>
                <a:spcPts val="0"/>
              </a:spcAft>
              <a:buFont typeface="Arial" pitchFamily="34" charset="0"/>
              <a:buNone/>
              <a:defRPr/>
            </a:pPr>
            <a:endParaRPr lang="en-GB" dirty="0">
              <a:solidFill>
                <a:srgbClr val="000000"/>
              </a:solidFill>
              <a:latin typeface="Comic Sans MS"/>
              <a:ea typeface="ヒラギノ角ゴ Pro W3"/>
            </a:endParaRPr>
          </a:p>
          <a:p>
            <a:pPr marL="0" indent="0" algn="just" fontAlgn="auto">
              <a:lnSpc>
                <a:spcPct val="120000"/>
              </a:lnSpc>
              <a:spcAft>
                <a:spcPts val="0"/>
              </a:spcAft>
              <a:buFont typeface="Arial" pitchFamily="34" charset="0"/>
              <a:buNone/>
              <a:defRPr/>
            </a:pPr>
            <a:r>
              <a:rPr lang="en-GB" sz="6400" dirty="0">
                <a:solidFill>
                  <a:srgbClr val="000000"/>
                </a:solidFill>
                <a:latin typeface="Comic Sans MS"/>
                <a:ea typeface="ヒラギノ角ゴ Pro W3"/>
              </a:rPr>
              <a:t>Our caring, family ethos at </a:t>
            </a:r>
            <a:r>
              <a:rPr lang="en-GB" sz="6400" dirty="0" err="1">
                <a:solidFill>
                  <a:srgbClr val="000000"/>
                </a:solidFill>
                <a:latin typeface="Comic Sans MS"/>
                <a:ea typeface="ヒラギノ角ゴ Pro W3"/>
              </a:rPr>
              <a:t>Bunscoil</a:t>
            </a:r>
            <a:r>
              <a:rPr lang="en-GB" sz="6400" dirty="0">
                <a:solidFill>
                  <a:srgbClr val="000000"/>
                </a:solidFill>
                <a:latin typeface="Comic Sans MS"/>
                <a:ea typeface="ヒラギノ角ゴ Pro W3"/>
              </a:rPr>
              <a:t> </a:t>
            </a:r>
            <a:r>
              <a:rPr lang="en-GB" sz="6400" dirty="0" err="1">
                <a:solidFill>
                  <a:srgbClr val="000000"/>
                </a:solidFill>
                <a:latin typeface="Comic Sans MS"/>
                <a:ea typeface="ヒラギノ角ゴ Pro W3"/>
              </a:rPr>
              <a:t>Bheanna</a:t>
            </a:r>
            <a:r>
              <a:rPr lang="en-GB" sz="6400" dirty="0">
                <a:solidFill>
                  <a:srgbClr val="000000"/>
                </a:solidFill>
                <a:latin typeface="Comic Sans MS"/>
                <a:ea typeface="ヒラギノ角ゴ Pro W3"/>
              </a:rPr>
              <a:t> </a:t>
            </a:r>
            <a:r>
              <a:rPr lang="en-GB" sz="6400" dirty="0" err="1">
                <a:solidFill>
                  <a:srgbClr val="000000"/>
                </a:solidFill>
                <a:latin typeface="Comic Sans MS"/>
                <a:ea typeface="ヒラギノ角ゴ Pro W3"/>
              </a:rPr>
              <a:t>Boirche</a:t>
            </a:r>
            <a:r>
              <a:rPr lang="en-GB" sz="6400" dirty="0">
                <a:solidFill>
                  <a:srgbClr val="000000"/>
                </a:solidFill>
                <a:latin typeface="Comic Sans MS"/>
                <a:ea typeface="ヒラギノ角ゴ Pro W3"/>
              </a:rPr>
              <a:t> means that we strongly value the importance of parental input in their child’s education,  and we enjoy a wonderful level of parental participation and involvement in our school community here at </a:t>
            </a:r>
            <a:r>
              <a:rPr lang="en-GB" sz="6400" dirty="0" err="1">
                <a:solidFill>
                  <a:srgbClr val="000000"/>
                </a:solidFill>
                <a:latin typeface="Comic Sans MS"/>
                <a:ea typeface="ヒラギノ角ゴ Pro W3"/>
              </a:rPr>
              <a:t>Bunscoil</a:t>
            </a:r>
            <a:r>
              <a:rPr lang="en-GB" sz="6400" dirty="0">
                <a:solidFill>
                  <a:srgbClr val="000000"/>
                </a:solidFill>
                <a:latin typeface="Comic Sans MS"/>
                <a:ea typeface="ヒラギノ角ゴ Pro W3"/>
              </a:rPr>
              <a:t> </a:t>
            </a:r>
            <a:r>
              <a:rPr lang="en-GB" sz="6400" dirty="0" err="1">
                <a:solidFill>
                  <a:srgbClr val="000000"/>
                </a:solidFill>
                <a:latin typeface="Comic Sans MS"/>
                <a:ea typeface="ヒラギノ角ゴ Pro W3"/>
              </a:rPr>
              <a:t>Bheanna</a:t>
            </a:r>
            <a:r>
              <a:rPr lang="en-GB" sz="6400" dirty="0">
                <a:solidFill>
                  <a:srgbClr val="000000"/>
                </a:solidFill>
                <a:latin typeface="Comic Sans MS"/>
                <a:ea typeface="ヒラギノ角ゴ Pro W3"/>
              </a:rPr>
              <a:t> </a:t>
            </a:r>
            <a:r>
              <a:rPr lang="en-GB" sz="6400" dirty="0" err="1">
                <a:solidFill>
                  <a:srgbClr val="000000"/>
                </a:solidFill>
                <a:latin typeface="Comic Sans MS"/>
                <a:ea typeface="ヒラギノ角ゴ Pro W3"/>
              </a:rPr>
              <a:t>Boirche</a:t>
            </a:r>
            <a:r>
              <a:rPr lang="en-GB" sz="6400" dirty="0">
                <a:solidFill>
                  <a:srgbClr val="000000"/>
                </a:solidFill>
                <a:latin typeface="Comic Sans MS"/>
                <a:ea typeface="ヒラギノ角ゴ Pro W3"/>
              </a:rPr>
              <a:t>. </a:t>
            </a:r>
            <a:endParaRPr lang="en-GB" sz="6400" dirty="0">
              <a:solidFill>
                <a:srgbClr val="000000"/>
              </a:solidFill>
              <a:latin typeface="Times New Roman"/>
              <a:ea typeface="ヒラギノ角ゴ Pro W3"/>
            </a:endParaRPr>
          </a:p>
          <a:p>
            <a:pPr marL="0" indent="0" algn="just" fontAlgn="auto">
              <a:lnSpc>
                <a:spcPct val="120000"/>
              </a:lnSpc>
              <a:spcAft>
                <a:spcPts val="0"/>
              </a:spcAft>
              <a:buFont typeface="Arial" pitchFamily="34" charset="0"/>
              <a:buNone/>
              <a:defRPr/>
            </a:pPr>
            <a:r>
              <a:rPr lang="en-GB" sz="6400" dirty="0">
                <a:solidFill>
                  <a:srgbClr val="000000"/>
                </a:solidFill>
                <a:latin typeface="Comic Sans MS"/>
                <a:ea typeface="ヒラギノ角ゴ Pro W3"/>
              </a:rPr>
              <a:t>We believe that happy children are more effective learners.  </a:t>
            </a:r>
            <a:r>
              <a:rPr lang="en-GB" sz="6400" u="sng" dirty="0">
                <a:solidFill>
                  <a:srgbClr val="000000"/>
                </a:solidFill>
                <a:latin typeface="Comic Sans MS"/>
                <a:ea typeface="ヒラギノ角ゴ Pro W3"/>
              </a:rPr>
              <a:t>Parents are always encouraged to discuss any concerns they may have either with the class teacher or with the principal</a:t>
            </a:r>
            <a:r>
              <a:rPr lang="en-GB" sz="6400" dirty="0">
                <a:solidFill>
                  <a:srgbClr val="000000"/>
                </a:solidFill>
                <a:latin typeface="Comic Sans MS"/>
                <a:ea typeface="ヒラギノ角ゴ Pro W3"/>
              </a:rPr>
              <a:t>.  Our door is always open, and we pride ourselves here at </a:t>
            </a:r>
            <a:r>
              <a:rPr lang="en-GB" sz="6400" dirty="0" err="1">
                <a:solidFill>
                  <a:srgbClr val="000000"/>
                </a:solidFill>
                <a:latin typeface="Comic Sans MS"/>
                <a:ea typeface="ヒラギノ角ゴ Pro W3"/>
              </a:rPr>
              <a:t>Bunscoil</a:t>
            </a:r>
            <a:r>
              <a:rPr lang="en-GB" sz="6400" dirty="0">
                <a:solidFill>
                  <a:srgbClr val="000000"/>
                </a:solidFill>
                <a:latin typeface="Comic Sans MS"/>
                <a:ea typeface="ヒラギノ角ゴ Pro W3"/>
              </a:rPr>
              <a:t> </a:t>
            </a:r>
            <a:r>
              <a:rPr lang="en-GB" sz="6400" dirty="0" err="1">
                <a:solidFill>
                  <a:srgbClr val="000000"/>
                </a:solidFill>
                <a:latin typeface="Comic Sans MS"/>
                <a:ea typeface="ヒラギノ角ゴ Pro W3"/>
              </a:rPr>
              <a:t>Bheanna</a:t>
            </a:r>
            <a:r>
              <a:rPr lang="en-GB" sz="6400" dirty="0">
                <a:solidFill>
                  <a:srgbClr val="000000"/>
                </a:solidFill>
                <a:latin typeface="Comic Sans MS"/>
                <a:ea typeface="ヒラギノ角ゴ Pro W3"/>
              </a:rPr>
              <a:t> Boirche on our open and friendly relationships between teachers and parents.</a:t>
            </a:r>
          </a:p>
          <a:p>
            <a:pPr marL="0" indent="0" algn="just" fontAlgn="auto">
              <a:lnSpc>
                <a:spcPct val="120000"/>
              </a:lnSpc>
              <a:spcAft>
                <a:spcPts val="0"/>
              </a:spcAft>
              <a:buFont typeface="Arial" pitchFamily="34" charset="0"/>
              <a:buNone/>
              <a:defRPr/>
            </a:pPr>
            <a:r>
              <a:rPr lang="en-GB" sz="6400" dirty="0">
                <a:solidFill>
                  <a:srgbClr val="000000"/>
                </a:solidFill>
                <a:latin typeface="Comic Sans MS"/>
                <a:ea typeface="ヒラギノ角ゴ Pro W3"/>
              </a:rPr>
              <a:t>Every class now have a page of their own on the </a:t>
            </a:r>
            <a:r>
              <a:rPr lang="en-GB" sz="6400" dirty="0" err="1">
                <a:solidFill>
                  <a:srgbClr val="000000"/>
                </a:solidFill>
                <a:latin typeface="Comic Sans MS"/>
                <a:ea typeface="ヒラギノ角ゴ Pro W3"/>
              </a:rPr>
              <a:t>Bunscoil</a:t>
            </a:r>
            <a:r>
              <a:rPr lang="en-GB" sz="6400" dirty="0">
                <a:solidFill>
                  <a:srgbClr val="000000"/>
                </a:solidFill>
                <a:latin typeface="Comic Sans MS"/>
                <a:ea typeface="ヒラギノ角ゴ Pro W3"/>
              </a:rPr>
              <a:t> </a:t>
            </a:r>
            <a:r>
              <a:rPr lang="en-GB" sz="6400" dirty="0" err="1">
                <a:solidFill>
                  <a:srgbClr val="000000"/>
                </a:solidFill>
                <a:latin typeface="Comic Sans MS"/>
                <a:ea typeface="ヒラギノ角ゴ Pro W3"/>
              </a:rPr>
              <a:t>Bheanna</a:t>
            </a:r>
            <a:r>
              <a:rPr lang="en-GB" sz="6400" dirty="0">
                <a:solidFill>
                  <a:srgbClr val="000000"/>
                </a:solidFill>
                <a:latin typeface="Comic Sans MS"/>
                <a:ea typeface="ヒラギノ角ゴ Pro W3"/>
              </a:rPr>
              <a:t> </a:t>
            </a:r>
            <a:r>
              <a:rPr lang="en-GB" sz="6400" dirty="0" err="1">
                <a:solidFill>
                  <a:srgbClr val="000000"/>
                </a:solidFill>
                <a:latin typeface="Comic Sans MS"/>
                <a:ea typeface="ヒラギノ角ゴ Pro W3"/>
              </a:rPr>
              <a:t>Boirche</a:t>
            </a:r>
            <a:r>
              <a:rPr lang="en-GB" sz="6400" dirty="0">
                <a:solidFill>
                  <a:srgbClr val="000000"/>
                </a:solidFill>
                <a:latin typeface="Comic Sans MS"/>
                <a:ea typeface="ヒラギノ角ゴ Pro W3"/>
              </a:rPr>
              <a:t> website. The class teacher will regularly post pictures of what’s going on in the class, so you can stay up to date.  </a:t>
            </a:r>
          </a:p>
          <a:p>
            <a:pPr marL="0" indent="0" algn="just" fontAlgn="auto">
              <a:lnSpc>
                <a:spcPct val="120000"/>
              </a:lnSpc>
              <a:spcAft>
                <a:spcPts val="0"/>
              </a:spcAft>
              <a:buFont typeface="Arial" pitchFamily="34" charset="0"/>
              <a:buNone/>
              <a:defRPr/>
            </a:pPr>
            <a:r>
              <a:rPr lang="en-GB" sz="6400" dirty="0">
                <a:solidFill>
                  <a:srgbClr val="000000"/>
                </a:solidFill>
                <a:latin typeface="Comic Sans MS"/>
                <a:ea typeface="ヒラギノ角ゴ Pro W3"/>
              </a:rPr>
              <a:t>In addition, </a:t>
            </a:r>
            <a:r>
              <a:rPr lang="en-GB" sz="6400" dirty="0" err="1">
                <a:solidFill>
                  <a:srgbClr val="000000"/>
                </a:solidFill>
                <a:latin typeface="Comic Sans MS"/>
                <a:ea typeface="ヒラギノ角ゴ Pro W3"/>
              </a:rPr>
              <a:t>Cairde</a:t>
            </a:r>
            <a:r>
              <a:rPr lang="en-GB" sz="6400" dirty="0">
                <a:solidFill>
                  <a:srgbClr val="000000"/>
                </a:solidFill>
                <a:latin typeface="Comic Sans MS"/>
                <a:ea typeface="ヒラギノ角ゴ Pro W3"/>
              </a:rPr>
              <a:t> BBB has a private Facebook Group which would regularly post photos and reminders of what’s been happening at school. Make sure to join!</a:t>
            </a:r>
            <a:endParaRPr lang="en-GB"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Parental Role </a:t>
            </a:r>
          </a:p>
        </p:txBody>
      </p:sp>
      <p:sp>
        <p:nvSpPr>
          <p:cNvPr id="3" name="Content Placeholder 2"/>
          <p:cNvSpPr>
            <a:spLocks noGrp="1"/>
          </p:cNvSpPr>
          <p:nvPr>
            <p:ph idx="1"/>
          </p:nvPr>
        </p:nvSpPr>
        <p:spPr/>
        <p:txBody>
          <a:bodyPr>
            <a:normAutofit fontScale="25000" lnSpcReduction="20000"/>
          </a:bodyPr>
          <a:lstStyle/>
          <a:p>
            <a:r>
              <a:rPr lang="en-GB" sz="6400" dirty="0">
                <a:latin typeface="Comic Sans MS" panose="030F0702030302020204" pitchFamily="66" charset="0"/>
              </a:rPr>
              <a:t>You are the first educators.  For your child to attain all-round development parental support is vital.  Here are a few pointers;</a:t>
            </a:r>
          </a:p>
          <a:p>
            <a:r>
              <a:rPr lang="en-GB" sz="6400" dirty="0">
                <a:latin typeface="Comic Sans MS" panose="030F0702030302020204" pitchFamily="66" charset="0"/>
              </a:rPr>
              <a:t>- Punctuality in the morning and afternoons.</a:t>
            </a:r>
          </a:p>
          <a:p>
            <a:r>
              <a:rPr lang="en-GB" sz="6400" dirty="0">
                <a:latin typeface="Comic Sans MS" panose="030F0702030302020204" pitchFamily="66" charset="0"/>
              </a:rPr>
              <a:t>- Ensure PE gear is worn on appropriate days (Tuesdays &amp; Thursdays) Encourage independence (be responsible for own books, homework)</a:t>
            </a:r>
          </a:p>
          <a:p>
            <a:r>
              <a:rPr lang="en-GB" sz="6400" dirty="0">
                <a:latin typeface="Comic Sans MS" panose="030F0702030302020204" pitchFamily="66" charset="0"/>
              </a:rPr>
              <a:t>- Take an interest in their work: ask them about their homework, reading books/novels or about what topics they are studying in school.</a:t>
            </a:r>
          </a:p>
          <a:p>
            <a:r>
              <a:rPr lang="en-GB" sz="6400" dirty="0">
                <a:latin typeface="Comic Sans MS" panose="030F0702030302020204" pitchFamily="66" charset="0"/>
              </a:rPr>
              <a:t>- Homework is important - check and sign the Homework diary/ sheet / Reading Record / dictation book to ensure the pupils see its value.</a:t>
            </a:r>
          </a:p>
          <a:p>
            <a:r>
              <a:rPr lang="en-GB" sz="6400" dirty="0">
                <a:latin typeface="Comic Sans MS" panose="030F0702030302020204" pitchFamily="66" charset="0"/>
              </a:rPr>
              <a:t>- Encourage a healthy diet and lifestyle. (The school has a healthy break policy in line with the SOS programme – only fruit, vegetables, milk or water is permitted.) </a:t>
            </a:r>
          </a:p>
          <a:p>
            <a:r>
              <a:rPr lang="en-GB" sz="6400" dirty="0">
                <a:latin typeface="Comic Sans MS" panose="030F0702030302020204" pitchFamily="66" charset="0"/>
              </a:rPr>
              <a:t>- Instil a sense of respect for others and their property.</a:t>
            </a:r>
          </a:p>
          <a:p>
            <a:r>
              <a:rPr lang="en-GB" sz="6400" dirty="0">
                <a:latin typeface="Comic Sans MS" panose="030F0702030302020204" pitchFamily="66" charset="0"/>
              </a:rPr>
              <a:t>- Make sure that pupils remember to bring dinner money or lunch to school, as appropriate in envelopes. Please ensure your child knows what they are having for dinner, especially on days where there is an option. Dinner menu is on the school website. (Dinner costs £2.60 per day)</a:t>
            </a:r>
          </a:p>
          <a:p>
            <a:br>
              <a:rPr lang="en-GB" dirty="0"/>
            </a:br>
            <a:endParaRPr lang="en-GB" dirty="0"/>
          </a:p>
        </p:txBody>
      </p:sp>
    </p:spTree>
    <p:extLst>
      <p:ext uri="{BB962C8B-B14F-4D97-AF65-F5344CB8AC3E}">
        <p14:creationId xmlns:p14="http://schemas.microsoft.com/office/powerpoint/2010/main" val="3925158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6"/>
          <p:cNvSpPr txBox="1">
            <a:spLocks noGrp="1"/>
          </p:cNvSpPr>
          <p:nvPr>
            <p:ph type="body" idx="1"/>
          </p:nvPr>
        </p:nvSpPr>
        <p:spPr>
          <a:xfrm>
            <a:off x="311700" y="2003658"/>
            <a:ext cx="8520600" cy="4555200"/>
          </a:xfrm>
          <a:prstGeom prst="rect">
            <a:avLst/>
          </a:prstGeom>
        </p:spPr>
        <p:txBody>
          <a:bodyPr spcFirstLastPara="1" wrap="square" lIns="91425" tIns="45700" rIns="91425" bIns="45700" anchor="t" anchorCtr="0">
            <a:noAutofit/>
          </a:bodyPr>
          <a:lstStyle/>
          <a:p>
            <a:pPr marL="0" lvl="0" indent="0" algn="just" rtl="0">
              <a:spcBef>
                <a:spcPts val="640"/>
              </a:spcBef>
              <a:spcAft>
                <a:spcPts val="0"/>
              </a:spcAft>
              <a:buNone/>
            </a:pPr>
            <a:r>
              <a:rPr lang="en-GB" sz="2100" dirty="0">
                <a:solidFill>
                  <a:srgbClr val="000000"/>
                </a:solidFill>
                <a:latin typeface="Comic Sans MS"/>
                <a:ea typeface="Comic Sans MS"/>
                <a:cs typeface="Comic Sans MS"/>
                <a:sym typeface="Comic Sans MS"/>
              </a:rPr>
              <a:t>As we are an award winning Eco School, we aim to use as little paper as possible. Therefore, we send out important messages and information via our Schools NI app. </a:t>
            </a:r>
            <a:endParaRPr sz="2100" dirty="0">
              <a:solidFill>
                <a:srgbClr val="000000"/>
              </a:solidFill>
              <a:latin typeface="Comic Sans MS"/>
              <a:ea typeface="Comic Sans MS"/>
              <a:cs typeface="Comic Sans MS"/>
              <a:sym typeface="Comic Sans MS"/>
            </a:endParaRPr>
          </a:p>
          <a:p>
            <a:pPr marL="0" lvl="0" indent="0" algn="just" rtl="0">
              <a:spcBef>
                <a:spcPts val="640"/>
              </a:spcBef>
              <a:spcAft>
                <a:spcPts val="0"/>
              </a:spcAft>
              <a:buNone/>
            </a:pPr>
            <a:r>
              <a:rPr lang="en-GB" sz="2100" dirty="0">
                <a:solidFill>
                  <a:srgbClr val="000000"/>
                </a:solidFill>
                <a:latin typeface="Comic Sans MS"/>
                <a:ea typeface="Comic Sans MS"/>
                <a:cs typeface="Comic Sans MS"/>
                <a:sym typeface="Comic Sans MS"/>
              </a:rPr>
              <a:t>Please ensure that notifications are enabled and that you check the app regularly. We also ask parents to visit our website to keep up to date with what is happening in our school.</a:t>
            </a:r>
            <a:endParaRPr sz="2100" dirty="0">
              <a:solidFill>
                <a:srgbClr val="000000"/>
              </a:solidFill>
              <a:latin typeface="Comic Sans MS"/>
              <a:ea typeface="Comic Sans MS"/>
              <a:cs typeface="Comic Sans MS"/>
              <a:sym typeface="Comic Sans MS"/>
            </a:endParaRPr>
          </a:p>
          <a:p>
            <a:pPr marL="0" lvl="0" indent="0" algn="just" rtl="0">
              <a:spcBef>
                <a:spcPts val="640"/>
              </a:spcBef>
              <a:spcAft>
                <a:spcPts val="0"/>
              </a:spcAft>
              <a:buNone/>
            </a:pPr>
            <a:r>
              <a:rPr lang="en-GB" sz="2100" dirty="0">
                <a:solidFill>
                  <a:srgbClr val="000000"/>
                </a:solidFill>
                <a:latin typeface="Comic Sans MS"/>
                <a:ea typeface="Comic Sans MS"/>
                <a:cs typeface="Comic Sans MS"/>
                <a:sym typeface="Comic Sans MS"/>
              </a:rPr>
              <a:t>Our app is available on both Android and Apple devices. Simply visit our school website where you will be prompted to download the app for free.   </a:t>
            </a:r>
            <a:r>
              <a:rPr lang="en-GB" sz="2100" u="sng" dirty="0">
                <a:solidFill>
                  <a:srgbClr val="000000"/>
                </a:solidFill>
                <a:latin typeface="Comic Sans MS"/>
                <a:ea typeface="Comic Sans MS"/>
                <a:cs typeface="Comic Sans MS"/>
                <a:sym typeface="Comic Sans MS"/>
                <a:hlinkClick r:id="rId3">
                  <a:extLst>
                    <a:ext uri="{A12FA001-AC4F-418D-AE19-62706E023703}">
                      <ahyp:hlinkClr xmlns:ahyp="http://schemas.microsoft.com/office/drawing/2018/hyperlinkcolor" val="tx"/>
                    </a:ext>
                  </a:extLst>
                </a:hlinkClick>
              </a:rPr>
              <a:t>www.bunscoilbb.com</a:t>
            </a:r>
            <a:r>
              <a:rPr lang="en-GB" sz="2100" dirty="0">
                <a:solidFill>
                  <a:srgbClr val="0B5394"/>
                </a:solidFill>
                <a:latin typeface="Roboto"/>
                <a:ea typeface="Roboto"/>
                <a:cs typeface="Roboto"/>
                <a:sym typeface="Roboto"/>
              </a:rPr>
              <a:t> </a:t>
            </a:r>
            <a:endParaRPr sz="2100" dirty="0">
              <a:solidFill>
                <a:srgbClr val="0B5394"/>
              </a:solidFill>
              <a:latin typeface="Roboto"/>
              <a:ea typeface="Roboto"/>
              <a:cs typeface="Roboto"/>
              <a:sym typeface="Roboto"/>
            </a:endParaRPr>
          </a:p>
        </p:txBody>
      </p:sp>
      <p:pic>
        <p:nvPicPr>
          <p:cNvPr id="259" name="Google Shape;259;p36"/>
          <p:cNvPicPr preferRelativeResize="0"/>
          <p:nvPr/>
        </p:nvPicPr>
        <p:blipFill rotWithShape="1">
          <a:blip r:embed="rId4">
            <a:alphaModFix/>
          </a:blip>
          <a:srcRect/>
          <a:stretch/>
        </p:blipFill>
        <p:spPr>
          <a:xfrm>
            <a:off x="251625" y="239000"/>
            <a:ext cx="8640761" cy="1585913"/>
          </a:xfrm>
          <a:prstGeom prst="rect">
            <a:avLst/>
          </a:prstGeom>
          <a:noFill/>
          <a:ln>
            <a:noFill/>
          </a:ln>
        </p:spPr>
      </p:pic>
      <p:sp>
        <p:nvSpPr>
          <p:cNvPr id="260" name="Google Shape;260;p36"/>
          <p:cNvSpPr txBox="1">
            <a:spLocks noGrp="1"/>
          </p:cNvSpPr>
          <p:nvPr>
            <p:ph type="title"/>
          </p:nvPr>
        </p:nvSpPr>
        <p:spPr>
          <a:xfrm>
            <a:off x="456600" y="593380"/>
            <a:ext cx="8520600" cy="11799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GB" sz="4000">
                <a:solidFill>
                  <a:srgbClr val="000000"/>
                </a:solidFill>
                <a:latin typeface="Comic Sans MS"/>
                <a:ea typeface="Comic Sans MS"/>
                <a:cs typeface="Comic Sans MS"/>
                <a:sym typeface="Comic Sans MS"/>
              </a:rPr>
              <a:t>Aip Scoile</a:t>
            </a:r>
            <a:endParaRPr sz="4000">
              <a:solidFill>
                <a:srgbClr val="000000"/>
              </a:solidFill>
              <a:latin typeface="Comic Sans MS"/>
              <a:ea typeface="Comic Sans MS"/>
              <a:cs typeface="Comic Sans MS"/>
              <a:sym typeface="Comic Sans MS"/>
            </a:endParaRPr>
          </a:p>
          <a:p>
            <a:pPr marL="0" lvl="0" indent="0" algn="ctr" rtl="0">
              <a:spcBef>
                <a:spcPts val="0"/>
              </a:spcBef>
              <a:spcAft>
                <a:spcPts val="0"/>
              </a:spcAft>
              <a:buNone/>
            </a:pPr>
            <a:r>
              <a:rPr lang="en-GB" sz="4000">
                <a:solidFill>
                  <a:srgbClr val="000000"/>
                </a:solidFill>
                <a:latin typeface="Comic Sans MS"/>
                <a:ea typeface="Comic Sans MS"/>
                <a:cs typeface="Comic Sans MS"/>
                <a:sym typeface="Comic Sans MS"/>
              </a:rPr>
              <a:t>School App</a:t>
            </a:r>
            <a:endParaRPr sz="4000">
              <a:solidFill>
                <a:srgbClr val="000000"/>
              </a:solidFill>
              <a:latin typeface="Comic Sans MS"/>
              <a:ea typeface="Comic Sans MS"/>
              <a:cs typeface="Comic Sans MS"/>
              <a:sym typeface="Comic Sans MS"/>
            </a:endParaRPr>
          </a:p>
        </p:txBody>
      </p:sp>
      <p:pic>
        <p:nvPicPr>
          <p:cNvPr id="261" name="Google Shape;261;p36"/>
          <p:cNvPicPr preferRelativeResize="0"/>
          <p:nvPr/>
        </p:nvPicPr>
        <p:blipFill>
          <a:blip r:embed="rId5">
            <a:alphaModFix/>
          </a:blip>
          <a:stretch>
            <a:fillRect/>
          </a:stretch>
        </p:blipFill>
        <p:spPr>
          <a:xfrm>
            <a:off x="3635896" y="5535674"/>
            <a:ext cx="1253186" cy="1179900"/>
          </a:xfrm>
          <a:prstGeom prst="rect">
            <a:avLst/>
          </a:prstGeom>
          <a:noFill/>
          <a:ln>
            <a:noFill/>
          </a:ln>
        </p:spPr>
      </p:pic>
    </p:spTree>
    <p:extLst>
      <p:ext uri="{BB962C8B-B14F-4D97-AF65-F5344CB8AC3E}">
        <p14:creationId xmlns:p14="http://schemas.microsoft.com/office/powerpoint/2010/main" val="3920672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p:cNvPicPr>
            <a:picLocks noChangeAspect="1" noChangeArrowheads="1"/>
          </p:cNvPicPr>
          <p:nvPr/>
        </p:nvPicPr>
        <p:blipFill>
          <a:blip r:embed="rId3"/>
          <a:srcRect/>
          <a:stretch>
            <a:fillRect/>
          </a:stretch>
        </p:blipFill>
        <p:spPr bwMode="auto">
          <a:xfrm>
            <a:off x="323850" y="260350"/>
            <a:ext cx="8640763" cy="1585913"/>
          </a:xfrm>
          <a:prstGeom prst="rect">
            <a:avLst/>
          </a:prstGeom>
          <a:noFill/>
          <a:ln w="9525">
            <a:noFill/>
            <a:miter lim="800000"/>
            <a:headEnd/>
            <a:tailEnd/>
          </a:ln>
        </p:spPr>
      </p:pic>
      <p:sp>
        <p:nvSpPr>
          <p:cNvPr id="17410" name="Title 1"/>
          <p:cNvSpPr>
            <a:spLocks noGrp="1"/>
          </p:cNvSpPr>
          <p:nvPr>
            <p:ph type="title"/>
          </p:nvPr>
        </p:nvSpPr>
        <p:spPr/>
        <p:txBody>
          <a:bodyPr/>
          <a:lstStyle/>
          <a:p>
            <a:pPr marL="342900" indent="-342900">
              <a:spcBef>
                <a:spcPct val="20000"/>
              </a:spcBef>
            </a:pPr>
            <a:r>
              <a:rPr lang="en-GB" b="1">
                <a:latin typeface="Comic Sans MS" pitchFamily="66" charset="0"/>
              </a:rPr>
              <a:t> Curaclam  - Curriculum</a:t>
            </a:r>
            <a:endParaRPr lang="en-GB">
              <a:latin typeface="Comic Sans MS" pitchFamily="66" charset="0"/>
            </a:endParaRPr>
          </a:p>
        </p:txBody>
      </p:sp>
      <p:sp>
        <p:nvSpPr>
          <p:cNvPr id="3" name="Content Placeholder 2"/>
          <p:cNvSpPr>
            <a:spLocks noGrp="1"/>
          </p:cNvSpPr>
          <p:nvPr>
            <p:ph idx="1"/>
          </p:nvPr>
        </p:nvSpPr>
        <p:spPr>
          <a:xfrm>
            <a:off x="323850" y="2060848"/>
            <a:ext cx="7759503" cy="4536504"/>
          </a:xfrm>
        </p:spPr>
        <p:txBody>
          <a:bodyPr rtlCol="0">
            <a:normAutofit fontScale="85000" lnSpcReduction="20000"/>
          </a:bodyPr>
          <a:lstStyle/>
          <a:p>
            <a:pPr marL="0" indent="0" fontAlgn="auto">
              <a:spcAft>
                <a:spcPts val="0"/>
              </a:spcAft>
              <a:buFont typeface="Arial" pitchFamily="34" charset="0"/>
              <a:buNone/>
              <a:defRPr/>
            </a:pPr>
            <a:r>
              <a:rPr lang="en-GB" dirty="0">
                <a:latin typeface="Comic Sans MS" pitchFamily="66" charset="0"/>
              </a:rPr>
              <a:t>There are three key stages in Primary School:</a:t>
            </a:r>
          </a:p>
          <a:p>
            <a:pPr fontAlgn="auto">
              <a:spcAft>
                <a:spcPts val="0"/>
              </a:spcAft>
              <a:buFont typeface="Arial" pitchFamily="34" charset="0"/>
              <a:buChar char="•"/>
              <a:defRPr/>
            </a:pPr>
            <a:r>
              <a:rPr lang="en-GB" dirty="0">
                <a:latin typeface="Comic Sans MS" pitchFamily="66" charset="0"/>
              </a:rPr>
              <a:t>Foundation Stage (Rang 1 and 2)</a:t>
            </a:r>
          </a:p>
          <a:p>
            <a:pPr fontAlgn="auto">
              <a:spcAft>
                <a:spcPts val="0"/>
              </a:spcAft>
              <a:buFont typeface="Arial" pitchFamily="34" charset="0"/>
              <a:buChar char="•"/>
              <a:defRPr/>
            </a:pPr>
            <a:r>
              <a:rPr lang="en-GB" dirty="0">
                <a:latin typeface="Comic Sans MS" pitchFamily="66" charset="0"/>
              </a:rPr>
              <a:t>Key Stage 1 (Rang 3 and 4)</a:t>
            </a:r>
          </a:p>
          <a:p>
            <a:pPr fontAlgn="auto">
              <a:spcAft>
                <a:spcPts val="0"/>
              </a:spcAft>
              <a:buFont typeface="Arial" pitchFamily="34" charset="0"/>
              <a:buChar char="•"/>
              <a:defRPr/>
            </a:pPr>
            <a:r>
              <a:rPr lang="en-GB" dirty="0">
                <a:latin typeface="Comic Sans MS" pitchFamily="66" charset="0"/>
              </a:rPr>
              <a:t>Key Stage 2 (Rang 5, 6 and 7)</a:t>
            </a:r>
          </a:p>
          <a:p>
            <a:pPr fontAlgn="auto">
              <a:spcAft>
                <a:spcPts val="0"/>
              </a:spcAft>
              <a:buFont typeface="Arial" pitchFamily="34" charset="0"/>
              <a:buChar char="•"/>
              <a:defRPr/>
            </a:pPr>
            <a:endParaRPr lang="en-GB" dirty="0">
              <a:latin typeface="Comic Sans MS" pitchFamily="66" charset="0"/>
            </a:endParaRPr>
          </a:p>
          <a:p>
            <a:pPr marL="0" indent="0" fontAlgn="auto">
              <a:spcAft>
                <a:spcPts val="0"/>
              </a:spcAft>
              <a:buFont typeface="Arial" pitchFamily="34" charset="0"/>
              <a:buNone/>
              <a:defRPr/>
            </a:pPr>
            <a:r>
              <a:rPr lang="en-GB" dirty="0">
                <a:latin typeface="Comic Sans MS" pitchFamily="66" charset="0"/>
              </a:rPr>
              <a:t>We follow the Northern Ireland Curriculum: Literacy,  Numeracy, The World Around Us, The Arts (Art &amp; Design, Music and Drama), P.E., Personal Development and Mutual Understanding (PDMU), Religious Education,  ICT.</a:t>
            </a:r>
          </a:p>
          <a:p>
            <a:pPr marL="0" indent="0" fontAlgn="auto">
              <a:spcAft>
                <a:spcPts val="0"/>
              </a:spcAft>
              <a:buFont typeface="Arial" pitchFamily="34" charset="0"/>
              <a:buNone/>
              <a:defRPr/>
            </a:pPr>
            <a:r>
              <a:rPr lang="en-GB" dirty="0">
                <a:latin typeface="Comic Sans MS" pitchFamily="66" charset="0"/>
              </a:rPr>
              <a:t>NSPCC Programme- Keeping safe</a:t>
            </a:r>
          </a:p>
          <a:p>
            <a:pPr marL="457200" indent="-457200" fontAlgn="auto">
              <a:spcAft>
                <a:spcPts val="0"/>
              </a:spcAft>
              <a:buFont typeface="Arial" pitchFamily="34" charset="0"/>
              <a:buAutoNum type="arabicPeriod"/>
              <a:defRPr/>
            </a:pPr>
            <a:r>
              <a:rPr lang="en-GB" dirty="0">
                <a:latin typeface="Comic Sans MS" pitchFamily="66" charset="0"/>
              </a:rPr>
              <a:t>Healthy Relationships.</a:t>
            </a:r>
          </a:p>
          <a:p>
            <a:pPr marL="457200" indent="-457200" fontAlgn="auto">
              <a:spcAft>
                <a:spcPts val="0"/>
              </a:spcAft>
              <a:buFont typeface="Arial" pitchFamily="34" charset="0"/>
              <a:buAutoNum type="arabicPeriod"/>
              <a:defRPr/>
            </a:pPr>
            <a:r>
              <a:rPr lang="en-GB" dirty="0">
                <a:latin typeface="Comic Sans MS" pitchFamily="66" charset="0"/>
              </a:rPr>
              <a:t>My Body.</a:t>
            </a:r>
          </a:p>
          <a:p>
            <a:pPr marL="457200" indent="-457200" fontAlgn="auto">
              <a:spcAft>
                <a:spcPts val="0"/>
              </a:spcAft>
              <a:buFont typeface="Arial" pitchFamily="34" charset="0"/>
              <a:buAutoNum type="arabicPeriod"/>
              <a:defRPr/>
            </a:pPr>
            <a:r>
              <a:rPr lang="en-GB" dirty="0">
                <a:latin typeface="Comic Sans MS" pitchFamily="66" charset="0"/>
              </a:rPr>
              <a:t>Being Safe.</a:t>
            </a:r>
          </a:p>
          <a:p>
            <a:pPr marL="0" indent="0" fontAlgn="auto">
              <a:spcAft>
                <a:spcPts val="0"/>
              </a:spcAft>
              <a:buNone/>
              <a:defRPr/>
            </a:pPr>
            <a:endParaRPr lang="en-GB" dirty="0">
              <a:latin typeface="Comic Sans MS" pitchFamily="66" charset="0"/>
            </a:endParaRPr>
          </a:p>
          <a:p>
            <a:pPr marL="0" indent="0" fontAlgn="auto">
              <a:spcAft>
                <a:spcPts val="0"/>
              </a:spcAft>
              <a:buFont typeface="Arial" pitchFamily="34" charset="0"/>
              <a:buNone/>
              <a:defRPr/>
            </a:pPr>
            <a:r>
              <a:rPr lang="en-GB" sz="2600" dirty="0">
                <a:solidFill>
                  <a:srgbClr val="0070C0"/>
                </a:solidFill>
              </a:rPr>
              <a:t>www.nspcc.org.uk</a:t>
            </a:r>
          </a:p>
        </p:txBody>
      </p:sp>
      <p:pic>
        <p:nvPicPr>
          <p:cNvPr id="9" name="Picture 8">
            <a:extLst>
              <a:ext uri="{FF2B5EF4-FFF2-40B4-BE49-F238E27FC236}">
                <a16:creationId xmlns:a16="http://schemas.microsoft.com/office/drawing/2014/main" id="{56EA9054-995B-4241-D647-E220ECCC9769}"/>
              </a:ext>
            </a:extLst>
          </p:cNvPr>
          <p:cNvPicPr>
            <a:picLocks noChangeAspect="1"/>
          </p:cNvPicPr>
          <p:nvPr/>
        </p:nvPicPr>
        <p:blipFill>
          <a:blip r:embed="rId4"/>
          <a:stretch>
            <a:fillRect/>
          </a:stretch>
        </p:blipFill>
        <p:spPr>
          <a:xfrm>
            <a:off x="5776068" y="1872517"/>
            <a:ext cx="2590692" cy="1691639"/>
          </a:xfrm>
          <a:prstGeom prst="rect">
            <a:avLst/>
          </a:prstGeom>
        </p:spPr>
      </p:pic>
      <p:pic>
        <p:nvPicPr>
          <p:cNvPr id="11" name="Picture 10">
            <a:extLst>
              <a:ext uri="{FF2B5EF4-FFF2-40B4-BE49-F238E27FC236}">
                <a16:creationId xmlns:a16="http://schemas.microsoft.com/office/drawing/2014/main" id="{4EF897A0-55BB-161C-24DF-C0DF7140472E}"/>
              </a:ext>
            </a:extLst>
          </p:cNvPr>
          <p:cNvPicPr>
            <a:picLocks noChangeAspect="1"/>
          </p:cNvPicPr>
          <p:nvPr/>
        </p:nvPicPr>
        <p:blipFill>
          <a:blip r:embed="rId5"/>
          <a:stretch>
            <a:fillRect/>
          </a:stretch>
        </p:blipFill>
        <p:spPr>
          <a:xfrm>
            <a:off x="4355976" y="4501037"/>
            <a:ext cx="4464174" cy="209631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14CFE-81BF-D726-2E3D-1F00891B283F}"/>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DCA400C9-CDA6-58FE-8570-7DB23AA35D75}"/>
              </a:ext>
            </a:extLst>
          </p:cNvPr>
          <p:cNvSpPr>
            <a:spLocks noGrp="1"/>
          </p:cNvSpPr>
          <p:nvPr>
            <p:ph type="body" idx="1"/>
          </p:nvPr>
        </p:nvSpPr>
        <p:spPr/>
        <p:txBody>
          <a:bodyPr/>
          <a:lstStyle/>
          <a:p>
            <a:pPr marL="25400" indent="0">
              <a:buNone/>
            </a:pPr>
            <a:r>
              <a:rPr lang="en-GB" sz="1600" dirty="0">
                <a:solidFill>
                  <a:srgbClr val="000000"/>
                </a:solidFill>
                <a:effectLst/>
                <a:latin typeface="Comic Sans MS" panose="030F0702030302020204" pitchFamily="66" charset="0"/>
                <a:ea typeface="Calibri" panose="020F0502020204030204" pitchFamily="34" charset="0"/>
                <a:cs typeface="MrEavesXLModOT"/>
              </a:rPr>
              <a:t>We strongly recommend every family downloads the Safer Schools NI App, an online platform funded by DENI to support parents ensure internet use at home is safe.</a:t>
            </a:r>
          </a:p>
          <a:p>
            <a:r>
              <a:rPr lang="en-GB" sz="1600" dirty="0">
                <a:solidFill>
                  <a:srgbClr val="000000"/>
                </a:solidFill>
                <a:effectLst/>
                <a:latin typeface="Comic Sans MS" panose="030F0702030302020204" pitchFamily="66" charset="0"/>
                <a:ea typeface="Calibri" panose="020F0502020204030204" pitchFamily="34" charset="0"/>
                <a:cs typeface="MrEavesXLModOT"/>
              </a:rPr>
              <a:t>Keeps you up to date with the current online trends, threats, and risks to your child. This information is sent directly to your device!  </a:t>
            </a:r>
            <a:endParaRPr lang="en-GB" sz="1600" dirty="0">
              <a:effectLst/>
              <a:latin typeface="Comic Sans MS" panose="030F0702030302020204" pitchFamily="66" charset="0"/>
              <a:ea typeface="Calibri" panose="020F0502020204030204" pitchFamily="34" charset="0"/>
              <a:cs typeface="Times New Roman" panose="02020603050405020304" pitchFamily="18" charset="0"/>
            </a:endParaRPr>
          </a:p>
          <a:p>
            <a:pPr marL="482600" indent="0" fontAlgn="ctr">
              <a:lnSpc>
                <a:spcPct val="120000"/>
              </a:lnSpc>
              <a:buNone/>
            </a:pPr>
            <a:r>
              <a:rPr lang="en-GB" sz="1600" dirty="0">
                <a:solidFill>
                  <a:srgbClr val="000000"/>
                </a:solidFill>
                <a:effectLst/>
                <a:latin typeface="Comic Sans MS" panose="030F0702030302020204" pitchFamily="66" charset="0"/>
                <a:ea typeface="Calibri" panose="020F0502020204030204" pitchFamily="34" charset="0"/>
                <a:cs typeface="MrEavesXLModOT"/>
              </a:rPr>
              <a:t> </a:t>
            </a:r>
            <a:endParaRPr lang="en-GB" sz="1600" dirty="0">
              <a:effectLst/>
              <a:latin typeface="Comic Sans MS" panose="030F0702030302020204" pitchFamily="66" charset="0"/>
              <a:ea typeface="Calibri" panose="020F0502020204030204" pitchFamily="34" charset="0"/>
              <a:cs typeface="Times New Roman" panose="02020603050405020304" pitchFamily="18" charset="0"/>
            </a:endParaRPr>
          </a:p>
          <a:p>
            <a:r>
              <a:rPr lang="en-GB" sz="1600" dirty="0">
                <a:solidFill>
                  <a:srgbClr val="000000"/>
                </a:solidFill>
                <a:effectLst/>
                <a:latin typeface="Comic Sans MS" panose="030F0702030302020204" pitchFamily="66" charset="0"/>
                <a:ea typeface="Calibri" panose="020F0502020204030204" pitchFamily="34" charset="0"/>
                <a:cs typeface="MrEavesXLModOT"/>
              </a:rPr>
              <a:t>Delivers the information you need to know on social media and gaming platforms, helping you understand the latest buzzwords and how to set privacy and parental settings on platforms like Among Us, Minecraft and TikTok.</a:t>
            </a:r>
            <a:endParaRPr lang="en-GB" sz="1600" dirty="0">
              <a:effectLst/>
              <a:latin typeface="Comic Sans MS" panose="030F0702030302020204" pitchFamily="66" charset="0"/>
              <a:ea typeface="Calibri" panose="020F0502020204030204" pitchFamily="34" charset="0"/>
              <a:cs typeface="Times New Roman" panose="02020603050405020304" pitchFamily="18" charset="0"/>
            </a:endParaRPr>
          </a:p>
          <a:p>
            <a:pPr marL="482600" indent="0" fontAlgn="ctr">
              <a:lnSpc>
                <a:spcPct val="120000"/>
              </a:lnSpc>
              <a:buNone/>
            </a:pPr>
            <a:r>
              <a:rPr lang="en-GB" sz="1600" dirty="0">
                <a:solidFill>
                  <a:srgbClr val="000000"/>
                </a:solidFill>
                <a:effectLst/>
                <a:latin typeface="Comic Sans MS" panose="030F0702030302020204" pitchFamily="66" charset="0"/>
                <a:ea typeface="Calibri" panose="020F0502020204030204" pitchFamily="34" charset="0"/>
                <a:cs typeface="MrEavesXLModOT"/>
              </a:rPr>
              <a:t> </a:t>
            </a:r>
            <a:endParaRPr lang="en-GB" sz="1600" dirty="0">
              <a:effectLst/>
              <a:latin typeface="Comic Sans MS" panose="030F0702030302020204" pitchFamily="66" charset="0"/>
              <a:ea typeface="Calibri" panose="020F0502020204030204" pitchFamily="34" charset="0"/>
              <a:cs typeface="Times New Roman" panose="02020603050405020304" pitchFamily="18" charset="0"/>
            </a:endParaRPr>
          </a:p>
          <a:p>
            <a:r>
              <a:rPr lang="en-GB" sz="1600" dirty="0">
                <a:solidFill>
                  <a:srgbClr val="000000"/>
                </a:solidFill>
                <a:effectLst/>
                <a:latin typeface="Comic Sans MS" panose="030F0702030302020204" pitchFamily="66" charset="0"/>
                <a:ea typeface="Calibri" panose="020F0502020204030204" pitchFamily="34" charset="0"/>
                <a:cs typeface="MrEavesXLModOT"/>
              </a:rPr>
              <a:t>Offers expert guidance to help you navigate important issues such as bullying, mental health and healthy relationships. Giving you practical tips on how to approach these conversations with your children. </a:t>
            </a:r>
            <a:endParaRPr lang="en-GB" sz="1600" dirty="0">
              <a:effectLst/>
              <a:latin typeface="Comic Sans MS" panose="030F0702030302020204" pitchFamily="66" charset="0"/>
              <a:ea typeface="Calibri" panose="020F0502020204030204" pitchFamily="34" charset="0"/>
              <a:cs typeface="Times New Roman" panose="02020603050405020304" pitchFamily="18" charset="0"/>
            </a:endParaRPr>
          </a:p>
          <a:p>
            <a:pPr marL="25400" indent="0">
              <a:buNone/>
            </a:pPr>
            <a:r>
              <a:rPr lang="en-GB" sz="1600" dirty="0">
                <a:solidFill>
                  <a:srgbClr val="000000"/>
                </a:solidFill>
                <a:effectLst/>
                <a:latin typeface="Comic Sans MS" panose="030F0702030302020204" pitchFamily="66" charset="0"/>
                <a:ea typeface="Calibri" panose="020F0502020204030204" pitchFamily="34" charset="0"/>
                <a:cs typeface="MrEavesXLModOT"/>
              </a:rPr>
              <a:t> </a:t>
            </a:r>
            <a:endParaRPr lang="en-GB" sz="1600" dirty="0">
              <a:effectLst/>
              <a:latin typeface="Comic Sans MS" panose="030F0702030302020204" pitchFamily="66" charset="0"/>
              <a:ea typeface="Calibri" panose="020F0502020204030204" pitchFamily="34" charset="0"/>
              <a:cs typeface="Times New Roman" panose="02020603050405020304" pitchFamily="18" charset="0"/>
            </a:endParaRPr>
          </a:p>
          <a:p>
            <a:r>
              <a:rPr lang="en-GB" sz="1600" dirty="0">
                <a:solidFill>
                  <a:srgbClr val="000000"/>
                </a:solidFill>
                <a:effectLst/>
                <a:latin typeface="Comic Sans MS" panose="030F0702030302020204" pitchFamily="66" charset="0"/>
                <a:ea typeface="Calibri" panose="020F0502020204030204" pitchFamily="34" charset="0"/>
                <a:cs typeface="MrEavesXLModOT"/>
              </a:rPr>
              <a:t>The Online Safety section will signpost you to help and support where you need it when you need it – it's in your pocket! </a:t>
            </a:r>
            <a:endParaRPr lang="en-GB" sz="1600" dirty="0">
              <a:effectLst/>
              <a:latin typeface="Comic Sans MS" panose="030F0702030302020204" pitchFamily="66" charset="0"/>
              <a:ea typeface="Calibri" panose="020F0502020204030204" pitchFamily="34" charset="0"/>
              <a:cs typeface="Times New Roman" panose="02020603050405020304" pitchFamily="18" charset="0"/>
            </a:endParaRPr>
          </a:p>
          <a:p>
            <a:pPr marL="25400" indent="0">
              <a:buNone/>
            </a:pPr>
            <a:endParaRPr lang="en-GB" dirty="0"/>
          </a:p>
        </p:txBody>
      </p:sp>
      <p:pic>
        <p:nvPicPr>
          <p:cNvPr id="4" name="Picture 2">
            <a:extLst>
              <a:ext uri="{FF2B5EF4-FFF2-40B4-BE49-F238E27FC236}">
                <a16:creationId xmlns:a16="http://schemas.microsoft.com/office/drawing/2014/main" id="{4CB39E04-5AAC-2588-A6AC-19A8991B6765}"/>
              </a:ext>
            </a:extLst>
          </p:cNvPr>
          <p:cNvPicPr>
            <a:picLocks noChangeAspect="1" noChangeArrowheads="1"/>
          </p:cNvPicPr>
          <p:nvPr/>
        </p:nvPicPr>
        <p:blipFill>
          <a:blip r:embed="rId2"/>
          <a:srcRect/>
          <a:stretch>
            <a:fillRect/>
          </a:stretch>
        </p:blipFill>
        <p:spPr bwMode="auto">
          <a:xfrm>
            <a:off x="251618" y="-26790"/>
            <a:ext cx="8640763" cy="1585913"/>
          </a:xfrm>
          <a:prstGeom prst="rect">
            <a:avLst/>
          </a:prstGeom>
          <a:noFill/>
          <a:ln w="9525">
            <a:noFill/>
            <a:miter lim="800000"/>
            <a:headEnd/>
            <a:tailEnd/>
          </a:ln>
        </p:spPr>
      </p:pic>
      <p:pic>
        <p:nvPicPr>
          <p:cNvPr id="5" name="Picture 4" descr="A blue background with white text&#10;&#10;Description automatically generated">
            <a:extLst>
              <a:ext uri="{FF2B5EF4-FFF2-40B4-BE49-F238E27FC236}">
                <a16:creationId xmlns:a16="http://schemas.microsoft.com/office/drawing/2014/main" id="{365410D5-DBF6-FA57-2E53-C40D04FF03F3}"/>
              </a:ext>
            </a:extLst>
          </p:cNvPr>
          <p:cNvPicPr>
            <a:picLocks noChangeAspect="1"/>
          </p:cNvPicPr>
          <p:nvPr/>
        </p:nvPicPr>
        <p:blipFill>
          <a:blip r:embed="rId3"/>
          <a:stretch>
            <a:fillRect/>
          </a:stretch>
        </p:blipFill>
        <p:spPr>
          <a:xfrm>
            <a:off x="2771800" y="241869"/>
            <a:ext cx="3239557" cy="1048594"/>
          </a:xfrm>
          <a:prstGeom prst="rect">
            <a:avLst/>
          </a:prstGeom>
        </p:spPr>
      </p:pic>
    </p:spTree>
    <p:extLst>
      <p:ext uri="{BB962C8B-B14F-4D97-AF65-F5344CB8AC3E}">
        <p14:creationId xmlns:p14="http://schemas.microsoft.com/office/powerpoint/2010/main" val="1488811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323850" y="260350"/>
            <a:ext cx="8640763" cy="1585913"/>
          </a:xfrm>
          <a:prstGeom prst="rect">
            <a:avLst/>
          </a:prstGeom>
          <a:noFill/>
          <a:ln w="9525">
            <a:noFill/>
            <a:miter lim="800000"/>
            <a:headEnd/>
            <a:tailEnd/>
          </a:ln>
        </p:spPr>
      </p:pic>
      <p:sp>
        <p:nvSpPr>
          <p:cNvPr id="5" name="Title 1"/>
          <p:cNvSpPr txBox="1">
            <a:spLocks/>
          </p:cNvSpPr>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fontScale="90000" lnSpcReduction="20000"/>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fontAlgn="auto">
              <a:spcAft>
                <a:spcPts val="0"/>
              </a:spcAft>
              <a:defRPr/>
            </a:pPr>
            <a:r>
              <a:rPr lang="en-GB" dirty="0" err="1">
                <a:latin typeface="Comic Sans MS" pitchFamily="66" charset="0"/>
              </a:rPr>
              <a:t>Cairde</a:t>
            </a:r>
            <a:br>
              <a:rPr lang="en-GB" dirty="0">
                <a:latin typeface="Comic Sans MS" pitchFamily="66" charset="0"/>
              </a:rPr>
            </a:br>
            <a:r>
              <a:rPr lang="en-GB" dirty="0">
                <a:latin typeface="Comic Sans MS" pitchFamily="66" charset="0"/>
              </a:rPr>
              <a:t>Our Parent Support Group</a:t>
            </a:r>
          </a:p>
        </p:txBody>
      </p:sp>
      <p:sp>
        <p:nvSpPr>
          <p:cNvPr id="6" name="Content Placeholder 2"/>
          <p:cNvSpPr txBox="1">
            <a:spLocks/>
          </p:cNvSpPr>
          <p:nvPr/>
        </p:nvSpPr>
        <p:spPr bwMode="auto">
          <a:xfrm>
            <a:off x="457200" y="1846263"/>
            <a:ext cx="8229600" cy="4606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lnSpcReduction="20000"/>
          </a:bodyPr>
          <a:lstStyle>
            <a:lvl1pPr marL="0" indent="0" algn="ctr" rtl="0" fontAlgn="base">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fontAlgn="base">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lnSpc>
                <a:spcPct val="110000"/>
              </a:lnSpc>
            </a:pPr>
            <a:r>
              <a:rPr lang="en-GB" sz="2400" dirty="0">
                <a:solidFill>
                  <a:schemeClr val="tx1"/>
                </a:solidFill>
                <a:latin typeface="Comic Sans MS" pitchFamily="66" charset="0"/>
                <a:cs typeface="Times New Roman" pitchFamily="18" charset="0"/>
              </a:rPr>
              <a:t>We have a very active and dedicated Parent Support Group called ‘</a:t>
            </a:r>
            <a:r>
              <a:rPr lang="en-GB" sz="2400" dirty="0" err="1">
                <a:solidFill>
                  <a:schemeClr val="tx1"/>
                </a:solidFill>
                <a:latin typeface="Comic Sans MS" pitchFamily="66" charset="0"/>
                <a:cs typeface="Times New Roman" pitchFamily="18" charset="0"/>
              </a:rPr>
              <a:t>Cairde</a:t>
            </a:r>
            <a:r>
              <a:rPr lang="en-GB" sz="2400" dirty="0">
                <a:solidFill>
                  <a:schemeClr val="tx1"/>
                </a:solidFill>
                <a:latin typeface="Comic Sans MS" pitchFamily="66" charset="0"/>
                <a:cs typeface="Times New Roman" pitchFamily="18" charset="0"/>
              </a:rPr>
              <a:t>’ who regularly arrange activities such as fundraiser events and family fun days.</a:t>
            </a:r>
          </a:p>
          <a:p>
            <a:pPr algn="just">
              <a:lnSpc>
                <a:spcPct val="110000"/>
              </a:lnSpc>
            </a:pPr>
            <a:endParaRPr lang="en-GB" sz="2400" dirty="0">
              <a:solidFill>
                <a:prstClr val="black"/>
              </a:solidFill>
              <a:latin typeface="Comic Sans MS" pitchFamily="66" charset="0"/>
              <a:cs typeface="Times New Roman" pitchFamily="18" charset="0"/>
            </a:endParaRPr>
          </a:p>
          <a:p>
            <a:pPr algn="just">
              <a:lnSpc>
                <a:spcPct val="110000"/>
              </a:lnSpc>
            </a:pPr>
            <a:r>
              <a:rPr lang="en-GB" sz="2400" dirty="0">
                <a:solidFill>
                  <a:prstClr val="black"/>
                </a:solidFill>
                <a:latin typeface="Comic Sans MS" pitchFamily="66" charset="0"/>
                <a:cs typeface="Times New Roman" pitchFamily="18" charset="0"/>
              </a:rPr>
              <a:t>Their fundraising goes towards subsidising buses for school trips to reduce the cost for parents, purchasing class </a:t>
            </a:r>
            <a:r>
              <a:rPr lang="en-GB" sz="2400" dirty="0" err="1">
                <a:solidFill>
                  <a:prstClr val="black"/>
                </a:solidFill>
                <a:latin typeface="Comic Sans MS" pitchFamily="66" charset="0"/>
                <a:cs typeface="Times New Roman" pitchFamily="18" charset="0"/>
              </a:rPr>
              <a:t>iPads</a:t>
            </a:r>
            <a:r>
              <a:rPr lang="en-GB" sz="2400" dirty="0">
                <a:solidFill>
                  <a:prstClr val="black"/>
                </a:solidFill>
                <a:latin typeface="Comic Sans MS" pitchFamily="66" charset="0"/>
                <a:cs typeface="Times New Roman" pitchFamily="18" charset="0"/>
              </a:rPr>
              <a:t>, class reading books, developing our outdoor play area etc.</a:t>
            </a:r>
          </a:p>
          <a:p>
            <a:pPr algn="just">
              <a:lnSpc>
                <a:spcPct val="110000"/>
              </a:lnSpc>
            </a:pPr>
            <a:endParaRPr lang="en-GB" sz="2400" dirty="0">
              <a:solidFill>
                <a:prstClr val="black"/>
              </a:solidFill>
              <a:latin typeface="Comic Sans MS" pitchFamily="66" charset="0"/>
              <a:cs typeface="Times New Roman" pitchFamily="18" charset="0"/>
            </a:endParaRPr>
          </a:p>
          <a:p>
            <a:pPr algn="just">
              <a:lnSpc>
                <a:spcPct val="110000"/>
              </a:lnSpc>
            </a:pPr>
            <a:r>
              <a:rPr lang="en-GB" sz="2400" dirty="0">
                <a:solidFill>
                  <a:prstClr val="black"/>
                </a:solidFill>
                <a:latin typeface="Comic Sans MS" pitchFamily="66" charset="0"/>
                <a:cs typeface="Times New Roman" pitchFamily="18" charset="0"/>
              </a:rPr>
              <a:t>They are an integral part of </a:t>
            </a:r>
            <a:r>
              <a:rPr lang="en-GB" sz="2400" dirty="0" err="1">
                <a:solidFill>
                  <a:prstClr val="black"/>
                </a:solidFill>
                <a:latin typeface="Comic Sans MS" pitchFamily="66" charset="0"/>
                <a:cs typeface="Times New Roman" pitchFamily="18" charset="0"/>
              </a:rPr>
              <a:t>Bunscoil</a:t>
            </a:r>
            <a:r>
              <a:rPr lang="en-GB" sz="2400" dirty="0">
                <a:solidFill>
                  <a:prstClr val="black"/>
                </a:solidFill>
                <a:latin typeface="Comic Sans MS" pitchFamily="66" charset="0"/>
                <a:cs typeface="Times New Roman" pitchFamily="18" charset="0"/>
              </a:rPr>
              <a:t> </a:t>
            </a:r>
            <a:r>
              <a:rPr lang="en-GB" sz="2400" dirty="0" err="1">
                <a:solidFill>
                  <a:prstClr val="black"/>
                </a:solidFill>
                <a:latin typeface="Comic Sans MS" pitchFamily="66" charset="0"/>
                <a:cs typeface="Times New Roman" pitchFamily="18" charset="0"/>
              </a:rPr>
              <a:t>Bheanna</a:t>
            </a:r>
            <a:r>
              <a:rPr lang="en-GB" sz="2400" dirty="0">
                <a:solidFill>
                  <a:prstClr val="black"/>
                </a:solidFill>
                <a:latin typeface="Comic Sans MS" pitchFamily="66" charset="0"/>
                <a:cs typeface="Times New Roman" pitchFamily="18" charset="0"/>
              </a:rPr>
              <a:t> </a:t>
            </a:r>
            <a:r>
              <a:rPr lang="en-GB" sz="2400" dirty="0" err="1">
                <a:solidFill>
                  <a:prstClr val="black"/>
                </a:solidFill>
                <a:latin typeface="Comic Sans MS" pitchFamily="66" charset="0"/>
                <a:cs typeface="Times New Roman" pitchFamily="18" charset="0"/>
              </a:rPr>
              <a:t>Boirche</a:t>
            </a:r>
            <a:r>
              <a:rPr lang="en-GB" sz="2400" dirty="0">
                <a:solidFill>
                  <a:prstClr val="black"/>
                </a:solidFill>
                <a:latin typeface="Comic Sans MS" pitchFamily="66" charset="0"/>
                <a:cs typeface="Times New Roman" pitchFamily="18" charset="0"/>
              </a:rPr>
              <a:t> and are always keen for new members to join in and help in whatever small way they can. Keep up to date on the Facebook Group or speak to one of the parent members if you think you could spare a few hours a month or have any great ideas to share.</a:t>
            </a:r>
            <a:endParaRPr lang="en-GB" sz="2400" dirty="0">
              <a:solidFill>
                <a:prstClr val="black"/>
              </a:solidFill>
              <a:latin typeface="Times New Roman" pitchFamily="18" charset="0"/>
              <a:cs typeface="Times New Roman" pitchFamily="18" charset="0"/>
            </a:endParaRPr>
          </a:p>
          <a:p>
            <a:pPr>
              <a:lnSpc>
                <a:spcPct val="110000"/>
              </a:lnSpc>
            </a:pPr>
            <a:endParaRPr lang="en-GB" sz="800" dirty="0"/>
          </a:p>
        </p:txBody>
      </p:sp>
    </p:spTree>
    <p:extLst>
      <p:ext uri="{BB962C8B-B14F-4D97-AF65-F5344CB8AC3E}">
        <p14:creationId xmlns:p14="http://schemas.microsoft.com/office/powerpoint/2010/main" val="3271590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755650" y="448466"/>
            <a:ext cx="7740650" cy="1585913"/>
          </a:xfrm>
          <a:prstGeom prst="rect">
            <a:avLst/>
          </a:prstGeom>
          <a:noFill/>
          <a:ln w="9525">
            <a:noFill/>
            <a:miter lim="800000"/>
            <a:headEnd/>
            <a:tailEnd/>
          </a:ln>
        </p:spPr>
      </p:pic>
      <p:sp>
        <p:nvSpPr>
          <p:cNvPr id="5" name="Title 1"/>
          <p:cNvSpPr>
            <a:spLocks noGrp="1"/>
          </p:cNvSpPr>
          <p:nvPr>
            <p:ph type="title"/>
          </p:nvPr>
        </p:nvSpPr>
        <p:spPr>
          <a:xfrm>
            <a:off x="2339752" y="669922"/>
            <a:ext cx="8229600" cy="1143000"/>
          </a:xfrm>
        </p:spPr>
        <p:txBody>
          <a:bodyPr rtlCol="0">
            <a:normAutofit fontScale="90000"/>
          </a:bodyPr>
          <a:lstStyle/>
          <a:p>
            <a:pPr fontAlgn="auto">
              <a:spcAft>
                <a:spcPts val="0"/>
              </a:spcAft>
              <a:defRPr/>
            </a:pPr>
            <a:r>
              <a:rPr lang="en-GB" dirty="0" err="1">
                <a:latin typeface="Comic Sans MS" pitchFamily="66" charset="0"/>
              </a:rPr>
              <a:t>Polasaithe</a:t>
            </a:r>
            <a:r>
              <a:rPr lang="en-GB" dirty="0">
                <a:latin typeface="Comic Sans MS" pitchFamily="66" charset="0"/>
              </a:rPr>
              <a:t> </a:t>
            </a:r>
            <a:r>
              <a:rPr lang="en-GB" dirty="0" err="1">
                <a:latin typeface="Comic Sans MS" pitchFamily="66" charset="0"/>
              </a:rPr>
              <a:t>Scoile</a:t>
            </a:r>
            <a:br>
              <a:rPr lang="en-GB" dirty="0">
                <a:latin typeface="Comic Sans MS" pitchFamily="66" charset="0"/>
              </a:rPr>
            </a:br>
            <a:r>
              <a:rPr lang="en-GB" dirty="0">
                <a:latin typeface="Comic Sans MS" pitchFamily="66" charset="0"/>
              </a:rPr>
              <a:t>School Policies</a:t>
            </a:r>
          </a:p>
        </p:txBody>
      </p:sp>
      <p:sp>
        <p:nvSpPr>
          <p:cNvPr id="6" name="Content Placeholder 2"/>
          <p:cNvSpPr>
            <a:spLocks noGrp="1"/>
          </p:cNvSpPr>
          <p:nvPr>
            <p:ph idx="1"/>
          </p:nvPr>
        </p:nvSpPr>
        <p:spPr>
          <a:xfrm>
            <a:off x="457200" y="1772816"/>
            <a:ext cx="8229600" cy="4751809"/>
          </a:xfrm>
        </p:spPr>
        <p:txBody>
          <a:bodyPr rtlCol="0">
            <a:normAutofit/>
          </a:bodyPr>
          <a:lstStyle/>
          <a:p>
            <a:pPr marL="0" indent="0" algn="just" fontAlgn="auto">
              <a:spcAft>
                <a:spcPts val="0"/>
              </a:spcAft>
              <a:buNone/>
              <a:defRPr/>
            </a:pPr>
            <a:endParaRPr lang="en-GB" sz="2800" dirty="0">
              <a:latin typeface="Comic Sans MS" pitchFamily="66" charset="0"/>
            </a:endParaRPr>
          </a:p>
          <a:p>
            <a:pPr marL="0" indent="0" algn="just" fontAlgn="auto">
              <a:spcAft>
                <a:spcPts val="0"/>
              </a:spcAft>
              <a:buNone/>
              <a:defRPr/>
            </a:pPr>
            <a:endParaRPr lang="en-GB" sz="2800" dirty="0">
              <a:latin typeface="Comic Sans MS" pitchFamily="66" charset="0"/>
            </a:endParaRPr>
          </a:p>
          <a:p>
            <a:pPr algn="just" fontAlgn="auto">
              <a:spcAft>
                <a:spcPts val="0"/>
              </a:spcAft>
              <a:defRPr/>
            </a:pPr>
            <a:r>
              <a:rPr lang="en-GB" sz="2800" dirty="0">
                <a:latin typeface="Comic Sans MS" pitchFamily="66" charset="0"/>
              </a:rPr>
              <a:t>All of our other school policies are available to view on the school website </a:t>
            </a:r>
            <a:r>
              <a:rPr lang="en-GB" sz="2800" dirty="0">
                <a:latin typeface="Comic Sans MS" pitchFamily="66" charset="0"/>
                <a:hlinkClick r:id="rId3"/>
              </a:rPr>
              <a:t>www.bunscoilbb.com</a:t>
            </a:r>
            <a:r>
              <a:rPr lang="en-GB" sz="2800" dirty="0">
                <a:latin typeface="Comic Sans MS" pitchFamily="66" charset="0"/>
              </a:rPr>
              <a:t> or from the school office by appointment with the principal.</a:t>
            </a:r>
            <a:endParaRPr lang="en-GB" sz="2800" dirty="0">
              <a:solidFill>
                <a:srgbClr val="000000"/>
              </a:solidFill>
              <a:latin typeface="Comic Sans MS"/>
              <a:ea typeface="ヒラギノ角ゴ Pro W3"/>
            </a:endParaRPr>
          </a:p>
          <a:p>
            <a:pPr fontAlgn="auto">
              <a:spcAft>
                <a:spcPts val="0"/>
              </a:spcAft>
              <a:buFont typeface="Arial" pitchFamily="34" charset="0"/>
              <a:buChar char="•"/>
              <a:defRPr/>
            </a:pPr>
            <a:endParaRPr lang="en-GB" dirty="0">
              <a:solidFill>
                <a:srgbClr val="000000"/>
              </a:solidFill>
              <a:latin typeface="Times New Roman"/>
              <a:ea typeface="ヒラギノ角ゴ Pro W3"/>
            </a:endParaRPr>
          </a:p>
          <a:p>
            <a:pPr marL="0" indent="0" fontAlgn="auto">
              <a:spcAft>
                <a:spcPts val="0"/>
              </a:spcAft>
              <a:buFont typeface="Arial" pitchFamily="34" charset="0"/>
              <a:buNone/>
              <a:defRPr/>
            </a:pPr>
            <a:endParaRPr lang="en-GB" dirty="0"/>
          </a:p>
        </p:txBody>
      </p:sp>
    </p:spTree>
    <p:extLst>
      <p:ext uri="{BB962C8B-B14F-4D97-AF65-F5344CB8AC3E}">
        <p14:creationId xmlns:p14="http://schemas.microsoft.com/office/powerpoint/2010/main" val="2171283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p:cNvPicPr>
            <a:picLocks noChangeAspect="1" noChangeArrowheads="1"/>
          </p:cNvPicPr>
          <p:nvPr/>
        </p:nvPicPr>
        <p:blipFill>
          <a:blip r:embed="rId2"/>
          <a:srcRect/>
          <a:stretch>
            <a:fillRect/>
          </a:stretch>
        </p:blipFill>
        <p:spPr bwMode="auto">
          <a:xfrm>
            <a:off x="323850" y="260350"/>
            <a:ext cx="8640763" cy="1585913"/>
          </a:xfrm>
          <a:prstGeom prst="rect">
            <a:avLst/>
          </a:prstGeom>
          <a:noFill/>
          <a:ln w="9525">
            <a:noFill/>
            <a:miter lim="800000"/>
            <a:headEnd/>
            <a:tailEnd/>
          </a:ln>
        </p:spPr>
      </p:pic>
      <p:sp>
        <p:nvSpPr>
          <p:cNvPr id="2" name="Title 1"/>
          <p:cNvSpPr>
            <a:spLocks noGrp="1"/>
          </p:cNvSpPr>
          <p:nvPr>
            <p:ph type="title"/>
          </p:nvPr>
        </p:nvSpPr>
        <p:spPr/>
        <p:txBody>
          <a:bodyPr rtlCol="0">
            <a:normAutofit/>
          </a:bodyPr>
          <a:lstStyle/>
          <a:p>
            <a:pPr fontAlgn="auto">
              <a:spcAft>
                <a:spcPts val="0"/>
              </a:spcAft>
              <a:defRPr/>
            </a:pPr>
            <a:r>
              <a:rPr lang="en-GB" dirty="0">
                <a:latin typeface="Comic Sans MS" pitchFamily="66" charset="0"/>
              </a:rPr>
              <a:t>Ag </a:t>
            </a:r>
            <a:r>
              <a:rPr lang="en-GB" dirty="0" err="1">
                <a:latin typeface="Comic Sans MS" pitchFamily="66" charset="0"/>
              </a:rPr>
              <a:t>cuidiú</a:t>
            </a:r>
            <a:r>
              <a:rPr lang="en-GB" dirty="0">
                <a:latin typeface="Comic Sans MS" pitchFamily="66" charset="0"/>
              </a:rPr>
              <a:t> le do </a:t>
            </a:r>
            <a:r>
              <a:rPr lang="en-GB" dirty="0" err="1">
                <a:latin typeface="Comic Sans MS" pitchFamily="66" charset="0"/>
              </a:rPr>
              <a:t>pháiste</a:t>
            </a:r>
            <a:r>
              <a:rPr lang="en-GB" dirty="0">
                <a:latin typeface="Comic Sans MS" pitchFamily="66" charset="0"/>
              </a:rPr>
              <a:t> </a:t>
            </a:r>
            <a:br>
              <a:rPr lang="en-GB" dirty="0">
                <a:latin typeface="Comic Sans MS" pitchFamily="66" charset="0"/>
              </a:rPr>
            </a:br>
            <a:r>
              <a:rPr lang="en-GB" dirty="0">
                <a:latin typeface="Comic Sans MS" pitchFamily="66" charset="0"/>
              </a:rPr>
              <a:t>Supporting your child</a:t>
            </a:r>
          </a:p>
        </p:txBody>
      </p:sp>
      <p:sp>
        <p:nvSpPr>
          <p:cNvPr id="3" name="Content Placeholder 2"/>
          <p:cNvSpPr>
            <a:spLocks noGrp="1"/>
          </p:cNvSpPr>
          <p:nvPr>
            <p:ph idx="1"/>
          </p:nvPr>
        </p:nvSpPr>
        <p:spPr>
          <a:xfrm>
            <a:off x="457200" y="1412776"/>
            <a:ext cx="8229600" cy="5256584"/>
          </a:xfrm>
        </p:spPr>
        <p:txBody>
          <a:bodyPr rtlCol="0">
            <a:noAutofit/>
          </a:bodyPr>
          <a:lstStyle/>
          <a:p>
            <a:pPr marL="0" indent="0" algn="just" fontAlgn="auto">
              <a:spcAft>
                <a:spcPts val="0"/>
              </a:spcAft>
              <a:buFont typeface="Arial" pitchFamily="34" charset="0"/>
              <a:buNone/>
              <a:defRPr/>
            </a:pPr>
            <a:endParaRPr lang="en-GB" sz="1600" dirty="0">
              <a:latin typeface="Comic Sans MS" pitchFamily="66" charset="0"/>
            </a:endParaRPr>
          </a:p>
          <a:p>
            <a:pPr marL="0" indent="0" algn="just" fontAlgn="auto">
              <a:spcAft>
                <a:spcPts val="0"/>
              </a:spcAft>
              <a:buNone/>
              <a:defRPr/>
            </a:pPr>
            <a:endParaRPr lang="en-GB" sz="1600" dirty="0">
              <a:solidFill>
                <a:srgbClr val="000000"/>
              </a:solidFill>
              <a:latin typeface="Comic Sans MS" pitchFamily="66" charset="0"/>
              <a:ea typeface="ヒラギノ角ゴ Pro W3"/>
            </a:endParaRPr>
          </a:p>
          <a:p>
            <a:pPr marL="0" indent="0" algn="just" fontAlgn="auto">
              <a:spcAft>
                <a:spcPts val="0"/>
              </a:spcAft>
              <a:buNone/>
              <a:defRPr/>
            </a:pPr>
            <a:r>
              <a:rPr lang="en-GB" sz="1600" dirty="0">
                <a:solidFill>
                  <a:srgbClr val="000000"/>
                </a:solidFill>
                <a:latin typeface="Comic Sans MS" pitchFamily="66" charset="0"/>
                <a:ea typeface="ヒラギノ角ゴ Pro W3"/>
              </a:rPr>
              <a:t>A great way to help your child is to encourage them to develop their own independence through taking responsibility for looking after their coats, jumpers, etc. (please label these), remembering to take home their homework folder and to bring it back to school, keeping their homework diary up to date, etc.  </a:t>
            </a:r>
            <a:endParaRPr lang="en-GB" sz="1600" dirty="0">
              <a:latin typeface="Comic Sans MS" pitchFamily="66" charset="0"/>
            </a:endParaRPr>
          </a:p>
          <a:p>
            <a:pPr marL="0" indent="0" algn="just" fontAlgn="auto">
              <a:spcAft>
                <a:spcPts val="0"/>
              </a:spcAft>
              <a:buFont typeface="Arial" pitchFamily="34" charset="0"/>
              <a:buNone/>
              <a:defRPr/>
            </a:pPr>
            <a:r>
              <a:rPr lang="en-GB" sz="1600" dirty="0">
                <a:latin typeface="Comic Sans MS" pitchFamily="66" charset="0"/>
              </a:rPr>
              <a:t>As previously mentioned, </a:t>
            </a:r>
            <a:r>
              <a:rPr lang="en-GB" sz="1600" dirty="0">
                <a:solidFill>
                  <a:srgbClr val="000000"/>
                </a:solidFill>
                <a:latin typeface="Comic Sans MS" pitchFamily="66" charset="0"/>
              </a:rPr>
              <a:t>w</a:t>
            </a:r>
            <a:r>
              <a:rPr lang="en-GB" sz="1600" dirty="0">
                <a:solidFill>
                  <a:srgbClr val="000000"/>
                </a:solidFill>
                <a:latin typeface="Comic Sans MS" pitchFamily="66" charset="0"/>
                <a:ea typeface="ヒラギノ角ゴ Pro W3"/>
              </a:rPr>
              <a:t>hilst having Irish in the home is not a prerequisite to attend </a:t>
            </a:r>
            <a:r>
              <a:rPr lang="en-GB" sz="1600" dirty="0" err="1">
                <a:solidFill>
                  <a:srgbClr val="000000"/>
                </a:solidFill>
                <a:latin typeface="Comic Sans MS" pitchFamily="66" charset="0"/>
                <a:ea typeface="ヒラギノ角ゴ Pro W3"/>
              </a:rPr>
              <a:t>Bunscoil</a:t>
            </a:r>
            <a:r>
              <a:rPr lang="en-GB" sz="1600" dirty="0">
                <a:solidFill>
                  <a:srgbClr val="000000"/>
                </a:solidFill>
                <a:latin typeface="Comic Sans MS" pitchFamily="66" charset="0"/>
                <a:ea typeface="ヒラギノ角ゴ Pro W3"/>
              </a:rPr>
              <a:t> </a:t>
            </a:r>
            <a:r>
              <a:rPr lang="en-GB" sz="1600" dirty="0" err="1">
                <a:solidFill>
                  <a:srgbClr val="000000"/>
                </a:solidFill>
                <a:latin typeface="Comic Sans MS" pitchFamily="66" charset="0"/>
                <a:ea typeface="ヒラギノ角ゴ Pro W3"/>
              </a:rPr>
              <a:t>Bheanna</a:t>
            </a:r>
            <a:r>
              <a:rPr lang="en-GB" sz="1600" dirty="0">
                <a:solidFill>
                  <a:srgbClr val="000000"/>
                </a:solidFill>
                <a:latin typeface="Comic Sans MS" pitchFamily="66" charset="0"/>
                <a:ea typeface="ヒラギノ角ゴ Pro W3"/>
              </a:rPr>
              <a:t> </a:t>
            </a:r>
            <a:r>
              <a:rPr lang="en-GB" sz="1600" dirty="0" err="1">
                <a:solidFill>
                  <a:srgbClr val="000000"/>
                </a:solidFill>
                <a:latin typeface="Comic Sans MS" pitchFamily="66" charset="0"/>
                <a:ea typeface="ヒラギノ角ゴ Pro W3"/>
              </a:rPr>
              <a:t>Boirche</a:t>
            </a:r>
            <a:r>
              <a:rPr lang="en-GB" sz="1600" dirty="0">
                <a:solidFill>
                  <a:srgbClr val="000000"/>
                </a:solidFill>
                <a:latin typeface="Comic Sans MS" pitchFamily="66" charset="0"/>
                <a:ea typeface="ヒラギノ角ゴ Pro W3"/>
              </a:rPr>
              <a:t>, parents are strongly encouraged to avail of the many great Irish Language classes that are available in the area in order to be able to support their child’s learning.  </a:t>
            </a:r>
          </a:p>
          <a:p>
            <a:pPr marL="0" indent="0">
              <a:spcBef>
                <a:spcPct val="0"/>
              </a:spcBef>
              <a:buNone/>
              <a:defRPr/>
            </a:pPr>
            <a:endParaRPr lang="en-GB" sz="1600" dirty="0">
              <a:solidFill>
                <a:srgbClr val="000000"/>
              </a:solidFill>
              <a:latin typeface="Comic Sans MS"/>
              <a:ea typeface="Comic Sans MS"/>
              <a:cs typeface="Comic Sans MS"/>
              <a:sym typeface="Comic Sans MS"/>
            </a:endParaRPr>
          </a:p>
          <a:p>
            <a:pPr marL="0" indent="0">
              <a:spcBef>
                <a:spcPct val="0"/>
              </a:spcBef>
              <a:buNone/>
              <a:defRPr/>
            </a:pPr>
            <a:r>
              <a:rPr lang="en-GB" sz="1600" dirty="0">
                <a:solidFill>
                  <a:srgbClr val="000000"/>
                </a:solidFill>
                <a:latin typeface="Comic Sans MS"/>
                <a:ea typeface="Comic Sans MS"/>
                <a:cs typeface="Comic Sans MS"/>
                <a:sym typeface="Comic Sans MS"/>
              </a:rPr>
              <a:t>All </a:t>
            </a:r>
            <a:r>
              <a:rPr lang="en-GB" sz="1600" dirty="0" err="1">
                <a:solidFill>
                  <a:srgbClr val="000000"/>
                </a:solidFill>
                <a:latin typeface="Comic Sans MS"/>
                <a:ea typeface="Comic Sans MS"/>
                <a:cs typeface="Comic Sans MS"/>
                <a:sym typeface="Comic Sans MS"/>
              </a:rPr>
              <a:t>homeworks</a:t>
            </a:r>
            <a:r>
              <a:rPr lang="en-GB" sz="1600" dirty="0">
                <a:solidFill>
                  <a:srgbClr val="000000"/>
                </a:solidFill>
                <a:latin typeface="Comic Sans MS"/>
                <a:ea typeface="Comic Sans MS"/>
                <a:cs typeface="Comic Sans MS"/>
                <a:sym typeface="Comic Sans MS"/>
              </a:rPr>
              <a:t> are sent home on a Monday. We do not mind if for example, Monday’s homework isn’t complete on Monday night, as long as all tasks are completed and returned to school by Friday.</a:t>
            </a:r>
            <a:r>
              <a:rPr lang="en-GB" altLang="en-US" sz="1600" dirty="0">
                <a:latin typeface="SassoonPrimaryInfant" pitchFamily="2" charset="0"/>
              </a:rPr>
              <a:t> Spellings and Homework page will be posted on our Google Classroom page every Monday along with a recording of </a:t>
            </a:r>
            <a:r>
              <a:rPr lang="en-GB" altLang="en-US" sz="1600" dirty="0" err="1">
                <a:latin typeface="SassoonPrimaryInfant" pitchFamily="2" charset="0"/>
              </a:rPr>
              <a:t>múinteoir</a:t>
            </a:r>
            <a:r>
              <a:rPr lang="en-GB" altLang="en-US" sz="1600" dirty="0">
                <a:latin typeface="SassoonPrimaryInfant" pitchFamily="2" charset="0"/>
              </a:rPr>
              <a:t> </a:t>
            </a:r>
            <a:r>
              <a:rPr lang="en-GB" altLang="en-US" sz="1600" dirty="0" err="1">
                <a:latin typeface="SassoonPrimaryInfant" pitchFamily="2" charset="0"/>
              </a:rPr>
              <a:t>Sinéad</a:t>
            </a:r>
            <a:r>
              <a:rPr lang="en-GB" altLang="en-US" sz="1600" dirty="0">
                <a:latin typeface="SassoonPrimaryInfant" pitchFamily="2" charset="0"/>
              </a:rPr>
              <a:t> reading out the words in both Irish and English. Encourage your child to listen to these recordings as they practise. </a:t>
            </a:r>
          </a:p>
          <a:p>
            <a:pPr marL="0" indent="0">
              <a:spcBef>
                <a:spcPct val="0"/>
              </a:spcBef>
              <a:buNone/>
              <a:defRPr/>
            </a:pPr>
            <a:endParaRPr lang="en-GB" sz="1600" dirty="0">
              <a:solidFill>
                <a:srgbClr val="000000"/>
              </a:solidFill>
              <a:latin typeface="SassoonPrimaryInfant" pitchFamily="2" charset="0"/>
              <a:ea typeface="ヒラギノ角ゴ Pro W3"/>
            </a:endParaRPr>
          </a:p>
          <a:p>
            <a:pPr marL="0" indent="0">
              <a:spcBef>
                <a:spcPct val="0"/>
              </a:spcBef>
              <a:buNone/>
              <a:defRPr/>
            </a:pPr>
            <a:r>
              <a:rPr lang="en-GB" sz="1600" dirty="0">
                <a:solidFill>
                  <a:srgbClr val="000000"/>
                </a:solidFill>
                <a:latin typeface="Comic Sans MS" pitchFamily="66" charset="0"/>
                <a:ea typeface="ヒラギノ角ゴ Pro W3"/>
              </a:rPr>
              <a:t>Remember,  homework is a REVISION of work/topics covered in class,  so pupils will be able to tell YOU what they are meant to do,  and will take great joy in doing so! </a:t>
            </a:r>
          </a:p>
          <a:p>
            <a:pPr marL="0" indent="0" algn="just" fontAlgn="auto">
              <a:spcAft>
                <a:spcPts val="0"/>
              </a:spcAft>
              <a:buFont typeface="Arial" pitchFamily="34" charset="0"/>
              <a:buNone/>
              <a:defRPr/>
            </a:pPr>
            <a:endParaRPr lang="en-GB" sz="1600" dirty="0">
              <a:solidFill>
                <a:srgbClr val="000000"/>
              </a:solidFill>
              <a:latin typeface="Comic Sans MS" pitchFamily="66" charset="0"/>
              <a:ea typeface="ヒラギノ角ゴ Pro W3"/>
            </a:endParaRPr>
          </a:p>
          <a:p>
            <a:pPr marL="0" indent="0" algn="just" fontAlgn="auto">
              <a:spcAft>
                <a:spcPts val="0"/>
              </a:spcAft>
              <a:buFont typeface="Arial" pitchFamily="34" charset="0"/>
              <a:buNone/>
              <a:defRPr/>
            </a:pPr>
            <a:endParaRPr lang="en-GB" sz="1600" dirty="0">
              <a:solidFill>
                <a:srgbClr val="000000"/>
              </a:solidFill>
              <a:latin typeface="Comic Sans MS" pitchFamily="66" charset="0"/>
              <a:ea typeface="ヒラギノ角ゴ Pro W3"/>
            </a:endParaRPr>
          </a:p>
          <a:p>
            <a:pPr fontAlgn="auto">
              <a:spcAft>
                <a:spcPts val="0"/>
              </a:spcAft>
              <a:buFont typeface="Arial" pitchFamily="34" charset="0"/>
              <a:buChar char="•"/>
              <a:defRPr/>
            </a:pPr>
            <a:endParaRPr lang="en-GB" sz="1600" dirty="0">
              <a:solidFill>
                <a:srgbClr val="000000"/>
              </a:solidFill>
              <a:latin typeface="Times New Roman"/>
              <a:ea typeface="ヒラギノ角ゴ Pro W3"/>
            </a:endParaRPr>
          </a:p>
          <a:p>
            <a:pPr marL="0" indent="0" fontAlgn="auto">
              <a:spcAft>
                <a:spcPts val="0"/>
              </a:spcAft>
              <a:buFont typeface="Arial" pitchFamily="34" charset="0"/>
              <a:buNone/>
              <a:defRPr/>
            </a:pPr>
            <a:endParaRPr lang="en-GB" sz="16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p:cNvPicPr>
            <a:picLocks noChangeAspect="1" noChangeArrowheads="1"/>
          </p:cNvPicPr>
          <p:nvPr/>
        </p:nvPicPr>
        <p:blipFill>
          <a:blip r:embed="rId2"/>
          <a:srcRect/>
          <a:stretch>
            <a:fillRect/>
          </a:stretch>
        </p:blipFill>
        <p:spPr bwMode="auto">
          <a:xfrm>
            <a:off x="323850" y="260350"/>
            <a:ext cx="8640763" cy="1585913"/>
          </a:xfrm>
          <a:prstGeom prst="rect">
            <a:avLst/>
          </a:prstGeom>
          <a:noFill/>
          <a:ln w="9525">
            <a:noFill/>
            <a:miter lim="800000"/>
            <a:headEnd/>
            <a:tailEnd/>
          </a:ln>
        </p:spPr>
      </p:pic>
      <p:sp>
        <p:nvSpPr>
          <p:cNvPr id="2" name="Title 1"/>
          <p:cNvSpPr>
            <a:spLocks noGrp="1"/>
          </p:cNvSpPr>
          <p:nvPr>
            <p:ph type="title"/>
          </p:nvPr>
        </p:nvSpPr>
        <p:spPr/>
        <p:txBody>
          <a:bodyPr rtlCol="0">
            <a:normAutofit/>
          </a:bodyPr>
          <a:lstStyle/>
          <a:p>
            <a:pPr fontAlgn="auto">
              <a:spcAft>
                <a:spcPts val="0"/>
              </a:spcAft>
              <a:defRPr/>
            </a:pPr>
            <a:r>
              <a:rPr lang="en-GB" dirty="0">
                <a:latin typeface="Comic Sans MS" pitchFamily="66" charset="0"/>
              </a:rPr>
              <a:t>Ag </a:t>
            </a:r>
            <a:r>
              <a:rPr lang="en-GB" dirty="0" err="1">
                <a:latin typeface="Comic Sans MS" pitchFamily="66" charset="0"/>
              </a:rPr>
              <a:t>cuidiú</a:t>
            </a:r>
            <a:r>
              <a:rPr lang="en-GB" dirty="0">
                <a:latin typeface="Comic Sans MS" pitchFamily="66" charset="0"/>
              </a:rPr>
              <a:t> le do </a:t>
            </a:r>
            <a:r>
              <a:rPr lang="en-GB" dirty="0" err="1">
                <a:latin typeface="Comic Sans MS" pitchFamily="66" charset="0"/>
              </a:rPr>
              <a:t>pháiste</a:t>
            </a:r>
            <a:r>
              <a:rPr lang="en-GB" dirty="0">
                <a:latin typeface="Comic Sans MS" pitchFamily="66" charset="0"/>
              </a:rPr>
              <a:t> </a:t>
            </a:r>
            <a:br>
              <a:rPr lang="en-GB" dirty="0">
                <a:latin typeface="Comic Sans MS" pitchFamily="66" charset="0"/>
              </a:rPr>
            </a:br>
            <a:r>
              <a:rPr lang="en-GB" dirty="0">
                <a:latin typeface="Comic Sans MS" pitchFamily="66" charset="0"/>
              </a:rPr>
              <a:t>Supporting your child</a:t>
            </a:r>
          </a:p>
        </p:txBody>
      </p:sp>
      <p:sp>
        <p:nvSpPr>
          <p:cNvPr id="3" name="Content Placeholder 2"/>
          <p:cNvSpPr>
            <a:spLocks noGrp="1"/>
          </p:cNvSpPr>
          <p:nvPr>
            <p:ph idx="1"/>
          </p:nvPr>
        </p:nvSpPr>
        <p:spPr>
          <a:xfrm>
            <a:off x="457200" y="1412776"/>
            <a:ext cx="8229600" cy="5256584"/>
          </a:xfrm>
        </p:spPr>
        <p:txBody>
          <a:bodyPr rtlCol="0">
            <a:noAutofit/>
          </a:bodyPr>
          <a:lstStyle/>
          <a:p>
            <a:pPr marL="0" indent="0" algn="just" fontAlgn="auto">
              <a:spcAft>
                <a:spcPts val="0"/>
              </a:spcAft>
              <a:buFont typeface="Arial" pitchFamily="34" charset="0"/>
              <a:buNone/>
              <a:defRPr/>
            </a:pPr>
            <a:endParaRPr lang="en-GB" sz="1600" dirty="0">
              <a:solidFill>
                <a:srgbClr val="000000"/>
              </a:solidFill>
              <a:latin typeface="Comic Sans MS"/>
              <a:ea typeface="ヒラギノ角ゴ Pro W3"/>
            </a:endParaRPr>
          </a:p>
          <a:p>
            <a:pPr marL="0" lvl="0" indent="0" algn="just">
              <a:spcBef>
                <a:spcPts val="320"/>
              </a:spcBef>
              <a:spcAft>
                <a:spcPts val="0"/>
              </a:spcAft>
              <a:buClr>
                <a:srgbClr val="000000"/>
              </a:buClr>
              <a:buSzPts val="1600"/>
              <a:buNone/>
            </a:pPr>
            <a:endParaRPr lang="en-GB" sz="1600" dirty="0">
              <a:solidFill>
                <a:srgbClr val="000000"/>
              </a:solidFill>
              <a:latin typeface="Comic Sans MS"/>
              <a:ea typeface="Comic Sans MS"/>
              <a:cs typeface="Comic Sans MS"/>
              <a:sym typeface="Comic Sans MS"/>
            </a:endParaRPr>
          </a:p>
          <a:p>
            <a:pPr marL="0" lvl="0" indent="0" algn="just">
              <a:spcBef>
                <a:spcPts val="320"/>
              </a:spcBef>
              <a:spcAft>
                <a:spcPts val="0"/>
              </a:spcAft>
              <a:buClr>
                <a:srgbClr val="000000"/>
              </a:buClr>
              <a:buSzPts val="1600"/>
              <a:buNone/>
            </a:pPr>
            <a:endParaRPr lang="en-GB" sz="1600" dirty="0">
              <a:solidFill>
                <a:srgbClr val="000000"/>
              </a:solidFill>
              <a:latin typeface="Comic Sans MS"/>
              <a:ea typeface="Comic Sans MS"/>
              <a:cs typeface="Comic Sans MS"/>
              <a:sym typeface="Comic Sans MS"/>
            </a:endParaRPr>
          </a:p>
          <a:p>
            <a:pPr marL="0" lvl="0" indent="0" algn="just">
              <a:spcBef>
                <a:spcPts val="320"/>
              </a:spcBef>
              <a:spcAft>
                <a:spcPts val="0"/>
              </a:spcAft>
              <a:buClr>
                <a:srgbClr val="000000"/>
              </a:buClr>
              <a:buSzPts val="1600"/>
              <a:buNone/>
            </a:pPr>
            <a:endParaRPr lang="en-GB" sz="1600" dirty="0">
              <a:solidFill>
                <a:srgbClr val="000000"/>
              </a:solidFill>
              <a:latin typeface="Comic Sans MS"/>
              <a:ea typeface="Comic Sans MS"/>
              <a:cs typeface="Comic Sans MS"/>
              <a:sym typeface="Comic Sans MS"/>
            </a:endParaRPr>
          </a:p>
          <a:p>
            <a:pPr marL="0" lvl="0" indent="0" algn="just">
              <a:spcBef>
                <a:spcPts val="320"/>
              </a:spcBef>
              <a:spcAft>
                <a:spcPts val="0"/>
              </a:spcAft>
              <a:buClr>
                <a:srgbClr val="000000"/>
              </a:buClr>
              <a:buSzPts val="1600"/>
              <a:buNone/>
            </a:pPr>
            <a:r>
              <a:rPr lang="en-GB" sz="1800" dirty="0">
                <a:solidFill>
                  <a:srgbClr val="000000"/>
                </a:solidFill>
                <a:latin typeface="Comic Sans MS"/>
                <a:ea typeface="Comic Sans MS"/>
                <a:cs typeface="Comic Sans MS"/>
                <a:sym typeface="Comic Sans MS"/>
              </a:rPr>
              <a:t>There are some fantastic websites to assist parents with Irish and support their child,  such as:		</a:t>
            </a:r>
            <a:r>
              <a:rPr lang="en-GB" sz="1800" u="sng" dirty="0">
                <a:solidFill>
                  <a:schemeClr val="hlink"/>
                </a:solidFill>
                <a:latin typeface="Comic Sans MS"/>
                <a:ea typeface="Comic Sans MS"/>
                <a:cs typeface="Comic Sans MS"/>
                <a:sym typeface="Comic Sans MS"/>
                <a:hlinkClick r:id="rId3"/>
              </a:rPr>
              <a:t>www.abair.ie</a:t>
            </a:r>
            <a:r>
              <a:rPr lang="en-GB" sz="1800" dirty="0">
                <a:solidFill>
                  <a:srgbClr val="000000"/>
                </a:solidFill>
                <a:latin typeface="Comic Sans MS"/>
                <a:ea typeface="Comic Sans MS"/>
                <a:cs typeface="Comic Sans MS"/>
                <a:sym typeface="Comic Sans MS"/>
              </a:rPr>
              <a:t>            </a:t>
            </a:r>
            <a:r>
              <a:rPr lang="en-GB" sz="1800" u="sng" dirty="0">
                <a:solidFill>
                  <a:schemeClr val="hlink"/>
                </a:solidFill>
                <a:latin typeface="Comic Sans MS"/>
                <a:ea typeface="Comic Sans MS"/>
                <a:cs typeface="Comic Sans MS"/>
                <a:sym typeface="Comic Sans MS"/>
                <a:hlinkClick r:id="rId4"/>
              </a:rPr>
              <a:t>www.tearma.ie</a:t>
            </a:r>
            <a:r>
              <a:rPr lang="en-GB" sz="1800" dirty="0">
                <a:solidFill>
                  <a:srgbClr val="000000"/>
                </a:solidFill>
                <a:latin typeface="Comic Sans MS"/>
                <a:ea typeface="Comic Sans MS"/>
                <a:cs typeface="Comic Sans MS"/>
                <a:sym typeface="Comic Sans MS"/>
              </a:rPr>
              <a:t>       </a:t>
            </a:r>
            <a:r>
              <a:rPr lang="en-GB" sz="1800" u="sng" dirty="0">
                <a:solidFill>
                  <a:schemeClr val="hlink"/>
                </a:solidFill>
                <a:latin typeface="Comic Sans MS"/>
                <a:ea typeface="Comic Sans MS"/>
                <a:cs typeface="Comic Sans MS"/>
                <a:sym typeface="Comic Sans MS"/>
                <a:hlinkClick r:id="rId5"/>
              </a:rPr>
              <a:t>www.foclóir.ie</a:t>
            </a:r>
            <a:r>
              <a:rPr lang="en-GB" sz="1800" dirty="0">
                <a:solidFill>
                  <a:srgbClr val="000000"/>
                </a:solidFill>
                <a:latin typeface="Comic Sans MS"/>
                <a:ea typeface="Comic Sans MS"/>
                <a:cs typeface="Comic Sans MS"/>
                <a:sym typeface="Comic Sans MS"/>
              </a:rPr>
              <a:t>     </a:t>
            </a:r>
            <a:endParaRPr lang="en-GB" sz="1800" dirty="0"/>
          </a:p>
          <a:p>
            <a:pPr marL="0" lvl="0" indent="0" algn="ctr">
              <a:spcBef>
                <a:spcPts val="320"/>
              </a:spcBef>
              <a:spcAft>
                <a:spcPts val="0"/>
              </a:spcAft>
              <a:buClr>
                <a:srgbClr val="000000"/>
              </a:buClr>
              <a:buSzPts val="1600"/>
              <a:buNone/>
            </a:pPr>
            <a:r>
              <a:rPr lang="en-GB" sz="1800" u="sng" dirty="0">
                <a:solidFill>
                  <a:schemeClr val="hlink"/>
                </a:solidFill>
                <a:latin typeface="Comic Sans MS"/>
                <a:ea typeface="Comic Sans MS"/>
                <a:cs typeface="Comic Sans MS"/>
                <a:sym typeface="Comic Sans MS"/>
                <a:hlinkClick r:id="rId6"/>
              </a:rPr>
              <a:t>https://foghlaim.tg4.ie/</a:t>
            </a:r>
            <a:r>
              <a:rPr lang="en-GB" sz="1800" dirty="0">
                <a:solidFill>
                  <a:schemeClr val="hlink"/>
                </a:solidFill>
                <a:latin typeface="Comic Sans MS"/>
                <a:ea typeface="Comic Sans MS"/>
                <a:cs typeface="Comic Sans MS"/>
                <a:sym typeface="Comic Sans MS"/>
              </a:rPr>
              <a:t>   </a:t>
            </a:r>
            <a:r>
              <a:rPr lang="en-GB" sz="1800" dirty="0">
                <a:solidFill>
                  <a:srgbClr val="000000"/>
                </a:solidFill>
                <a:latin typeface="Comic Sans MS"/>
                <a:ea typeface="Comic Sans MS"/>
                <a:cs typeface="Comic Sans MS"/>
                <a:sym typeface="Comic Sans MS"/>
              </a:rPr>
              <a:t>  </a:t>
            </a:r>
            <a:r>
              <a:rPr lang="en-GB" sz="1800" u="sng" dirty="0">
                <a:solidFill>
                  <a:schemeClr val="hlink"/>
                </a:solidFill>
                <a:latin typeface="Comic Sans MS"/>
                <a:ea typeface="Comic Sans MS"/>
                <a:cs typeface="Comic Sans MS"/>
                <a:sym typeface="Comic Sans MS"/>
                <a:hlinkClick r:id="rId7"/>
              </a:rPr>
              <a:t>www.irishforparents.ie</a:t>
            </a:r>
            <a:r>
              <a:rPr lang="en-GB" sz="1800" dirty="0">
                <a:solidFill>
                  <a:srgbClr val="000000"/>
                </a:solidFill>
                <a:latin typeface="Comic Sans MS"/>
                <a:ea typeface="Comic Sans MS"/>
                <a:cs typeface="Comic Sans MS"/>
                <a:sym typeface="Comic Sans MS"/>
              </a:rPr>
              <a:t> </a:t>
            </a:r>
          </a:p>
          <a:p>
            <a:pPr marL="0" lvl="0" indent="0" algn="just">
              <a:spcBef>
                <a:spcPts val="320"/>
              </a:spcBef>
              <a:spcAft>
                <a:spcPts val="0"/>
              </a:spcAft>
              <a:buClr>
                <a:schemeClr val="dk1"/>
              </a:buClr>
              <a:buSzPts val="1600"/>
              <a:buNone/>
            </a:pPr>
            <a:endParaRPr lang="en-GB" sz="1800" dirty="0">
              <a:solidFill>
                <a:srgbClr val="000000"/>
              </a:solidFill>
              <a:latin typeface="Comic Sans MS"/>
              <a:ea typeface="Comic Sans MS"/>
              <a:cs typeface="Comic Sans MS"/>
              <a:sym typeface="Comic Sans MS"/>
            </a:endParaRPr>
          </a:p>
          <a:p>
            <a:pPr marL="0" lvl="0" indent="0" algn="just">
              <a:spcBef>
                <a:spcPts val="320"/>
              </a:spcBef>
              <a:spcAft>
                <a:spcPts val="0"/>
              </a:spcAft>
              <a:buClr>
                <a:srgbClr val="000000"/>
              </a:buClr>
              <a:buSzPts val="1600"/>
              <a:buNone/>
            </a:pPr>
            <a:r>
              <a:rPr lang="en-GB" sz="1800" dirty="0">
                <a:solidFill>
                  <a:srgbClr val="000000"/>
                </a:solidFill>
                <a:latin typeface="Comic Sans MS"/>
                <a:ea typeface="Comic Sans MS"/>
                <a:cs typeface="Comic Sans MS"/>
                <a:sym typeface="Comic Sans MS"/>
              </a:rPr>
              <a:t>We also recommend using the following apps if you have a tablet device at home:</a:t>
            </a:r>
            <a:endParaRPr lang="en-GB" sz="1800" dirty="0"/>
          </a:p>
          <a:p>
            <a:pPr marL="0" lvl="0" indent="0" algn="ctr">
              <a:spcBef>
                <a:spcPts val="320"/>
              </a:spcBef>
              <a:spcAft>
                <a:spcPts val="0"/>
              </a:spcAft>
              <a:buClr>
                <a:srgbClr val="FF0000"/>
              </a:buClr>
              <a:buSzPts val="1600"/>
              <a:buNone/>
            </a:pPr>
            <a:r>
              <a:rPr lang="en-GB" sz="1800" b="1" dirty="0" err="1">
                <a:solidFill>
                  <a:schemeClr val="tx1"/>
                </a:solidFill>
                <a:latin typeface="Comic Sans MS"/>
                <a:ea typeface="Comic Sans MS"/>
                <a:cs typeface="Comic Sans MS"/>
                <a:sym typeface="Comic Sans MS"/>
              </a:rPr>
              <a:t>Cód</a:t>
            </a:r>
            <a:r>
              <a:rPr lang="en-GB" sz="1800" b="1" dirty="0">
                <a:solidFill>
                  <a:schemeClr val="tx1"/>
                </a:solidFill>
                <a:latin typeface="Comic Sans MS"/>
                <a:ea typeface="Comic Sans MS"/>
                <a:cs typeface="Comic Sans MS"/>
                <a:sym typeface="Comic Sans MS"/>
              </a:rPr>
              <a:t> </a:t>
            </a:r>
            <a:r>
              <a:rPr lang="en-GB" sz="1800" b="1" dirty="0" err="1">
                <a:solidFill>
                  <a:schemeClr val="tx1"/>
                </a:solidFill>
                <a:latin typeface="Comic Sans MS"/>
                <a:ea typeface="Comic Sans MS"/>
                <a:cs typeface="Comic Sans MS"/>
                <a:sym typeface="Comic Sans MS"/>
              </a:rPr>
              <a:t>na</a:t>
            </a:r>
            <a:r>
              <a:rPr lang="en-GB" sz="1800" b="1" dirty="0">
                <a:solidFill>
                  <a:schemeClr val="tx1"/>
                </a:solidFill>
                <a:latin typeface="Comic Sans MS"/>
                <a:ea typeface="Comic Sans MS"/>
                <a:cs typeface="Comic Sans MS"/>
                <a:sym typeface="Comic Sans MS"/>
              </a:rPr>
              <a:t> </a:t>
            </a:r>
            <a:r>
              <a:rPr lang="en-GB" sz="1800" b="1" dirty="0" err="1">
                <a:solidFill>
                  <a:schemeClr val="tx1"/>
                </a:solidFill>
                <a:latin typeface="Comic Sans MS"/>
                <a:ea typeface="Comic Sans MS"/>
                <a:cs typeface="Comic Sans MS"/>
                <a:sym typeface="Comic Sans MS"/>
              </a:rPr>
              <a:t>Gaeilge</a:t>
            </a:r>
            <a:r>
              <a:rPr lang="en-GB" sz="1800" b="1" dirty="0">
                <a:solidFill>
                  <a:schemeClr val="tx1"/>
                </a:solidFill>
                <a:latin typeface="Comic Sans MS"/>
                <a:ea typeface="Comic Sans MS"/>
                <a:cs typeface="Comic Sans MS"/>
                <a:sym typeface="Comic Sans MS"/>
              </a:rPr>
              <a:t>,  </a:t>
            </a:r>
            <a:r>
              <a:rPr lang="en-GB" sz="1800" b="1" dirty="0" err="1">
                <a:solidFill>
                  <a:schemeClr val="tx1"/>
                </a:solidFill>
                <a:latin typeface="Comic Sans MS"/>
                <a:ea typeface="Comic Sans MS"/>
                <a:cs typeface="Comic Sans MS"/>
                <a:sym typeface="Comic Sans MS"/>
              </a:rPr>
              <a:t>Sumdog</a:t>
            </a:r>
            <a:r>
              <a:rPr lang="en-GB" sz="1800" b="1" dirty="0">
                <a:solidFill>
                  <a:schemeClr val="tx1"/>
                </a:solidFill>
                <a:latin typeface="Comic Sans MS"/>
                <a:ea typeface="Comic Sans MS"/>
                <a:cs typeface="Comic Sans MS"/>
                <a:sym typeface="Comic Sans MS"/>
              </a:rPr>
              <a:t>,  </a:t>
            </a:r>
            <a:r>
              <a:rPr lang="en-GB" sz="1800" b="1" dirty="0" err="1">
                <a:solidFill>
                  <a:schemeClr val="tx1"/>
                </a:solidFill>
                <a:latin typeface="Comic Sans MS"/>
                <a:ea typeface="Comic Sans MS"/>
                <a:cs typeface="Comic Sans MS"/>
                <a:sym typeface="Comic Sans MS"/>
              </a:rPr>
              <a:t>Cúla</a:t>
            </a:r>
            <a:r>
              <a:rPr lang="en-GB" sz="1800" b="1" dirty="0">
                <a:solidFill>
                  <a:schemeClr val="tx1"/>
                </a:solidFill>
                <a:latin typeface="Comic Sans MS"/>
                <a:ea typeface="Comic Sans MS"/>
                <a:cs typeface="Comic Sans MS"/>
                <a:sym typeface="Comic Sans MS"/>
              </a:rPr>
              <a:t> 4,  </a:t>
            </a:r>
            <a:r>
              <a:rPr lang="en-GB" sz="1800" b="1" dirty="0" err="1">
                <a:solidFill>
                  <a:schemeClr val="tx1"/>
                </a:solidFill>
                <a:latin typeface="Comic Sans MS"/>
                <a:ea typeface="Comic Sans MS"/>
                <a:cs typeface="Comic Sans MS"/>
                <a:sym typeface="Comic Sans MS"/>
              </a:rPr>
              <a:t>Fuaim</a:t>
            </a:r>
            <a:r>
              <a:rPr lang="en-GB" sz="1800" b="1" dirty="0">
                <a:solidFill>
                  <a:schemeClr val="tx1"/>
                </a:solidFill>
                <a:latin typeface="Comic Sans MS"/>
                <a:ea typeface="Comic Sans MS"/>
                <a:cs typeface="Comic Sans MS"/>
                <a:sym typeface="Comic Sans MS"/>
              </a:rPr>
              <a:t> Ú, iMovie, </a:t>
            </a:r>
            <a:r>
              <a:rPr lang="en-GB" sz="1800" b="1" dirty="0" err="1">
                <a:solidFill>
                  <a:schemeClr val="tx1"/>
                </a:solidFill>
                <a:latin typeface="Comic Sans MS"/>
                <a:ea typeface="Comic Sans MS"/>
                <a:cs typeface="Comic Sans MS"/>
                <a:sym typeface="Comic Sans MS"/>
              </a:rPr>
              <a:t>Beebot</a:t>
            </a:r>
            <a:r>
              <a:rPr lang="en-GB" sz="1800" b="1" dirty="0">
                <a:solidFill>
                  <a:schemeClr val="tx1"/>
                </a:solidFill>
                <a:latin typeface="Comic Sans MS"/>
                <a:ea typeface="Comic Sans MS"/>
                <a:cs typeface="Comic Sans MS"/>
                <a:sym typeface="Comic Sans MS"/>
              </a:rPr>
              <a:t>, </a:t>
            </a:r>
          </a:p>
          <a:p>
            <a:pPr marL="0" lvl="0" indent="0" algn="ctr">
              <a:spcBef>
                <a:spcPts val="320"/>
              </a:spcBef>
              <a:spcAft>
                <a:spcPts val="0"/>
              </a:spcAft>
              <a:buClr>
                <a:srgbClr val="FF0000"/>
              </a:buClr>
              <a:buSzPts val="1600"/>
              <a:buNone/>
            </a:pPr>
            <a:r>
              <a:rPr lang="en-GB" sz="1800" b="1" dirty="0">
                <a:solidFill>
                  <a:schemeClr val="tx1"/>
                </a:solidFill>
                <a:latin typeface="Comic Sans MS"/>
                <a:ea typeface="Comic Sans MS"/>
                <a:cs typeface="Comic Sans MS"/>
                <a:sym typeface="Comic Sans MS"/>
              </a:rPr>
              <a:t>Scratch Jr, Book Creator, Green Screen</a:t>
            </a:r>
            <a:endParaRPr lang="en-GB" sz="1800" dirty="0">
              <a:solidFill>
                <a:schemeClr val="tx1"/>
              </a:solidFill>
            </a:endParaRPr>
          </a:p>
          <a:p>
            <a:pPr marL="0" indent="0" algn="just" fontAlgn="auto">
              <a:spcAft>
                <a:spcPts val="0"/>
              </a:spcAft>
              <a:buNone/>
              <a:defRPr/>
            </a:pPr>
            <a:endParaRPr lang="en-GB" sz="1600" dirty="0">
              <a:solidFill>
                <a:srgbClr val="000000"/>
              </a:solidFill>
              <a:latin typeface="Comic Sans MS"/>
              <a:ea typeface="ヒラギノ角ゴ Pro W3"/>
            </a:endParaRPr>
          </a:p>
          <a:p>
            <a:pPr marL="0" indent="0" algn="just" fontAlgn="auto">
              <a:spcAft>
                <a:spcPts val="0"/>
              </a:spcAft>
              <a:buNone/>
              <a:defRPr/>
            </a:pPr>
            <a:endParaRPr lang="en-GB" sz="1600" dirty="0">
              <a:solidFill>
                <a:srgbClr val="000000"/>
              </a:solidFill>
              <a:latin typeface="Comic Sans MS"/>
              <a:ea typeface="ヒラギノ角ゴ Pro W3"/>
            </a:endParaRPr>
          </a:p>
        </p:txBody>
      </p:sp>
    </p:spTree>
    <p:extLst>
      <p:ext uri="{BB962C8B-B14F-4D97-AF65-F5344CB8AC3E}">
        <p14:creationId xmlns:p14="http://schemas.microsoft.com/office/powerpoint/2010/main" val="22668570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Google Shape;241;p34"/>
          <p:cNvPicPr preferRelativeResize="0"/>
          <p:nvPr/>
        </p:nvPicPr>
        <p:blipFill rotWithShape="1">
          <a:blip r:embed="rId3">
            <a:alphaModFix/>
          </a:blip>
          <a:srcRect/>
          <a:stretch/>
        </p:blipFill>
        <p:spPr>
          <a:xfrm>
            <a:off x="323850" y="260350"/>
            <a:ext cx="8640761" cy="1585913"/>
          </a:xfrm>
          <a:prstGeom prst="rect">
            <a:avLst/>
          </a:prstGeom>
          <a:noFill/>
          <a:ln>
            <a:noFill/>
          </a:ln>
        </p:spPr>
      </p:pic>
      <p:sp>
        <p:nvSpPr>
          <p:cNvPr id="242" name="Google Shape;242;p34"/>
          <p:cNvSpPr txBox="1">
            <a:spLocks noGrp="1"/>
          </p:cNvSpPr>
          <p:nvPr>
            <p:ph type="body" idx="1"/>
          </p:nvPr>
        </p:nvSpPr>
        <p:spPr>
          <a:xfrm>
            <a:off x="202850" y="1536633"/>
            <a:ext cx="8629500" cy="4555200"/>
          </a:xfrm>
          <a:prstGeom prst="rect">
            <a:avLst/>
          </a:prstGeom>
        </p:spPr>
        <p:txBody>
          <a:bodyPr spcFirstLastPara="1" wrap="square" lIns="91425" tIns="45700" rIns="91425" bIns="45700" anchor="t" anchorCtr="0">
            <a:noAutofit/>
          </a:bodyPr>
          <a:lstStyle/>
          <a:p>
            <a:pPr marL="0" lvl="0" indent="0" algn="l" rtl="0">
              <a:lnSpc>
                <a:spcPct val="100000"/>
              </a:lnSpc>
              <a:spcBef>
                <a:spcPts val="360"/>
              </a:spcBef>
              <a:spcAft>
                <a:spcPts val="0"/>
              </a:spcAft>
              <a:buNone/>
            </a:pPr>
            <a:endParaRPr sz="2200" dirty="0">
              <a:solidFill>
                <a:srgbClr val="000000"/>
              </a:solidFill>
              <a:latin typeface="Comic Sans MS"/>
              <a:ea typeface="Comic Sans MS"/>
              <a:cs typeface="Comic Sans MS"/>
              <a:sym typeface="Comic Sans MS"/>
            </a:endParaRPr>
          </a:p>
          <a:p>
            <a:pPr marL="0" lvl="0" indent="0" algn="l" rtl="0">
              <a:lnSpc>
                <a:spcPct val="100000"/>
              </a:lnSpc>
              <a:spcBef>
                <a:spcPts val="360"/>
              </a:spcBef>
              <a:spcAft>
                <a:spcPts val="0"/>
              </a:spcAft>
              <a:buNone/>
            </a:pPr>
            <a:r>
              <a:rPr lang="en-GB" sz="2200" dirty="0">
                <a:solidFill>
                  <a:srgbClr val="000000"/>
                </a:solidFill>
                <a:latin typeface="Comic Sans MS"/>
                <a:ea typeface="Comic Sans MS"/>
                <a:cs typeface="Comic Sans MS"/>
                <a:sym typeface="Comic Sans MS"/>
              </a:rPr>
              <a:t>Please inform staff of any health and medical needs your child has including any food allergies, asthma </a:t>
            </a:r>
            <a:r>
              <a:rPr lang="en-GB" sz="2200" dirty="0" err="1">
                <a:solidFill>
                  <a:srgbClr val="000000"/>
                </a:solidFill>
                <a:latin typeface="Comic Sans MS"/>
                <a:ea typeface="Comic Sans MS"/>
                <a:cs typeface="Comic Sans MS"/>
                <a:sym typeface="Comic Sans MS"/>
              </a:rPr>
              <a:t>etc</a:t>
            </a:r>
            <a:endParaRPr sz="2200" dirty="0">
              <a:solidFill>
                <a:srgbClr val="000000"/>
              </a:solidFill>
              <a:latin typeface="Comic Sans MS"/>
              <a:ea typeface="Comic Sans MS"/>
              <a:cs typeface="Comic Sans MS"/>
              <a:sym typeface="Comic Sans MS"/>
            </a:endParaRPr>
          </a:p>
          <a:p>
            <a:pPr marL="0" lvl="0" indent="0" algn="l" rtl="0">
              <a:lnSpc>
                <a:spcPct val="100000"/>
              </a:lnSpc>
              <a:spcBef>
                <a:spcPts val="360"/>
              </a:spcBef>
              <a:spcAft>
                <a:spcPts val="0"/>
              </a:spcAft>
              <a:buNone/>
            </a:pPr>
            <a:r>
              <a:rPr lang="en-GB" sz="2200" dirty="0">
                <a:solidFill>
                  <a:srgbClr val="000000"/>
                </a:solidFill>
                <a:latin typeface="Comic Sans MS"/>
                <a:ea typeface="Comic Sans MS"/>
                <a:cs typeface="Comic Sans MS"/>
                <a:sym typeface="Comic Sans MS"/>
              </a:rPr>
              <a:t>If your child becomes ill while in school, we will contact the number you have provided on your data collection form. Please make sure this is always up to date - inform us of any changes throughout the year.</a:t>
            </a:r>
            <a:endParaRPr sz="2200" dirty="0">
              <a:solidFill>
                <a:srgbClr val="000000"/>
              </a:solidFill>
              <a:latin typeface="Comic Sans MS"/>
              <a:ea typeface="Comic Sans MS"/>
              <a:cs typeface="Comic Sans MS"/>
              <a:sym typeface="Comic Sans MS"/>
            </a:endParaRPr>
          </a:p>
          <a:p>
            <a:pPr marL="0" lvl="0" indent="0" algn="l" rtl="0">
              <a:lnSpc>
                <a:spcPct val="100000"/>
              </a:lnSpc>
              <a:spcBef>
                <a:spcPts val="360"/>
              </a:spcBef>
              <a:spcAft>
                <a:spcPts val="0"/>
              </a:spcAft>
              <a:buNone/>
            </a:pPr>
            <a:r>
              <a:rPr lang="en-GB" sz="2200" dirty="0">
                <a:solidFill>
                  <a:srgbClr val="000000"/>
                </a:solidFill>
                <a:latin typeface="Comic Sans MS"/>
                <a:ea typeface="Comic Sans MS"/>
                <a:cs typeface="Comic Sans MS"/>
                <a:sym typeface="Comic Sans MS"/>
              </a:rPr>
              <a:t>Please be aware that staff cannot administer medicine. If your child needs medication, feel free to come to the school to give it when needed.</a:t>
            </a:r>
            <a:endParaRPr sz="2200" dirty="0">
              <a:solidFill>
                <a:srgbClr val="000000"/>
              </a:solidFill>
              <a:latin typeface="Comic Sans MS"/>
              <a:ea typeface="Comic Sans MS"/>
              <a:cs typeface="Comic Sans MS"/>
              <a:sym typeface="Comic Sans MS"/>
            </a:endParaRPr>
          </a:p>
          <a:p>
            <a:pPr marL="0" lvl="0" indent="0" algn="l" rtl="0">
              <a:lnSpc>
                <a:spcPct val="100000"/>
              </a:lnSpc>
              <a:spcBef>
                <a:spcPts val="360"/>
              </a:spcBef>
              <a:spcAft>
                <a:spcPts val="0"/>
              </a:spcAft>
              <a:buNone/>
            </a:pPr>
            <a:r>
              <a:rPr lang="en-GB" sz="2200" dirty="0">
                <a:solidFill>
                  <a:srgbClr val="000000"/>
                </a:solidFill>
                <a:latin typeface="Comic Sans MS"/>
                <a:ea typeface="Comic Sans MS"/>
                <a:cs typeface="Comic Sans MS"/>
                <a:sym typeface="Comic Sans MS"/>
              </a:rPr>
              <a:t>Please inform </a:t>
            </a:r>
            <a:r>
              <a:rPr lang="en-GB" sz="2200" dirty="0" err="1">
                <a:solidFill>
                  <a:srgbClr val="000000"/>
                </a:solidFill>
                <a:latin typeface="Comic Sans MS"/>
                <a:ea typeface="Comic Sans MS"/>
                <a:cs typeface="Comic Sans MS"/>
                <a:sym typeface="Comic Sans MS"/>
              </a:rPr>
              <a:t>Sinéad</a:t>
            </a:r>
            <a:r>
              <a:rPr lang="en-GB" sz="2200" dirty="0">
                <a:solidFill>
                  <a:srgbClr val="000000"/>
                </a:solidFill>
                <a:latin typeface="Comic Sans MS"/>
                <a:ea typeface="Comic Sans MS"/>
                <a:cs typeface="Comic Sans MS"/>
                <a:sym typeface="Comic Sans MS"/>
              </a:rPr>
              <a:t> or </a:t>
            </a:r>
            <a:r>
              <a:rPr lang="en-GB" sz="2200" dirty="0" err="1">
                <a:solidFill>
                  <a:srgbClr val="000000"/>
                </a:solidFill>
                <a:latin typeface="Comic Sans MS"/>
                <a:ea typeface="Comic Sans MS"/>
                <a:cs typeface="Comic Sans MS"/>
                <a:sym typeface="Comic Sans MS"/>
              </a:rPr>
              <a:t>Ciarán</a:t>
            </a:r>
            <a:r>
              <a:rPr lang="en-GB" sz="2200" dirty="0">
                <a:solidFill>
                  <a:srgbClr val="000000"/>
                </a:solidFill>
                <a:latin typeface="Comic Sans MS"/>
                <a:ea typeface="Comic Sans MS"/>
                <a:cs typeface="Comic Sans MS"/>
                <a:sym typeface="Comic Sans MS"/>
              </a:rPr>
              <a:t> of anything that may affect your child’s behaviour such as bereavement, sudden shock, separation, etc. All information will be treated as strictly confidential. </a:t>
            </a:r>
            <a:endParaRPr sz="2200" dirty="0">
              <a:solidFill>
                <a:srgbClr val="000000"/>
              </a:solidFill>
              <a:latin typeface="Comic Sans MS"/>
              <a:ea typeface="Comic Sans MS"/>
              <a:cs typeface="Comic Sans MS"/>
              <a:sym typeface="Comic Sans MS"/>
            </a:endParaRPr>
          </a:p>
        </p:txBody>
      </p:sp>
      <p:sp>
        <p:nvSpPr>
          <p:cNvPr id="243" name="Google Shape;243;p34"/>
          <p:cNvSpPr txBox="1"/>
          <p:nvPr/>
        </p:nvSpPr>
        <p:spPr>
          <a:xfrm>
            <a:off x="0" y="448650"/>
            <a:ext cx="8964600" cy="233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4000" dirty="0" err="1">
                <a:latin typeface="Comic Sans MS"/>
                <a:ea typeface="Comic Sans MS"/>
                <a:cs typeface="Comic Sans MS"/>
                <a:sym typeface="Comic Sans MS"/>
              </a:rPr>
              <a:t>Sláinte</a:t>
            </a:r>
            <a:r>
              <a:rPr lang="en-GB" sz="4000" dirty="0">
                <a:latin typeface="Comic Sans MS"/>
                <a:ea typeface="Comic Sans MS"/>
                <a:cs typeface="Comic Sans MS"/>
                <a:sym typeface="Comic Sans MS"/>
              </a:rPr>
              <a:t> do </a:t>
            </a:r>
            <a:r>
              <a:rPr lang="en-GB" sz="4000" dirty="0" err="1">
                <a:latin typeface="Comic Sans MS"/>
                <a:ea typeface="Comic Sans MS"/>
                <a:cs typeface="Comic Sans MS"/>
                <a:sym typeface="Comic Sans MS"/>
              </a:rPr>
              <a:t>pháiste</a:t>
            </a:r>
            <a:endParaRPr sz="4000" dirty="0">
              <a:latin typeface="Comic Sans MS"/>
              <a:ea typeface="Comic Sans MS"/>
              <a:cs typeface="Comic Sans MS"/>
              <a:sym typeface="Comic Sans MS"/>
            </a:endParaRPr>
          </a:p>
          <a:p>
            <a:pPr marL="0" lvl="0" indent="0" algn="ctr" rtl="0">
              <a:spcBef>
                <a:spcPts val="0"/>
              </a:spcBef>
              <a:spcAft>
                <a:spcPts val="0"/>
              </a:spcAft>
              <a:buNone/>
            </a:pPr>
            <a:r>
              <a:rPr lang="en-GB" sz="4000" dirty="0">
                <a:latin typeface="Comic Sans MS"/>
                <a:ea typeface="Comic Sans MS"/>
                <a:cs typeface="Comic Sans MS"/>
                <a:sym typeface="Comic Sans MS"/>
              </a:rPr>
              <a:t>Your child’s health and hygiene</a:t>
            </a:r>
            <a:endParaRPr sz="4000" dirty="0">
              <a:latin typeface="Comic Sans MS"/>
              <a:ea typeface="Comic Sans MS"/>
              <a:cs typeface="Comic Sans MS"/>
              <a:sym typeface="Comic Sans MS"/>
            </a:endParaRPr>
          </a:p>
        </p:txBody>
      </p:sp>
      <p:pic>
        <p:nvPicPr>
          <p:cNvPr id="244" name="Google Shape;244;p34"/>
          <p:cNvPicPr preferRelativeResize="0"/>
          <p:nvPr/>
        </p:nvPicPr>
        <p:blipFill rotWithShape="1">
          <a:blip r:embed="rId4">
            <a:alphaModFix/>
          </a:blip>
          <a:srcRect l="13791" t="14929" r="14380" b="14647"/>
          <a:stretch/>
        </p:blipFill>
        <p:spPr>
          <a:xfrm>
            <a:off x="8084205" y="5589240"/>
            <a:ext cx="748145" cy="719892"/>
          </a:xfrm>
          <a:prstGeom prst="rect">
            <a:avLst/>
          </a:prstGeom>
          <a:noFill/>
          <a:ln>
            <a:noFill/>
          </a:ln>
        </p:spPr>
      </p:pic>
    </p:spTree>
    <p:extLst>
      <p:ext uri="{BB962C8B-B14F-4D97-AF65-F5344CB8AC3E}">
        <p14:creationId xmlns:p14="http://schemas.microsoft.com/office/powerpoint/2010/main" val="540344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p:cNvPicPr>
            <a:picLocks noChangeAspect="1" noChangeArrowheads="1"/>
          </p:cNvPicPr>
          <p:nvPr/>
        </p:nvPicPr>
        <p:blipFill>
          <a:blip r:embed="rId2"/>
          <a:srcRect/>
          <a:stretch>
            <a:fillRect/>
          </a:stretch>
        </p:blipFill>
        <p:spPr bwMode="auto">
          <a:xfrm>
            <a:off x="-30163" y="260350"/>
            <a:ext cx="9174163" cy="6481763"/>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1054164"/>
          </a:xfrm>
        </p:spPr>
        <p:txBody>
          <a:bodyPr rtlCol="0">
            <a:normAutofit fontScale="90000"/>
          </a:bodyPr>
          <a:lstStyle/>
          <a:p>
            <a:pPr fontAlgn="auto">
              <a:spcAft>
                <a:spcPts val="0"/>
              </a:spcAft>
              <a:defRPr/>
            </a:pPr>
            <a:r>
              <a:rPr lang="en-GB" dirty="0">
                <a:latin typeface="Comic Sans MS" pitchFamily="66" charset="0"/>
              </a:rPr>
              <a:t>An </a:t>
            </a:r>
            <a:r>
              <a:rPr lang="en-GB" dirty="0" err="1">
                <a:latin typeface="Comic Sans MS" pitchFamily="66" charset="0"/>
              </a:rPr>
              <a:t>Lá</a:t>
            </a:r>
            <a:r>
              <a:rPr lang="en-GB" dirty="0">
                <a:latin typeface="Comic Sans MS" pitchFamily="66" charset="0"/>
              </a:rPr>
              <a:t> </a:t>
            </a:r>
            <a:r>
              <a:rPr lang="en-GB" dirty="0" err="1">
                <a:latin typeface="Comic Sans MS" pitchFamily="66" charset="0"/>
              </a:rPr>
              <a:t>Scoile</a:t>
            </a:r>
            <a:br>
              <a:rPr lang="en-GB" dirty="0">
                <a:latin typeface="Comic Sans MS" pitchFamily="66" charset="0"/>
              </a:rPr>
            </a:br>
            <a:r>
              <a:rPr lang="en-GB" dirty="0">
                <a:latin typeface="Comic Sans MS" pitchFamily="66" charset="0"/>
              </a:rPr>
              <a:t>The School Day</a:t>
            </a:r>
          </a:p>
        </p:txBody>
      </p:sp>
      <p:sp>
        <p:nvSpPr>
          <p:cNvPr id="3" name="Content Placeholder 2"/>
          <p:cNvSpPr>
            <a:spLocks noGrp="1"/>
          </p:cNvSpPr>
          <p:nvPr>
            <p:ph idx="1"/>
          </p:nvPr>
        </p:nvSpPr>
        <p:spPr>
          <a:xfrm>
            <a:off x="179512" y="1124743"/>
            <a:ext cx="8856984" cy="5688633"/>
          </a:xfrm>
        </p:spPr>
        <p:txBody>
          <a:bodyPr>
            <a:normAutofit fontScale="77500" lnSpcReduction="20000"/>
          </a:bodyPr>
          <a:lstStyle/>
          <a:p>
            <a:pPr marL="0" indent="0" algn="just">
              <a:lnSpc>
                <a:spcPct val="120000"/>
              </a:lnSpc>
              <a:buFont typeface="Arial" charset="0"/>
              <a:buNone/>
            </a:pPr>
            <a:r>
              <a:rPr lang="en-GB" sz="800" dirty="0">
                <a:latin typeface="Comic Sans MS" pitchFamily="66" charset="0"/>
                <a:cs typeface="Times New Roman" pitchFamily="18" charset="0"/>
              </a:rPr>
              <a:t> </a:t>
            </a:r>
            <a:endParaRPr lang="en-GB" sz="1100" dirty="0">
              <a:latin typeface="Times New Roman" pitchFamily="18" charset="0"/>
              <a:cs typeface="Times New Roman" pitchFamily="18" charset="0"/>
            </a:endParaRPr>
          </a:p>
          <a:p>
            <a:pPr marL="0" indent="0" algn="just">
              <a:lnSpc>
                <a:spcPct val="120000"/>
              </a:lnSpc>
              <a:buNone/>
            </a:pPr>
            <a:r>
              <a:rPr lang="en-GB" sz="1900" dirty="0">
                <a:latin typeface="Comic Sans MS" pitchFamily="66" charset="0"/>
                <a:cs typeface="Times New Roman" pitchFamily="18" charset="0"/>
              </a:rPr>
              <a:t>Class begins at 9.00am.  Children are supervised in the </a:t>
            </a:r>
            <a:r>
              <a:rPr lang="en-GB" sz="1900" dirty="0" err="1">
                <a:latin typeface="Comic Sans MS" pitchFamily="66" charset="0"/>
                <a:cs typeface="Times New Roman" pitchFamily="18" charset="0"/>
              </a:rPr>
              <a:t>clós</a:t>
            </a:r>
            <a:r>
              <a:rPr lang="en-GB" sz="1900" dirty="0">
                <a:latin typeface="Comic Sans MS" pitchFamily="66" charset="0"/>
                <a:cs typeface="Times New Roman" pitchFamily="18" charset="0"/>
              </a:rPr>
              <a:t> (playground) from 8.45am. </a:t>
            </a:r>
          </a:p>
          <a:p>
            <a:pPr marL="0" indent="0" algn="just">
              <a:lnSpc>
                <a:spcPct val="120000"/>
              </a:lnSpc>
              <a:buNone/>
            </a:pPr>
            <a:r>
              <a:rPr lang="en-GB" sz="1900" dirty="0">
                <a:latin typeface="Comic Sans MS" pitchFamily="66" charset="0"/>
                <a:cs typeface="Times New Roman" pitchFamily="18" charset="0"/>
              </a:rPr>
              <a:t>Parents can avail of our ‘Club </a:t>
            </a:r>
            <a:r>
              <a:rPr lang="en-GB" sz="1900" dirty="0" err="1">
                <a:latin typeface="Comic Sans MS" pitchFamily="66" charset="0"/>
                <a:cs typeface="Times New Roman" pitchFamily="18" charset="0"/>
              </a:rPr>
              <a:t>Bricfeasta</a:t>
            </a:r>
            <a:r>
              <a:rPr lang="en-GB" sz="1900" dirty="0">
                <a:latin typeface="Comic Sans MS" pitchFamily="66" charset="0"/>
                <a:cs typeface="Times New Roman" pitchFamily="18" charset="0"/>
              </a:rPr>
              <a:t>’ which will be available each morning from 8 – 8.45 am and costs £3 daily.</a:t>
            </a:r>
            <a:endParaRPr lang="en-GB" sz="1900" dirty="0">
              <a:latin typeface="Times New Roman" pitchFamily="18" charset="0"/>
              <a:cs typeface="Times New Roman" pitchFamily="18" charset="0"/>
            </a:endParaRPr>
          </a:p>
          <a:p>
            <a:pPr marL="0" indent="0" algn="just">
              <a:lnSpc>
                <a:spcPct val="80000"/>
              </a:lnSpc>
              <a:buNone/>
            </a:pPr>
            <a:r>
              <a:rPr lang="en-GB" sz="1900" dirty="0">
                <a:latin typeface="Comic Sans MS" pitchFamily="66" charset="0"/>
                <a:cs typeface="Times New Roman" pitchFamily="18" charset="0"/>
              </a:rPr>
              <a:t>Break time is from 10.30-11.00am.  </a:t>
            </a:r>
            <a:endParaRPr lang="en-GB" sz="1900" dirty="0">
              <a:latin typeface="Times New Roman" pitchFamily="18" charset="0"/>
              <a:cs typeface="Times New Roman" pitchFamily="18" charset="0"/>
            </a:endParaRPr>
          </a:p>
          <a:p>
            <a:pPr marL="0" indent="0" algn="just">
              <a:lnSpc>
                <a:spcPct val="80000"/>
              </a:lnSpc>
              <a:buNone/>
            </a:pPr>
            <a:r>
              <a:rPr lang="en-GB" sz="1900" dirty="0">
                <a:latin typeface="Comic Sans MS" pitchFamily="66" charset="0"/>
                <a:cs typeface="Times New Roman" pitchFamily="18" charset="0"/>
              </a:rPr>
              <a:t>Lunchtime is from 12.00-1.00pm.  </a:t>
            </a:r>
            <a:endParaRPr lang="en-GB" sz="1900" dirty="0">
              <a:latin typeface="Times New Roman" pitchFamily="18" charset="0"/>
              <a:cs typeface="Times New Roman" pitchFamily="18" charset="0"/>
            </a:endParaRPr>
          </a:p>
          <a:p>
            <a:pPr marL="0" indent="0">
              <a:lnSpc>
                <a:spcPct val="120000"/>
              </a:lnSpc>
              <a:buNone/>
            </a:pPr>
            <a:r>
              <a:rPr lang="en-GB" sz="1900" dirty="0">
                <a:latin typeface="Comic Sans MS" pitchFamily="66" charset="0"/>
                <a:cs typeface="Times New Roman" pitchFamily="18" charset="0"/>
              </a:rPr>
              <a:t>At </a:t>
            </a:r>
            <a:r>
              <a:rPr lang="en-GB" sz="1900" dirty="0" err="1">
                <a:latin typeface="Comic Sans MS" pitchFamily="66" charset="0"/>
                <a:cs typeface="Times New Roman" pitchFamily="18" charset="0"/>
              </a:rPr>
              <a:t>Bunscoil</a:t>
            </a:r>
            <a:r>
              <a:rPr lang="en-GB" sz="1900" dirty="0">
                <a:latin typeface="Comic Sans MS" pitchFamily="66" charset="0"/>
                <a:cs typeface="Times New Roman" pitchFamily="18" charset="0"/>
              </a:rPr>
              <a:t> </a:t>
            </a:r>
            <a:r>
              <a:rPr lang="en-GB" sz="1900" dirty="0" err="1">
                <a:latin typeface="Comic Sans MS" pitchFamily="66" charset="0"/>
                <a:cs typeface="Times New Roman" pitchFamily="18" charset="0"/>
              </a:rPr>
              <a:t>Bheanna</a:t>
            </a:r>
            <a:r>
              <a:rPr lang="en-GB" sz="1900" dirty="0">
                <a:latin typeface="Comic Sans MS" pitchFamily="66" charset="0"/>
                <a:cs typeface="Times New Roman" pitchFamily="18" charset="0"/>
              </a:rPr>
              <a:t> Boirche, we pride ourselves on our healthy eating policy.  Our school dinners come from St. Malachy’s Primary School in Castlewellan and are of a high standard.  It is recommended that pupils eat fruit, a yoghurt or a small sandwich at break time.  Water is always available. We discourage sugary/fizzy drinks, crisps, chocolates and sweets as these can impact on the children’s behaviour.  We do not have any children with a nut allergy at present but we discourage bringing nuts to school. </a:t>
            </a:r>
          </a:p>
          <a:p>
            <a:pPr marL="0" indent="0">
              <a:lnSpc>
                <a:spcPct val="120000"/>
              </a:lnSpc>
              <a:buNone/>
            </a:pPr>
            <a:r>
              <a:rPr lang="en-GB" sz="1900" b="1" dirty="0">
                <a:latin typeface="Comic Sans MS" pitchFamily="66" charset="0"/>
                <a:cs typeface="Times New Roman" pitchFamily="18" charset="0"/>
              </a:rPr>
              <a:t>We do have a pupil in our class with an egg allergy, so eggs must not be brought into school. </a:t>
            </a:r>
          </a:p>
          <a:p>
            <a:pPr marL="0" indent="0" algn="just">
              <a:lnSpc>
                <a:spcPct val="80000"/>
              </a:lnSpc>
            </a:pPr>
            <a:r>
              <a:rPr lang="en-GB" sz="1900" dirty="0">
                <a:latin typeface="Comic Sans MS" pitchFamily="66" charset="0"/>
                <a:cs typeface="Times New Roman" pitchFamily="18" charset="0"/>
              </a:rPr>
              <a:t>Rang 1 and Rang 2 go home at 2.00pm.</a:t>
            </a:r>
            <a:endParaRPr lang="en-GB" sz="1900" dirty="0">
              <a:latin typeface="Times New Roman" pitchFamily="18" charset="0"/>
              <a:cs typeface="Times New Roman" pitchFamily="18" charset="0"/>
            </a:endParaRPr>
          </a:p>
          <a:p>
            <a:pPr marL="0" indent="0" algn="just">
              <a:lnSpc>
                <a:spcPct val="80000"/>
              </a:lnSpc>
            </a:pPr>
            <a:r>
              <a:rPr lang="en-GB" sz="1900" dirty="0">
                <a:latin typeface="Comic Sans MS" pitchFamily="66" charset="0"/>
                <a:cs typeface="Times New Roman" pitchFamily="18" charset="0"/>
              </a:rPr>
              <a:t>Rang 4 – 7 go home at 3.00pm and at 1.55pm on a Friday to ease traffic congestion.</a:t>
            </a:r>
            <a:endParaRPr lang="en-GB" sz="1900" dirty="0">
              <a:latin typeface="Times New Roman" pitchFamily="18" charset="0"/>
              <a:cs typeface="Times New Roman" pitchFamily="18" charset="0"/>
            </a:endParaRPr>
          </a:p>
          <a:p>
            <a:pPr marL="0" indent="0" algn="just">
              <a:lnSpc>
                <a:spcPct val="80000"/>
              </a:lnSpc>
            </a:pPr>
            <a:r>
              <a:rPr lang="en-GB" sz="1900" dirty="0">
                <a:latin typeface="Comic Sans MS" pitchFamily="66" charset="0"/>
                <a:cs typeface="Times New Roman" pitchFamily="18" charset="0"/>
              </a:rPr>
              <a:t>Rang 3 go home at 2.00pm until Christmas. From January onwards,  Rang 3 go home at 3.00pm.</a:t>
            </a:r>
            <a:endParaRPr lang="en-GB" sz="1900" dirty="0"/>
          </a:p>
          <a:p>
            <a:pPr marL="0" lvl="0" indent="0" algn="just">
              <a:lnSpc>
                <a:spcPct val="80000"/>
              </a:lnSpc>
            </a:pPr>
            <a:r>
              <a:rPr lang="en-GB" sz="1900" dirty="0">
                <a:solidFill>
                  <a:prstClr val="black"/>
                </a:solidFill>
                <a:latin typeface="Comic Sans MS" pitchFamily="66" charset="0"/>
                <a:cs typeface="Times New Roman" pitchFamily="18" charset="0"/>
              </a:rPr>
              <a:t>Our after-school club runs from 3 – 4pm daily for R4/5 pupils and costs £3 daily.</a:t>
            </a:r>
            <a:endParaRPr lang="en-GB" sz="1900" dirty="0">
              <a:solidFill>
                <a:prstClr val="black"/>
              </a:solidFill>
              <a:latin typeface="Times New Roman" pitchFamily="18" charset="0"/>
              <a:cs typeface="Times New Roman" pitchFamily="18" charset="0"/>
            </a:endParaRPr>
          </a:p>
          <a:p>
            <a:pPr marL="0" indent="0">
              <a:lnSpc>
                <a:spcPct val="80000"/>
              </a:lnSpc>
            </a:pPr>
            <a:endParaRPr lang="en-GB" sz="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1760" y="116632"/>
            <a:ext cx="7543800" cy="900649"/>
          </a:xfrm>
        </p:spPr>
        <p:txBody>
          <a:bodyPr/>
          <a:lstStyle/>
          <a:p>
            <a:r>
              <a:rPr lang="en-GB" dirty="0"/>
              <a:t>Class Timetable</a:t>
            </a:r>
          </a:p>
        </p:txBody>
      </p:sp>
      <p:pic>
        <p:nvPicPr>
          <p:cNvPr id="6" name="Picture 5">
            <a:extLst>
              <a:ext uri="{FF2B5EF4-FFF2-40B4-BE49-F238E27FC236}">
                <a16:creationId xmlns:a16="http://schemas.microsoft.com/office/drawing/2014/main" id="{13D657F8-10FF-6E05-20C5-D17745D263C5}"/>
              </a:ext>
            </a:extLst>
          </p:cNvPr>
          <p:cNvPicPr>
            <a:picLocks noChangeAspect="1"/>
          </p:cNvPicPr>
          <p:nvPr/>
        </p:nvPicPr>
        <p:blipFill>
          <a:blip r:embed="rId2"/>
          <a:stretch>
            <a:fillRect/>
          </a:stretch>
        </p:blipFill>
        <p:spPr>
          <a:xfrm>
            <a:off x="179512" y="836712"/>
            <a:ext cx="8681689" cy="5904656"/>
          </a:xfrm>
          <a:prstGeom prst="rect">
            <a:avLst/>
          </a:prstGeom>
        </p:spPr>
      </p:pic>
    </p:spTree>
    <p:extLst>
      <p:ext uri="{BB962C8B-B14F-4D97-AF65-F5344CB8AC3E}">
        <p14:creationId xmlns:p14="http://schemas.microsoft.com/office/powerpoint/2010/main" val="3636077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9912" y="1509275"/>
            <a:ext cx="5364088" cy="838140"/>
          </a:xfrm>
        </p:spPr>
        <p:txBody>
          <a:bodyPr>
            <a:normAutofit fontScale="90000"/>
          </a:bodyPr>
          <a:lstStyle/>
          <a:p>
            <a:pPr algn="ctr"/>
            <a:r>
              <a:rPr lang="en-GB" dirty="0"/>
              <a:t>Class rules, Rewards and Sanctions  </a:t>
            </a:r>
            <a:br>
              <a:rPr lang="en-GB" dirty="0"/>
            </a:br>
            <a:endParaRPr lang="en-GB" dirty="0"/>
          </a:p>
        </p:txBody>
      </p:sp>
      <p:graphicFrame>
        <p:nvGraphicFramePr>
          <p:cNvPr id="7" name="Table 6"/>
          <p:cNvGraphicFramePr>
            <a:graphicFrameLocks noGrp="1"/>
          </p:cNvGraphicFramePr>
          <p:nvPr>
            <p:extLst>
              <p:ext uri="{D42A27DB-BD31-4B8C-83A1-F6EECF244321}">
                <p14:modId xmlns:p14="http://schemas.microsoft.com/office/powerpoint/2010/main" val="2320279876"/>
              </p:ext>
            </p:extLst>
          </p:nvPr>
        </p:nvGraphicFramePr>
        <p:xfrm>
          <a:off x="683568" y="2538149"/>
          <a:ext cx="8208912" cy="3785171"/>
        </p:xfrm>
        <a:graphic>
          <a:graphicData uri="http://schemas.openxmlformats.org/drawingml/2006/table">
            <a:tbl>
              <a:tblPr firstRow="1" bandRow="1">
                <a:tableStyleId>{5C22544A-7EE6-4342-B048-85BDC9FD1C3A}</a:tableStyleId>
              </a:tblPr>
              <a:tblGrid>
                <a:gridCol w="2736304">
                  <a:extLst>
                    <a:ext uri="{9D8B030D-6E8A-4147-A177-3AD203B41FA5}">
                      <a16:colId xmlns:a16="http://schemas.microsoft.com/office/drawing/2014/main" val="2305379776"/>
                    </a:ext>
                  </a:extLst>
                </a:gridCol>
                <a:gridCol w="2736304">
                  <a:extLst>
                    <a:ext uri="{9D8B030D-6E8A-4147-A177-3AD203B41FA5}">
                      <a16:colId xmlns:a16="http://schemas.microsoft.com/office/drawing/2014/main" val="1661270467"/>
                    </a:ext>
                  </a:extLst>
                </a:gridCol>
                <a:gridCol w="2736304">
                  <a:extLst>
                    <a:ext uri="{9D8B030D-6E8A-4147-A177-3AD203B41FA5}">
                      <a16:colId xmlns:a16="http://schemas.microsoft.com/office/drawing/2014/main" val="4166540291"/>
                    </a:ext>
                  </a:extLst>
                </a:gridCol>
              </a:tblGrid>
              <a:tr h="401891">
                <a:tc>
                  <a:txBody>
                    <a:bodyPr/>
                    <a:lstStyle/>
                    <a:p>
                      <a:pPr algn="ctr"/>
                      <a:r>
                        <a:rPr lang="en-GB" dirty="0"/>
                        <a:t>Class Rules</a:t>
                      </a:r>
                    </a:p>
                  </a:txBody>
                  <a:tcPr/>
                </a:tc>
                <a:tc>
                  <a:txBody>
                    <a:bodyPr/>
                    <a:lstStyle/>
                    <a:p>
                      <a:pPr algn="ctr"/>
                      <a:r>
                        <a:rPr lang="en-GB" dirty="0"/>
                        <a:t>Class Rewards</a:t>
                      </a:r>
                    </a:p>
                  </a:txBody>
                  <a:tcPr/>
                </a:tc>
                <a:tc>
                  <a:txBody>
                    <a:bodyPr/>
                    <a:lstStyle/>
                    <a:p>
                      <a:pPr algn="ctr"/>
                      <a:r>
                        <a:rPr lang="en-GB" dirty="0"/>
                        <a:t>Class Sanctions</a:t>
                      </a:r>
                    </a:p>
                  </a:txBody>
                  <a:tcPr/>
                </a:tc>
                <a:extLst>
                  <a:ext uri="{0D108BD9-81ED-4DB2-BD59-A6C34878D82A}">
                    <a16:rowId xmlns:a16="http://schemas.microsoft.com/office/drawing/2014/main" val="466737803"/>
                  </a:ext>
                </a:extLst>
              </a:tr>
              <a:tr h="3369280">
                <a:tc>
                  <a:txBody>
                    <a:bodyPr/>
                    <a:lstStyle/>
                    <a:p>
                      <a:pPr rtl="0" eaLnBrk="1" fontAlgn="t" latinLnBrk="0" hangingPunct="1"/>
                      <a:r>
                        <a:rPr lang="en-GB" sz="1800" b="0" i="0" u="none" strike="noStrike" kern="1200" dirty="0">
                          <a:solidFill>
                            <a:schemeClr val="tx1"/>
                          </a:solidFill>
                          <a:effectLst/>
                          <a:latin typeface="+mn-lt"/>
                          <a:ea typeface="+mn-ea"/>
                          <a:cs typeface="+mn-cs"/>
                        </a:rPr>
                        <a:t>Speak in Irish</a:t>
                      </a:r>
                      <a:r>
                        <a:rPr lang="en-GB" sz="1800" b="0" i="0" u="none" strike="noStrike" kern="1200" baseline="0" dirty="0">
                          <a:solidFill>
                            <a:schemeClr val="tx1"/>
                          </a:solidFill>
                          <a:effectLst/>
                          <a:latin typeface="+mn-lt"/>
                          <a:ea typeface="+mn-ea"/>
                          <a:cs typeface="+mn-cs"/>
                        </a:rPr>
                        <a:t> </a:t>
                      </a:r>
                    </a:p>
                    <a:p>
                      <a:pPr marL="0" marR="0" lvl="0" indent="0" algn="l" defTabSz="914400" rtl="0" eaLnBrk="1" fontAlgn="t" latinLnBrk="0" hangingPunct="1">
                        <a:lnSpc>
                          <a:spcPct val="100000"/>
                        </a:lnSpc>
                        <a:spcBef>
                          <a:spcPts val="0"/>
                        </a:spcBef>
                        <a:spcAft>
                          <a:spcPts val="0"/>
                        </a:spcAft>
                        <a:buClrTx/>
                        <a:buSzTx/>
                        <a:buFontTx/>
                        <a:buNone/>
                        <a:tabLst/>
                        <a:defRPr/>
                      </a:pPr>
                      <a:r>
                        <a:rPr lang="en-GB" sz="1800" b="0" i="0" u="none" strike="noStrike" kern="1200" baseline="0" dirty="0">
                          <a:solidFill>
                            <a:schemeClr val="tx1"/>
                          </a:solidFill>
                          <a:effectLst/>
                          <a:latin typeface="+mn-lt"/>
                          <a:ea typeface="+mn-ea"/>
                          <a:cs typeface="+mn-cs"/>
                        </a:rPr>
                        <a:t>Put hands up to speak in class</a:t>
                      </a:r>
                      <a:endParaRPr lang="en-GB" sz="1800" b="0" i="0" u="none" strike="noStrike" kern="1200" dirty="0">
                        <a:solidFill>
                          <a:schemeClr val="tx1"/>
                        </a:solidFill>
                        <a:effectLst/>
                        <a:latin typeface="+mn-lt"/>
                        <a:ea typeface="+mn-ea"/>
                        <a:cs typeface="+mn-cs"/>
                      </a:endParaRPr>
                    </a:p>
                    <a:p>
                      <a:pPr rtl="0" eaLnBrk="1" fontAlgn="t" latinLnBrk="0" hangingPunct="1"/>
                      <a:r>
                        <a:rPr lang="en-GB" sz="1800" b="0" i="0" u="none" strike="noStrike" kern="1200" baseline="0" dirty="0">
                          <a:solidFill>
                            <a:schemeClr val="tx1"/>
                          </a:solidFill>
                          <a:effectLst/>
                          <a:latin typeface="+mn-lt"/>
                          <a:ea typeface="+mn-ea"/>
                          <a:cs typeface="+mn-cs"/>
                        </a:rPr>
                        <a:t>Show respect and kindness to each other and school staff</a:t>
                      </a:r>
                    </a:p>
                    <a:p>
                      <a:pPr rtl="0" eaLnBrk="1" fontAlgn="t" latinLnBrk="0" hangingPunct="1"/>
                      <a:r>
                        <a:rPr lang="en-GB" sz="1800" b="0" i="0" u="none" strike="noStrike" kern="1200" baseline="0" dirty="0">
                          <a:solidFill>
                            <a:schemeClr val="tx1"/>
                          </a:solidFill>
                          <a:effectLst/>
                          <a:latin typeface="+mn-lt"/>
                          <a:ea typeface="+mn-ea"/>
                          <a:cs typeface="+mn-cs"/>
                        </a:rPr>
                        <a:t>Listen to each other Respect all class and school equipment </a:t>
                      </a:r>
                      <a:endParaRPr lang="en-GB" sz="1800" b="0" i="0" u="none" strike="noStrike" kern="1200" dirty="0">
                        <a:solidFill>
                          <a:schemeClr val="tx1"/>
                        </a:solidFill>
                        <a:effectLst/>
                        <a:latin typeface="+mn-lt"/>
                        <a:ea typeface="+mn-ea"/>
                        <a:cs typeface="+mn-cs"/>
                      </a:endParaRPr>
                    </a:p>
                    <a:p>
                      <a:pPr rtl="0" eaLnBrk="1" fontAlgn="t" latinLnBrk="0" hangingPunct="1"/>
                      <a:r>
                        <a:rPr lang="en-GB" sz="1800" b="0" i="0" u="none" strike="noStrike" kern="1200" baseline="0" dirty="0">
                          <a:solidFill>
                            <a:schemeClr val="tx1"/>
                          </a:solidFill>
                          <a:effectLst/>
                          <a:latin typeface="+mn-lt"/>
                          <a:ea typeface="+mn-ea"/>
                          <a:cs typeface="+mn-cs"/>
                        </a:rPr>
                        <a:t>Always try your hardest and do your best work</a:t>
                      </a:r>
                      <a:endParaRPr lang="en-GB" sz="1800" b="0" i="0" u="none" strike="noStrike" kern="1200" dirty="0">
                        <a:solidFill>
                          <a:schemeClr val="tx1"/>
                        </a:solidFill>
                        <a:effectLst/>
                        <a:latin typeface="+mn-lt"/>
                        <a:ea typeface="+mn-ea"/>
                        <a:cs typeface="+mn-cs"/>
                      </a:endParaRPr>
                    </a:p>
                    <a:p>
                      <a:endParaRPr lang="en-GB" dirty="0"/>
                    </a:p>
                  </a:txBody>
                  <a:tcPr/>
                </a:tc>
                <a:tc>
                  <a:txBody>
                    <a:bodyPr/>
                    <a:lstStyle/>
                    <a:p>
                      <a:pPr rtl="0" eaLnBrk="1" fontAlgn="t" latinLnBrk="0" hangingPunct="1"/>
                      <a:r>
                        <a:rPr lang="en-GB" sz="1800" b="0" i="0" u="none" strike="noStrike" kern="1200" dirty="0">
                          <a:solidFill>
                            <a:schemeClr val="tx1"/>
                          </a:solidFill>
                          <a:effectLst/>
                          <a:latin typeface="+mn-lt"/>
                          <a:ea typeface="+mn-ea"/>
                          <a:cs typeface="+mn-cs"/>
                        </a:rPr>
                        <a:t>Class dojo/reward</a:t>
                      </a:r>
                      <a:r>
                        <a:rPr lang="en-GB" sz="1800" b="0" i="0" u="none" strike="noStrike" kern="1200" baseline="0" dirty="0">
                          <a:solidFill>
                            <a:schemeClr val="tx1"/>
                          </a:solidFill>
                          <a:effectLst/>
                          <a:latin typeface="+mn-lt"/>
                          <a:ea typeface="+mn-ea"/>
                          <a:cs typeface="+mn-cs"/>
                        </a:rPr>
                        <a:t> system</a:t>
                      </a:r>
                      <a:endParaRPr lang="en-GB" sz="1800" b="0" i="0" u="none" strike="noStrike" kern="1200" dirty="0">
                        <a:solidFill>
                          <a:schemeClr val="tx1"/>
                        </a:solidFill>
                        <a:effectLst/>
                        <a:latin typeface="+mn-lt"/>
                        <a:ea typeface="+mn-ea"/>
                        <a:cs typeface="+mn-cs"/>
                      </a:endParaRPr>
                    </a:p>
                    <a:p>
                      <a:pPr rtl="0" eaLnBrk="1" fontAlgn="t" latinLnBrk="0" hangingPunct="1"/>
                      <a:r>
                        <a:rPr lang="en-GB" sz="1800" b="0" i="0" u="none" strike="noStrike" kern="1200" dirty="0">
                          <a:solidFill>
                            <a:schemeClr val="tx1"/>
                          </a:solidFill>
                          <a:effectLst/>
                          <a:latin typeface="+mn-lt"/>
                          <a:ea typeface="+mn-ea"/>
                          <a:cs typeface="+mn-cs"/>
                        </a:rPr>
                        <a:t>Extra</a:t>
                      </a:r>
                      <a:r>
                        <a:rPr lang="en-GB" sz="1800" b="0" i="0" u="none" strike="noStrike" kern="1200" baseline="0" dirty="0">
                          <a:solidFill>
                            <a:schemeClr val="tx1"/>
                          </a:solidFill>
                          <a:effectLst/>
                          <a:latin typeface="+mn-lt"/>
                          <a:ea typeface="+mn-ea"/>
                          <a:cs typeface="+mn-cs"/>
                        </a:rPr>
                        <a:t> play time</a:t>
                      </a:r>
                      <a:endParaRPr lang="en-GB" sz="1800" b="0" i="0" u="none" strike="noStrike" kern="1200" dirty="0">
                        <a:solidFill>
                          <a:schemeClr val="tx1"/>
                        </a:solidFill>
                        <a:effectLst/>
                        <a:latin typeface="+mn-lt"/>
                        <a:ea typeface="+mn-ea"/>
                        <a:cs typeface="+mn-cs"/>
                      </a:endParaRPr>
                    </a:p>
                    <a:p>
                      <a:pPr rtl="0" eaLnBrk="1" fontAlgn="t" latinLnBrk="0" hangingPunct="1"/>
                      <a:r>
                        <a:rPr lang="en-GB" sz="1800" b="0" i="0" u="none" strike="noStrike" kern="1200" baseline="0" dirty="0">
                          <a:solidFill>
                            <a:schemeClr val="tx1"/>
                          </a:solidFill>
                          <a:effectLst/>
                          <a:latin typeface="+mn-lt"/>
                          <a:ea typeface="+mn-ea"/>
                          <a:cs typeface="+mn-cs"/>
                        </a:rPr>
                        <a:t>Note home to say…</a:t>
                      </a:r>
                    </a:p>
                    <a:p>
                      <a:pPr rtl="0" eaLnBrk="1" fontAlgn="t" latinLnBrk="0" hangingPunct="1"/>
                      <a:r>
                        <a:rPr lang="en-GB" sz="1800" b="0" i="0" u="none" strike="noStrike" kern="1200" baseline="0" dirty="0">
                          <a:solidFill>
                            <a:schemeClr val="tx1"/>
                          </a:solidFill>
                          <a:effectLst/>
                          <a:latin typeface="+mn-lt"/>
                          <a:ea typeface="+mn-ea"/>
                          <a:cs typeface="+mn-cs"/>
                        </a:rPr>
                        <a:t>No Homework Pass</a:t>
                      </a:r>
                      <a:endParaRPr lang="en-GB" sz="1800" b="0" i="0" u="none" strike="noStrike" kern="1200" dirty="0">
                        <a:solidFill>
                          <a:schemeClr val="tx1"/>
                        </a:solidFill>
                        <a:effectLst/>
                        <a:latin typeface="+mn-lt"/>
                        <a:ea typeface="+mn-ea"/>
                        <a:cs typeface="+mn-cs"/>
                      </a:endParaRPr>
                    </a:p>
                    <a:p>
                      <a:pPr rtl="0" eaLnBrk="1" fontAlgn="t" latinLnBrk="0" hangingPunct="1"/>
                      <a:r>
                        <a:rPr lang="en-GB" sz="1800" b="0" i="0" u="none" strike="noStrike" kern="1200" baseline="0" dirty="0">
                          <a:solidFill>
                            <a:schemeClr val="tx1"/>
                          </a:solidFill>
                          <a:effectLst/>
                          <a:latin typeface="+mn-lt"/>
                          <a:ea typeface="+mn-ea"/>
                          <a:cs typeface="+mn-cs"/>
                        </a:rPr>
                        <a:t>Praise/certificates at weekly assembly</a:t>
                      </a:r>
                      <a:endParaRPr lang="en-GB" sz="1800" b="0" i="0" u="none" strike="noStrike" kern="1200" dirty="0">
                        <a:solidFill>
                          <a:schemeClr val="tx1"/>
                        </a:solidFill>
                        <a:effectLst/>
                        <a:latin typeface="+mn-lt"/>
                        <a:ea typeface="+mn-ea"/>
                        <a:cs typeface="+mn-cs"/>
                      </a:endParaRPr>
                    </a:p>
                    <a:p>
                      <a:pPr rtl="0" eaLnBrk="1" fontAlgn="t" latinLnBrk="0" hangingPunct="1"/>
                      <a:r>
                        <a:rPr lang="en-GB" sz="1800" b="0" i="0" u="none" strike="noStrike" kern="1200" baseline="0" dirty="0">
                          <a:solidFill>
                            <a:schemeClr val="tx1"/>
                          </a:solidFill>
                          <a:effectLst/>
                          <a:latin typeface="+mn-lt"/>
                          <a:ea typeface="+mn-ea"/>
                          <a:cs typeface="+mn-cs"/>
                        </a:rPr>
                        <a:t>Special praise form principal </a:t>
                      </a:r>
                      <a:endParaRPr lang="en-GB" sz="1800" b="0" i="0" u="none" strike="noStrike" kern="1200" dirty="0">
                        <a:solidFill>
                          <a:schemeClr val="tx1"/>
                        </a:solidFill>
                        <a:effectLst/>
                        <a:latin typeface="+mn-lt"/>
                        <a:ea typeface="+mn-ea"/>
                        <a:cs typeface="+mn-cs"/>
                      </a:endParaRPr>
                    </a:p>
                    <a:p>
                      <a:pPr rtl="0" eaLnBrk="1" fontAlgn="t" latinLnBrk="0" hangingPunct="1"/>
                      <a:r>
                        <a:rPr lang="en-GB" sz="1800" b="0" i="0" u="none" strike="noStrike" kern="1200" baseline="0" dirty="0">
                          <a:solidFill>
                            <a:schemeClr val="tx1"/>
                          </a:solidFill>
                          <a:effectLst/>
                          <a:latin typeface="+mn-lt"/>
                          <a:ea typeface="+mn-ea"/>
                          <a:cs typeface="+mn-cs"/>
                        </a:rPr>
                        <a:t>Fun afternoon/play park </a:t>
                      </a:r>
                      <a:endParaRPr lang="en-GB" sz="1800" b="0" i="0" u="none" strike="noStrike" kern="1200" dirty="0">
                        <a:solidFill>
                          <a:schemeClr val="tx1"/>
                        </a:solidFill>
                        <a:effectLst/>
                        <a:latin typeface="+mn-lt"/>
                        <a:ea typeface="+mn-ea"/>
                        <a:cs typeface="+mn-cs"/>
                      </a:endParaRPr>
                    </a:p>
                    <a:p>
                      <a:endParaRPr lang="en-GB" dirty="0"/>
                    </a:p>
                  </a:txBody>
                  <a:tcPr/>
                </a:tc>
                <a:tc>
                  <a:txBody>
                    <a:bodyPr/>
                    <a:lstStyle/>
                    <a:p>
                      <a:pPr rtl="0" eaLnBrk="1" fontAlgn="t" latinLnBrk="0" hangingPunct="1"/>
                      <a:r>
                        <a:rPr lang="en-GB" sz="1800" b="0" i="0" u="none" strike="noStrike" kern="1200" baseline="0" dirty="0">
                          <a:solidFill>
                            <a:schemeClr val="tx1"/>
                          </a:solidFill>
                          <a:effectLst/>
                          <a:latin typeface="+mn-lt"/>
                          <a:ea typeface="+mn-ea"/>
                          <a:cs typeface="+mn-cs"/>
                        </a:rPr>
                        <a:t>May result in a loss of dojos</a:t>
                      </a:r>
                      <a:endParaRPr lang="en-GB" sz="1800" b="0" i="0" u="none" strike="noStrike" kern="1200" dirty="0">
                        <a:solidFill>
                          <a:schemeClr val="tx1"/>
                        </a:solidFill>
                        <a:effectLst/>
                        <a:latin typeface="+mn-lt"/>
                        <a:ea typeface="+mn-ea"/>
                        <a:cs typeface="+mn-cs"/>
                      </a:endParaRPr>
                    </a:p>
                    <a:p>
                      <a:pPr rtl="0" eaLnBrk="1" fontAlgn="t" latinLnBrk="0" hangingPunct="1"/>
                      <a:r>
                        <a:rPr lang="en-GB" sz="1800" b="0" i="0" u="none" strike="noStrike" kern="1200" baseline="0" dirty="0">
                          <a:solidFill>
                            <a:schemeClr val="tx1"/>
                          </a:solidFill>
                          <a:effectLst/>
                          <a:latin typeface="+mn-lt"/>
                          <a:ea typeface="+mn-ea"/>
                          <a:cs typeface="+mn-cs"/>
                        </a:rPr>
                        <a:t>Time taken away from play</a:t>
                      </a:r>
                      <a:endParaRPr lang="en-GB" sz="1800" b="0" i="0" u="none" strike="noStrike" kern="1200" dirty="0">
                        <a:solidFill>
                          <a:schemeClr val="tx1"/>
                        </a:solidFill>
                        <a:effectLst/>
                        <a:latin typeface="+mn-lt"/>
                        <a:ea typeface="+mn-ea"/>
                        <a:cs typeface="+mn-cs"/>
                      </a:endParaRPr>
                    </a:p>
                    <a:p>
                      <a:pPr rtl="0" eaLnBrk="1" fontAlgn="t" latinLnBrk="0" hangingPunct="1"/>
                      <a:r>
                        <a:rPr lang="en-GB" sz="1800" b="0" i="0" u="none" strike="noStrike" kern="1200" baseline="0" dirty="0">
                          <a:solidFill>
                            <a:schemeClr val="tx1"/>
                          </a:solidFill>
                          <a:effectLst/>
                          <a:latin typeface="+mn-lt"/>
                          <a:ea typeface="+mn-ea"/>
                          <a:cs typeface="+mn-cs"/>
                        </a:rPr>
                        <a:t>Additional work assigned</a:t>
                      </a:r>
                      <a:endParaRPr lang="en-GB" sz="1800" b="0" i="0" u="none" strike="noStrike" kern="1200" dirty="0">
                        <a:solidFill>
                          <a:schemeClr val="tx1"/>
                        </a:solidFill>
                        <a:effectLst/>
                        <a:latin typeface="+mn-lt"/>
                        <a:ea typeface="+mn-ea"/>
                        <a:cs typeface="+mn-cs"/>
                      </a:endParaRPr>
                    </a:p>
                    <a:p>
                      <a:pPr rtl="0" eaLnBrk="1" fontAlgn="t" latinLnBrk="0" hangingPunct="1"/>
                      <a:r>
                        <a:rPr lang="en-GB" sz="1800" b="0" i="0" u="none" strike="noStrike" kern="1200" baseline="0" dirty="0">
                          <a:solidFill>
                            <a:schemeClr val="tx1"/>
                          </a:solidFill>
                          <a:effectLst/>
                          <a:latin typeface="+mn-lt"/>
                          <a:ea typeface="+mn-ea"/>
                          <a:cs typeface="+mn-cs"/>
                        </a:rPr>
                        <a:t>Note sent home to parents</a:t>
                      </a:r>
                      <a:endParaRPr lang="en-GB" sz="1800" b="0" i="0" u="none" strike="noStrike" kern="1200" dirty="0">
                        <a:solidFill>
                          <a:schemeClr val="tx1"/>
                        </a:solidFill>
                        <a:effectLst/>
                        <a:latin typeface="+mn-lt"/>
                        <a:ea typeface="+mn-ea"/>
                        <a:cs typeface="+mn-cs"/>
                      </a:endParaRPr>
                    </a:p>
                    <a:p>
                      <a:pPr rtl="0" eaLnBrk="1" fontAlgn="t" latinLnBrk="0" hangingPunct="1"/>
                      <a:r>
                        <a:rPr lang="en-GB" sz="1800" b="0" i="0" u="none" strike="noStrike" kern="1200" baseline="0" dirty="0">
                          <a:solidFill>
                            <a:schemeClr val="tx1"/>
                          </a:solidFill>
                          <a:effectLst/>
                          <a:latin typeface="+mn-lt"/>
                          <a:ea typeface="+mn-ea"/>
                          <a:cs typeface="+mn-cs"/>
                        </a:rPr>
                        <a:t>Sent to principal </a:t>
                      </a:r>
                      <a:endParaRPr lang="en-GB" sz="1800" b="0" i="0" u="none" strike="noStrike" kern="1200" dirty="0">
                        <a:solidFill>
                          <a:schemeClr val="tx1"/>
                        </a:solidFill>
                        <a:effectLst/>
                        <a:latin typeface="+mn-lt"/>
                        <a:ea typeface="+mn-ea"/>
                        <a:cs typeface="+mn-cs"/>
                      </a:endParaRPr>
                    </a:p>
                    <a:p>
                      <a:pPr rtl="0" eaLnBrk="1" fontAlgn="t" latinLnBrk="0" hangingPunct="1"/>
                      <a:r>
                        <a:rPr lang="en-GB" sz="1800" b="0" i="0" u="none" strike="noStrike" kern="1200" baseline="0" dirty="0">
                          <a:solidFill>
                            <a:schemeClr val="tx1"/>
                          </a:solidFill>
                          <a:effectLst/>
                          <a:latin typeface="+mn-lt"/>
                          <a:ea typeface="+mn-ea"/>
                          <a:cs typeface="+mn-cs"/>
                        </a:rPr>
                        <a:t>Meeting with parents if behaviours are repeated </a:t>
                      </a:r>
                      <a:endParaRPr lang="en-GB" sz="1800" b="0" i="0" u="none" strike="noStrike" kern="1200" dirty="0">
                        <a:solidFill>
                          <a:schemeClr val="tx1"/>
                        </a:solidFill>
                        <a:effectLst/>
                        <a:latin typeface="+mn-lt"/>
                        <a:ea typeface="+mn-ea"/>
                        <a:cs typeface="+mn-cs"/>
                      </a:endParaRPr>
                    </a:p>
                    <a:p>
                      <a:endParaRPr lang="en-GB" dirty="0"/>
                    </a:p>
                  </a:txBody>
                  <a:tcPr/>
                </a:tc>
                <a:extLst>
                  <a:ext uri="{0D108BD9-81ED-4DB2-BD59-A6C34878D82A}">
                    <a16:rowId xmlns:a16="http://schemas.microsoft.com/office/drawing/2014/main" val="2674339715"/>
                  </a:ext>
                </a:extLst>
              </a:tr>
            </a:tbl>
          </a:graphicData>
        </a:graphic>
      </p:graphicFrame>
      <p:pic>
        <p:nvPicPr>
          <p:cNvPr id="8" name="Content Placeholder 7">
            <a:extLst>
              <a:ext uri="{FF2B5EF4-FFF2-40B4-BE49-F238E27FC236}">
                <a16:creationId xmlns:a16="http://schemas.microsoft.com/office/drawing/2014/main" id="{AEB6A38A-1625-9D5F-7203-8D079BAE8D03}"/>
              </a:ext>
            </a:extLst>
          </p:cNvPr>
          <p:cNvPicPr>
            <a:picLocks noGrp="1" noChangeAspect="1"/>
          </p:cNvPicPr>
          <p:nvPr>
            <p:ph idx="1"/>
          </p:nvPr>
        </p:nvPicPr>
        <p:blipFill>
          <a:blip r:embed="rId3"/>
          <a:stretch>
            <a:fillRect/>
          </a:stretch>
        </p:blipFill>
        <p:spPr>
          <a:xfrm>
            <a:off x="1331640" y="116632"/>
            <a:ext cx="2088232" cy="2339171"/>
          </a:xfrm>
        </p:spPr>
      </p:pic>
    </p:spTree>
    <p:extLst>
      <p:ext uri="{BB962C8B-B14F-4D97-AF65-F5344CB8AC3E}">
        <p14:creationId xmlns:p14="http://schemas.microsoft.com/office/powerpoint/2010/main" val="3981938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p:cNvPicPr>
            <a:picLocks noChangeAspect="1" noChangeArrowheads="1"/>
          </p:cNvPicPr>
          <p:nvPr/>
        </p:nvPicPr>
        <p:blipFill>
          <a:blip r:embed="rId2"/>
          <a:srcRect/>
          <a:stretch>
            <a:fillRect/>
          </a:stretch>
        </p:blipFill>
        <p:spPr bwMode="auto">
          <a:xfrm>
            <a:off x="323850" y="260350"/>
            <a:ext cx="8640763" cy="1585913"/>
          </a:xfrm>
          <a:prstGeom prst="rect">
            <a:avLst/>
          </a:prstGeom>
          <a:noFill/>
          <a:ln w="9525">
            <a:noFill/>
            <a:miter lim="800000"/>
            <a:headEnd/>
            <a:tailEnd/>
          </a:ln>
        </p:spPr>
      </p:pic>
      <p:sp>
        <p:nvSpPr>
          <p:cNvPr id="2" name="Title 1"/>
          <p:cNvSpPr>
            <a:spLocks noGrp="1"/>
          </p:cNvSpPr>
          <p:nvPr>
            <p:ph type="title"/>
          </p:nvPr>
        </p:nvSpPr>
        <p:spPr/>
        <p:txBody>
          <a:bodyPr rtlCol="0">
            <a:normAutofit/>
          </a:bodyPr>
          <a:lstStyle/>
          <a:p>
            <a:pPr fontAlgn="auto">
              <a:spcAft>
                <a:spcPts val="0"/>
              </a:spcAft>
              <a:defRPr/>
            </a:pPr>
            <a:r>
              <a:rPr lang="en-GB" dirty="0" err="1">
                <a:latin typeface="Comic Sans MS" pitchFamily="66" charset="0"/>
              </a:rPr>
              <a:t>Curaclam</a:t>
            </a:r>
            <a:r>
              <a:rPr lang="en-GB" dirty="0">
                <a:latin typeface="Comic Sans MS" pitchFamily="66" charset="0"/>
              </a:rPr>
              <a:t> (</a:t>
            </a:r>
            <a:r>
              <a:rPr lang="en-GB" dirty="0" err="1">
                <a:latin typeface="Comic Sans MS" pitchFamily="66" charset="0"/>
              </a:rPr>
              <a:t>ar</a:t>
            </a:r>
            <a:r>
              <a:rPr lang="en-GB" dirty="0">
                <a:latin typeface="Comic Sans MS" pitchFamily="66" charset="0"/>
              </a:rPr>
              <a:t> lean…)</a:t>
            </a:r>
            <a:br>
              <a:rPr lang="en-GB" dirty="0">
                <a:latin typeface="Comic Sans MS" pitchFamily="66" charset="0"/>
              </a:rPr>
            </a:br>
            <a:r>
              <a:rPr lang="en-GB" dirty="0">
                <a:latin typeface="Comic Sans MS" pitchFamily="66" charset="0"/>
              </a:rPr>
              <a:t>Curriculum (continued…)</a:t>
            </a:r>
          </a:p>
        </p:txBody>
      </p:sp>
      <p:sp>
        <p:nvSpPr>
          <p:cNvPr id="3" name="Content Placeholder 2"/>
          <p:cNvSpPr>
            <a:spLocks noGrp="1"/>
          </p:cNvSpPr>
          <p:nvPr>
            <p:ph idx="1"/>
          </p:nvPr>
        </p:nvSpPr>
        <p:spPr>
          <a:xfrm>
            <a:off x="144680" y="1529408"/>
            <a:ext cx="8854639" cy="5328592"/>
          </a:xfrm>
        </p:spPr>
        <p:txBody>
          <a:bodyPr rtlCol="0">
            <a:noAutofit/>
          </a:bodyPr>
          <a:lstStyle/>
          <a:p>
            <a:pPr marL="0" indent="0" algn="just" fontAlgn="auto">
              <a:spcAft>
                <a:spcPts val="0"/>
              </a:spcAft>
              <a:buFont typeface="Arial" pitchFamily="34" charset="0"/>
              <a:buNone/>
              <a:defRPr/>
            </a:pPr>
            <a:endParaRPr lang="en-GB" sz="1600" dirty="0">
              <a:latin typeface="Comic Sans MS" pitchFamily="66" charset="0"/>
            </a:endParaRPr>
          </a:p>
          <a:p>
            <a:pPr marL="0" indent="0" algn="just" fontAlgn="auto">
              <a:lnSpc>
                <a:spcPct val="120000"/>
              </a:lnSpc>
              <a:spcAft>
                <a:spcPts val="0"/>
              </a:spcAft>
              <a:buFont typeface="Arial" pitchFamily="34" charset="0"/>
              <a:buNone/>
              <a:defRPr/>
            </a:pPr>
            <a:r>
              <a:rPr lang="en-GB" sz="1700" dirty="0">
                <a:latin typeface="Comic Sans MS" pitchFamily="66" charset="0"/>
              </a:rPr>
              <a:t>A significant proportion of the curriculum in Rang 4/5 is delivered through topic-based learning.  Children learn to problem solve, investigate ideas, create projects, cooperate with others, explain their findings and extend their vocabulary and communication skills through a variety of topics such as  ‘</a:t>
            </a:r>
            <a:r>
              <a:rPr lang="en-GB" sz="1700" b="1" u="sng" dirty="0">
                <a:latin typeface="Comic Sans MS" pitchFamily="66" charset="0"/>
              </a:rPr>
              <a:t>The Five Senses’, ‘Habitats’, ’My Local Area’, ‘The Celts’ and ‘The Rainforest/ Plants’.</a:t>
            </a:r>
          </a:p>
          <a:p>
            <a:pPr marL="0" lvl="0" indent="0" algn="just" fontAlgn="auto">
              <a:lnSpc>
                <a:spcPct val="120000"/>
              </a:lnSpc>
              <a:spcAft>
                <a:spcPts val="0"/>
              </a:spcAft>
              <a:buNone/>
              <a:defRPr/>
            </a:pPr>
            <a:r>
              <a:rPr lang="en-GB" sz="1700" dirty="0">
                <a:latin typeface="Comic Sans MS" pitchFamily="66" charset="0"/>
              </a:rPr>
              <a:t>We are very well resourced with ICT equipment,  with an average of 2 PCs,  1 laptop, an interactive whiteboard and a set of </a:t>
            </a:r>
            <a:r>
              <a:rPr lang="en-GB" sz="1700" dirty="0" err="1">
                <a:latin typeface="Comic Sans MS" pitchFamily="66" charset="0"/>
              </a:rPr>
              <a:t>ipads</a:t>
            </a:r>
            <a:r>
              <a:rPr lang="en-GB" sz="1700" dirty="0">
                <a:latin typeface="Comic Sans MS" pitchFamily="66" charset="0"/>
              </a:rPr>
              <a:t> in each classroom.</a:t>
            </a:r>
          </a:p>
          <a:p>
            <a:pPr marL="0" indent="0" algn="just">
              <a:lnSpc>
                <a:spcPct val="120000"/>
              </a:lnSpc>
              <a:buNone/>
            </a:pPr>
            <a:r>
              <a:rPr lang="en-GB" sz="1700" dirty="0">
                <a:latin typeface="Comic Sans MS" pitchFamily="66" charset="0"/>
              </a:rPr>
              <a:t>We are an inter-denominational school, and we follow ‘Living Learning Together’,  a pastoral care programme which encourages personal development and mutual understanding of the world and the wider community. We also prepare children for the Catholic sacraments if their parents so wish, following the ‘</a:t>
            </a:r>
            <a:r>
              <a:rPr lang="en-GB" sz="1700" dirty="0" err="1">
                <a:latin typeface="Comic Sans MS" pitchFamily="66" charset="0"/>
              </a:rPr>
              <a:t>Beo</a:t>
            </a:r>
            <a:r>
              <a:rPr lang="en-GB" sz="1700" dirty="0">
                <a:latin typeface="Comic Sans MS" pitchFamily="66" charset="0"/>
              </a:rPr>
              <a:t> Go </a:t>
            </a:r>
            <a:r>
              <a:rPr lang="en-GB" sz="1700" dirty="0" err="1">
                <a:latin typeface="Comic Sans MS" pitchFamily="66" charset="0"/>
              </a:rPr>
              <a:t>Deo</a:t>
            </a:r>
            <a:r>
              <a:rPr lang="en-GB" sz="1700" dirty="0">
                <a:latin typeface="Comic Sans MS" pitchFamily="66" charset="0"/>
              </a:rPr>
              <a:t>’ Catholic Education Series. We also cater for children who do not wish to participate in R.E.</a:t>
            </a:r>
          </a:p>
          <a:p>
            <a:pPr fontAlgn="auto">
              <a:spcAft>
                <a:spcPts val="0"/>
              </a:spcAft>
              <a:buFont typeface="Arial" pitchFamily="34" charset="0"/>
              <a:buChar char="•"/>
              <a:defRPr/>
            </a:pPr>
            <a:endParaRPr lang="en-GB" sz="3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p:cNvSpPr>
          <p:nvPr>
            <p:ph idx="1"/>
          </p:nvPr>
        </p:nvSpPr>
        <p:spPr>
          <a:xfrm>
            <a:off x="107504" y="908721"/>
            <a:ext cx="8712968" cy="5688632"/>
          </a:xfrm>
        </p:spPr>
        <p:txBody>
          <a:bodyPr>
            <a:normAutofit fontScale="25000" lnSpcReduction="20000"/>
          </a:bodyPr>
          <a:lstStyle/>
          <a:p>
            <a:pPr>
              <a:lnSpc>
                <a:spcPct val="120000"/>
              </a:lnSpc>
            </a:pPr>
            <a:r>
              <a:rPr lang="en-GB" sz="4800" i="1" u="sng" dirty="0">
                <a:solidFill>
                  <a:schemeClr val="tx1"/>
                </a:solidFill>
              </a:rPr>
              <a:t>LITERACY: </a:t>
            </a:r>
            <a:r>
              <a:rPr lang="en-GB" sz="4800" dirty="0">
                <a:solidFill>
                  <a:schemeClr val="tx1"/>
                </a:solidFill>
              </a:rPr>
              <a:t>This will be taught through both </a:t>
            </a:r>
            <a:r>
              <a:rPr lang="en-GB" sz="4800" b="1" dirty="0">
                <a:solidFill>
                  <a:schemeClr val="tx1"/>
                </a:solidFill>
              </a:rPr>
              <a:t>English and Irish.</a:t>
            </a:r>
            <a:endParaRPr lang="en-GB" sz="4800" b="1" dirty="0">
              <a:latin typeface="Comic Sans MS" pitchFamily="66" charset="0"/>
            </a:endParaRPr>
          </a:p>
          <a:p>
            <a:pPr>
              <a:lnSpc>
                <a:spcPct val="120000"/>
              </a:lnSpc>
            </a:pPr>
            <a:r>
              <a:rPr lang="en-GB" sz="4800" b="1" dirty="0">
                <a:latin typeface="Comic Sans MS" pitchFamily="66" charset="0"/>
              </a:rPr>
              <a:t>TALKING &amp; LISTENING (Key stage 1)</a:t>
            </a:r>
          </a:p>
          <a:p>
            <a:pPr lvl="0">
              <a:lnSpc>
                <a:spcPct val="120000"/>
              </a:lnSpc>
            </a:pPr>
            <a:r>
              <a:rPr lang="en-GB" sz="4800" dirty="0">
                <a:latin typeface="Comic Sans MS" pitchFamily="66" charset="0"/>
              </a:rPr>
              <a:t>This is very important. Children must learn to listen when others are talking, as this forms the basis of all other subjects</a:t>
            </a:r>
          </a:p>
          <a:p>
            <a:pPr lvl="0">
              <a:lnSpc>
                <a:spcPct val="120000"/>
              </a:lnSpc>
            </a:pPr>
            <a:r>
              <a:rPr lang="en-GB" sz="4800" dirty="0">
                <a:latin typeface="Comic Sans MS" pitchFamily="66" charset="0"/>
              </a:rPr>
              <a:t>Encourage your child to listen to you at home, without interrupting and to take turns.</a:t>
            </a:r>
          </a:p>
          <a:p>
            <a:pPr marL="0" indent="0">
              <a:lnSpc>
                <a:spcPct val="120000"/>
              </a:lnSpc>
              <a:buNone/>
            </a:pPr>
            <a:r>
              <a:rPr lang="en-GB" sz="4800" dirty="0">
                <a:latin typeface="Comic Sans MS" pitchFamily="66" charset="0"/>
              </a:rPr>
              <a:t>  </a:t>
            </a:r>
            <a:r>
              <a:rPr lang="en-GB" sz="4800" b="1" dirty="0">
                <a:solidFill>
                  <a:schemeClr val="tx1"/>
                </a:solidFill>
              </a:rPr>
              <a:t>Talking &amp; Listening (Key stage 2)</a:t>
            </a:r>
          </a:p>
          <a:p>
            <a:pPr>
              <a:lnSpc>
                <a:spcPct val="120000"/>
              </a:lnSpc>
            </a:pPr>
            <a:r>
              <a:rPr lang="en-GB" sz="4800" dirty="0">
                <a:solidFill>
                  <a:schemeClr val="tx1"/>
                </a:solidFill>
              </a:rPr>
              <a:t>Pupils are expected to listen to others courteously &amp; speak clearly in their turn. There will be many opportunities to develop their communication skills through discussions, drama &amp; role-playing relating to topics from across the curriculum. </a:t>
            </a:r>
            <a:endParaRPr lang="en-GB" sz="4800" dirty="0">
              <a:latin typeface="Comic Sans MS" pitchFamily="66" charset="0"/>
            </a:endParaRPr>
          </a:p>
          <a:p>
            <a:pPr>
              <a:lnSpc>
                <a:spcPct val="120000"/>
              </a:lnSpc>
            </a:pPr>
            <a:r>
              <a:rPr lang="en-GB" sz="4800" b="1" dirty="0">
                <a:latin typeface="Comic Sans MS" pitchFamily="66" charset="0"/>
              </a:rPr>
              <a:t>READING (Key stage 1)</a:t>
            </a:r>
          </a:p>
          <a:p>
            <a:pPr marL="0" indent="0">
              <a:lnSpc>
                <a:spcPct val="120000"/>
              </a:lnSpc>
              <a:buNone/>
              <a:defRPr/>
            </a:pPr>
            <a:r>
              <a:rPr lang="en-GB" sz="4800" dirty="0">
                <a:latin typeface="Comic Sans MS" pitchFamily="66" charset="0"/>
              </a:rPr>
              <a:t>Children participate in modelled, shared, paired and guided reading experiences</a:t>
            </a:r>
          </a:p>
          <a:p>
            <a:pPr lvl="0">
              <a:lnSpc>
                <a:spcPct val="120000"/>
              </a:lnSpc>
            </a:pPr>
            <a:r>
              <a:rPr lang="en-GB" sz="4800" dirty="0">
                <a:latin typeface="Comic Sans MS" pitchFamily="66" charset="0"/>
              </a:rPr>
              <a:t>Home readers are sent home, to be read with parents. These are easier books, to encourage reading. Please make sure all books are returned to school every Friday. Children have access to class library books and we also encourage parents to have their children to join the local library. </a:t>
            </a:r>
          </a:p>
          <a:p>
            <a:pPr lvl="0">
              <a:lnSpc>
                <a:spcPct val="120000"/>
              </a:lnSpc>
            </a:pPr>
            <a:r>
              <a:rPr lang="en-GB" sz="4800" dirty="0">
                <a:latin typeface="Comic Sans MS" pitchFamily="66" charset="0"/>
              </a:rPr>
              <a:t>Rang 4 will be beginning the </a:t>
            </a:r>
            <a:r>
              <a:rPr lang="en-GB" sz="6200" u="sng" dirty="0">
                <a:latin typeface="Comic Sans MS" pitchFamily="66" charset="0"/>
              </a:rPr>
              <a:t>Accelerated Reader</a:t>
            </a:r>
            <a:r>
              <a:rPr lang="en-GB" sz="6200" dirty="0">
                <a:latin typeface="Comic Sans MS" pitchFamily="66" charset="0"/>
              </a:rPr>
              <a:t> </a:t>
            </a:r>
            <a:r>
              <a:rPr lang="en-GB" sz="4800" dirty="0">
                <a:latin typeface="Comic Sans MS" pitchFamily="66" charset="0"/>
              </a:rPr>
              <a:t>scheme this year. We have some books in school but more can be accessed through the local library. Your child has a unique log on and can carry out quizzes in school on the books they have read. </a:t>
            </a:r>
          </a:p>
          <a:p>
            <a:pPr>
              <a:lnSpc>
                <a:spcPct val="120000"/>
              </a:lnSpc>
            </a:pPr>
            <a:r>
              <a:rPr lang="en-GB" sz="4800" b="1" dirty="0">
                <a:latin typeface="Comic Sans MS" pitchFamily="66" charset="0"/>
              </a:rPr>
              <a:t>READING (Key stage 2)</a:t>
            </a:r>
          </a:p>
          <a:p>
            <a:pPr>
              <a:lnSpc>
                <a:spcPct val="120000"/>
              </a:lnSpc>
            </a:pPr>
            <a:r>
              <a:rPr lang="en-GB" sz="4800" b="1" dirty="0">
                <a:solidFill>
                  <a:schemeClr val="tx1"/>
                </a:solidFill>
              </a:rPr>
              <a:t>Reading</a:t>
            </a:r>
            <a:r>
              <a:rPr lang="en-GB" sz="4800" dirty="0">
                <a:solidFill>
                  <a:schemeClr val="tx1"/>
                </a:solidFill>
              </a:rPr>
              <a:t> This is a vital life skill &amp; should be practised daily outside school as well as in the classroom. Reading homework should be given as much time &amp; attention as written work. The pupils will be encouraged to read broadly by introducing them to many novels, library books, newspapers, magazines, &amp; ICT resources. </a:t>
            </a:r>
            <a:endParaRPr lang="en-GB" sz="4800" dirty="0"/>
          </a:p>
          <a:p>
            <a:pPr lvl="0">
              <a:lnSpc>
                <a:spcPct val="120000"/>
              </a:lnSpc>
            </a:pPr>
            <a:endParaRPr lang="en-GB" sz="4800" dirty="0">
              <a:latin typeface="Comic Sans MS" pitchFamily="66" charset="0"/>
            </a:endParaRPr>
          </a:p>
          <a:p>
            <a:pPr>
              <a:lnSpc>
                <a:spcPct val="120000"/>
              </a:lnSpc>
              <a:buFont typeface="Arial" charset="0"/>
              <a:buNone/>
            </a:pPr>
            <a:endParaRPr lang="en-GB" sz="1050" dirty="0">
              <a:latin typeface="Comic Sans MS" pitchFamily="66" charset="0"/>
            </a:endParaRPr>
          </a:p>
        </p:txBody>
      </p:sp>
      <p:sp>
        <p:nvSpPr>
          <p:cNvPr id="26630" name="Title 1"/>
          <p:cNvSpPr>
            <a:spLocks/>
          </p:cNvSpPr>
          <p:nvPr/>
        </p:nvSpPr>
        <p:spPr bwMode="auto">
          <a:xfrm>
            <a:off x="683568" y="113956"/>
            <a:ext cx="8229600" cy="922337"/>
          </a:xfrm>
          <a:prstGeom prst="rect">
            <a:avLst/>
          </a:prstGeom>
          <a:noFill/>
          <a:ln w="9525">
            <a:noFill/>
            <a:miter lim="800000"/>
            <a:headEnd/>
            <a:tailEnd/>
          </a:ln>
        </p:spPr>
        <p:txBody>
          <a:bodyPr anchor="ctr"/>
          <a:lstStyle/>
          <a:p>
            <a:pPr algn="ctr"/>
            <a:r>
              <a:rPr lang="en-GB" sz="4400" dirty="0" err="1">
                <a:latin typeface="Comic Sans MS" pitchFamily="66" charset="0"/>
              </a:rPr>
              <a:t>Litearthacht</a:t>
            </a:r>
            <a:r>
              <a:rPr lang="en-GB" sz="4400" dirty="0">
                <a:latin typeface="Comic Sans MS" pitchFamily="66" charset="0"/>
              </a:rPr>
              <a:t> - Literacy</a:t>
            </a:r>
          </a:p>
        </p:txBody>
      </p:sp>
    </p:spTree>
    <p:extLst>
      <p:ext uri="{BB962C8B-B14F-4D97-AF65-F5344CB8AC3E}">
        <p14:creationId xmlns:p14="http://schemas.microsoft.com/office/powerpoint/2010/main" val="3319152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p:cNvSpPr>
          <p:nvPr>
            <p:ph idx="1"/>
          </p:nvPr>
        </p:nvSpPr>
        <p:spPr>
          <a:xfrm>
            <a:off x="282352" y="547949"/>
            <a:ext cx="8579296" cy="5976664"/>
          </a:xfrm>
        </p:spPr>
        <p:txBody>
          <a:bodyPr>
            <a:normAutofit fontScale="85000" lnSpcReduction="10000"/>
          </a:bodyPr>
          <a:lstStyle/>
          <a:p>
            <a:pPr marL="0" lvl="0" indent="0">
              <a:buClr>
                <a:srgbClr val="9DBFBE"/>
              </a:buClr>
              <a:buNone/>
            </a:pPr>
            <a:endParaRPr lang="en-GB" sz="1700" dirty="0">
              <a:solidFill>
                <a:prstClr val="black">
                  <a:lumMod val="75000"/>
                  <a:lumOff val="25000"/>
                </a:prstClr>
              </a:solidFill>
              <a:latin typeface="Comic Sans MS" pitchFamily="66" charset="0"/>
            </a:endParaRPr>
          </a:p>
          <a:p>
            <a:pPr marL="0" lvl="0" indent="0">
              <a:buClr>
                <a:srgbClr val="9DBFBE"/>
              </a:buClr>
              <a:buNone/>
            </a:pPr>
            <a:r>
              <a:rPr lang="en-GB" sz="1700" dirty="0">
                <a:solidFill>
                  <a:prstClr val="black">
                    <a:lumMod val="75000"/>
                    <a:lumOff val="25000"/>
                  </a:prstClr>
                </a:solidFill>
                <a:latin typeface="Comic Sans MS" pitchFamily="66" charset="0"/>
              </a:rPr>
              <a:t>PHONICS &amp; SPELLINGS</a:t>
            </a:r>
          </a:p>
          <a:p>
            <a:pPr lvl="1">
              <a:lnSpc>
                <a:spcPct val="120000"/>
              </a:lnSpc>
              <a:buClr>
                <a:srgbClr val="9DBFBE"/>
              </a:buClr>
            </a:pPr>
            <a:r>
              <a:rPr lang="en-GB" sz="1700" dirty="0">
                <a:solidFill>
                  <a:prstClr val="black">
                    <a:lumMod val="75000"/>
                    <a:lumOff val="25000"/>
                  </a:prstClr>
                </a:solidFill>
                <a:latin typeface="Comic Sans MS" pitchFamily="66" charset="0"/>
              </a:rPr>
              <a:t>Phonics play a very important part in reading and spellings</a:t>
            </a:r>
          </a:p>
          <a:p>
            <a:pPr lvl="1">
              <a:lnSpc>
                <a:spcPct val="120000"/>
              </a:lnSpc>
              <a:buClr>
                <a:srgbClr val="9DBFBE"/>
              </a:buClr>
            </a:pPr>
            <a:r>
              <a:rPr lang="en-GB" sz="1700" dirty="0">
                <a:solidFill>
                  <a:prstClr val="black">
                    <a:lumMod val="75000"/>
                    <a:lumOff val="25000"/>
                  </a:prstClr>
                </a:solidFill>
                <a:latin typeface="Comic Sans MS" pitchFamily="66" charset="0"/>
              </a:rPr>
              <a:t>Pupils will learn the different sounds and how to combine them to make words</a:t>
            </a:r>
          </a:p>
          <a:p>
            <a:pPr lvl="1">
              <a:lnSpc>
                <a:spcPct val="120000"/>
              </a:lnSpc>
              <a:buClr>
                <a:srgbClr val="9DBFBE"/>
              </a:buClr>
            </a:pPr>
            <a:r>
              <a:rPr lang="en-GB" sz="1700" dirty="0">
                <a:solidFill>
                  <a:prstClr val="black">
                    <a:lumMod val="75000"/>
                    <a:lumOff val="25000"/>
                  </a:prstClr>
                </a:solidFill>
                <a:latin typeface="Comic Sans MS" pitchFamily="66" charset="0"/>
              </a:rPr>
              <a:t>Pupils focus on a different stage or principle of phonics blending each week </a:t>
            </a:r>
          </a:p>
          <a:p>
            <a:pPr lvl="1">
              <a:lnSpc>
                <a:spcPct val="120000"/>
              </a:lnSpc>
              <a:buClr>
                <a:srgbClr val="9DBFBE"/>
              </a:buClr>
            </a:pPr>
            <a:r>
              <a:rPr lang="en-GB" sz="1700" dirty="0">
                <a:solidFill>
                  <a:prstClr val="black">
                    <a:lumMod val="75000"/>
                    <a:lumOff val="25000"/>
                  </a:prstClr>
                </a:solidFill>
                <a:latin typeface="Comic Sans MS" pitchFamily="66" charset="0"/>
              </a:rPr>
              <a:t>Phonics comprehension is checked on Fridays through a short dictation test. Dictations will be sent home on Fridays. These dictations are to be signed by a parent or guardian and returned to school on Monday.  </a:t>
            </a:r>
          </a:p>
          <a:p>
            <a:pPr lvl="0">
              <a:buClr>
                <a:srgbClr val="9DBFBE"/>
              </a:buClr>
            </a:pPr>
            <a:r>
              <a:rPr lang="en-GB" sz="1700" b="1" dirty="0">
                <a:solidFill>
                  <a:prstClr val="black">
                    <a:lumMod val="75000"/>
                    <a:lumOff val="25000"/>
                  </a:prstClr>
                </a:solidFill>
                <a:latin typeface="Comic Sans MS" pitchFamily="66" charset="0"/>
              </a:rPr>
              <a:t>WRITING (Key stage 1)</a:t>
            </a:r>
          </a:p>
          <a:p>
            <a:pPr lvl="0">
              <a:spcAft>
                <a:spcPts val="0"/>
              </a:spcAft>
              <a:buClr>
                <a:srgbClr val="9DBFBE"/>
              </a:buClr>
            </a:pPr>
            <a:r>
              <a:rPr lang="en-GB" sz="1700" dirty="0">
                <a:solidFill>
                  <a:prstClr val="black">
                    <a:lumMod val="75000"/>
                    <a:lumOff val="25000"/>
                  </a:prstClr>
                </a:solidFill>
                <a:latin typeface="Comic Sans MS" pitchFamily="66" charset="0"/>
              </a:rPr>
              <a:t>Correct letter formation and cursive writing</a:t>
            </a:r>
          </a:p>
          <a:p>
            <a:pPr lvl="0">
              <a:spcAft>
                <a:spcPts val="0"/>
              </a:spcAft>
              <a:buClr>
                <a:srgbClr val="9DBFBE"/>
              </a:buClr>
            </a:pPr>
            <a:r>
              <a:rPr lang="en-GB" sz="1700" dirty="0">
                <a:solidFill>
                  <a:prstClr val="black">
                    <a:lumMod val="75000"/>
                    <a:lumOff val="25000"/>
                  </a:prstClr>
                </a:solidFill>
                <a:latin typeface="Comic Sans MS" pitchFamily="66" charset="0"/>
              </a:rPr>
              <a:t>Grammar and punctuation</a:t>
            </a:r>
          </a:p>
          <a:p>
            <a:pPr lvl="0">
              <a:spcAft>
                <a:spcPts val="0"/>
              </a:spcAft>
              <a:buClr>
                <a:srgbClr val="9DBFBE"/>
              </a:buClr>
            </a:pPr>
            <a:r>
              <a:rPr lang="en-GB" sz="1700" dirty="0">
                <a:solidFill>
                  <a:prstClr val="black">
                    <a:lumMod val="75000"/>
                    <a:lumOff val="25000"/>
                  </a:prstClr>
                </a:solidFill>
                <a:latin typeface="Comic Sans MS" pitchFamily="66" charset="0"/>
              </a:rPr>
              <a:t>Poetry, drama and songs</a:t>
            </a:r>
          </a:p>
          <a:p>
            <a:pPr lvl="0">
              <a:spcAft>
                <a:spcPts val="0"/>
              </a:spcAft>
              <a:buClr>
                <a:srgbClr val="9DBFBE"/>
              </a:buClr>
            </a:pPr>
            <a:r>
              <a:rPr lang="en-GB" sz="1700" dirty="0">
                <a:solidFill>
                  <a:prstClr val="black">
                    <a:lumMod val="75000"/>
                    <a:lumOff val="25000"/>
                  </a:prstClr>
                </a:solidFill>
                <a:latin typeface="Comic Sans MS" pitchFamily="66" charset="0"/>
              </a:rPr>
              <a:t>Different forms of writing are taught throughout the year </a:t>
            </a:r>
            <a:r>
              <a:rPr lang="en-GB" sz="1700" dirty="0" err="1">
                <a:solidFill>
                  <a:prstClr val="black">
                    <a:lumMod val="75000"/>
                    <a:lumOff val="25000"/>
                  </a:prstClr>
                </a:solidFill>
                <a:latin typeface="Comic Sans MS" pitchFamily="66" charset="0"/>
              </a:rPr>
              <a:t>eg</a:t>
            </a:r>
            <a:r>
              <a:rPr lang="en-GB" sz="1700" dirty="0">
                <a:solidFill>
                  <a:prstClr val="black">
                    <a:lumMod val="75000"/>
                    <a:lumOff val="25000"/>
                  </a:prstClr>
                </a:solidFill>
                <a:latin typeface="Comic Sans MS" pitchFamily="66" charset="0"/>
              </a:rPr>
              <a:t>. recount, instructional, narrative, etc. </a:t>
            </a:r>
          </a:p>
          <a:p>
            <a:pPr lvl="0">
              <a:spcAft>
                <a:spcPts val="0"/>
              </a:spcAft>
              <a:buClr>
                <a:srgbClr val="9DBFBE"/>
              </a:buClr>
            </a:pPr>
            <a:r>
              <a:rPr lang="en-GB" sz="1700" dirty="0">
                <a:solidFill>
                  <a:prstClr val="black">
                    <a:lumMod val="75000"/>
                    <a:lumOff val="25000"/>
                  </a:prstClr>
                </a:solidFill>
                <a:latin typeface="Comic Sans MS" pitchFamily="66" charset="0"/>
              </a:rPr>
              <a:t>Presentation of this work is very important</a:t>
            </a:r>
          </a:p>
          <a:p>
            <a:pPr>
              <a:buClr>
                <a:srgbClr val="9DBFBE"/>
              </a:buClr>
            </a:pPr>
            <a:r>
              <a:rPr lang="en-GB" sz="1700" b="1" dirty="0">
                <a:solidFill>
                  <a:schemeClr val="tx1"/>
                </a:solidFill>
                <a:latin typeface="Comic Sans MS" panose="030F0702030302020204" pitchFamily="66" charset="0"/>
              </a:rPr>
              <a:t>WRITING (Key stage2)</a:t>
            </a:r>
          </a:p>
          <a:p>
            <a:pPr>
              <a:buClr>
                <a:srgbClr val="9DBFBE"/>
              </a:buClr>
            </a:pPr>
            <a:r>
              <a:rPr lang="en-GB" sz="1900" dirty="0">
                <a:solidFill>
                  <a:schemeClr val="tx1"/>
                </a:solidFill>
                <a:latin typeface="+mj-lt"/>
              </a:rPr>
              <a:t>Different styles of factual &amp; fictional writing will be analysed &amp; produced in R5 such as instructional, procedural, recount, explanation, report &amp; narrative. Children will talk about and plan their writing with teacher and/or peers. Rang 5 should</a:t>
            </a:r>
            <a:r>
              <a:rPr lang="en-GB" dirty="0">
                <a:latin typeface="+mj-lt"/>
              </a:rPr>
              <a:t> check for grammatical sense (coherence) and accuracy (agreement) by re-reading own writing; identify errors and suggest alternative constructions.</a:t>
            </a:r>
          </a:p>
          <a:p>
            <a:pPr>
              <a:buClr>
                <a:srgbClr val="9DBFBE"/>
              </a:buClr>
            </a:pPr>
            <a:endParaRPr lang="en-GB" sz="1400" dirty="0">
              <a:solidFill>
                <a:prstClr val="black">
                  <a:lumMod val="75000"/>
                  <a:lumOff val="25000"/>
                </a:prstClr>
              </a:solidFill>
              <a:latin typeface="Comic Sans MS" pitchFamily="66" charset="0"/>
            </a:endParaRPr>
          </a:p>
          <a:p>
            <a:pPr>
              <a:lnSpc>
                <a:spcPct val="80000"/>
              </a:lnSpc>
              <a:buFont typeface="Arial" charset="0"/>
              <a:buNone/>
            </a:pPr>
            <a:endParaRPr lang="en-GB" sz="1050" dirty="0">
              <a:latin typeface="Comic Sans MS" pitchFamily="66" charset="0"/>
            </a:endParaRPr>
          </a:p>
        </p:txBody>
      </p:sp>
      <p:sp>
        <p:nvSpPr>
          <p:cNvPr id="26630" name="Title 1"/>
          <p:cNvSpPr>
            <a:spLocks/>
          </p:cNvSpPr>
          <p:nvPr/>
        </p:nvSpPr>
        <p:spPr bwMode="auto">
          <a:xfrm>
            <a:off x="457200" y="9925"/>
            <a:ext cx="8229600" cy="922337"/>
          </a:xfrm>
          <a:prstGeom prst="rect">
            <a:avLst/>
          </a:prstGeom>
          <a:noFill/>
          <a:ln w="9525">
            <a:noFill/>
            <a:miter lim="800000"/>
            <a:headEnd/>
            <a:tailEnd/>
          </a:ln>
        </p:spPr>
        <p:txBody>
          <a:bodyPr anchor="ctr"/>
          <a:lstStyle/>
          <a:p>
            <a:pPr algn="ctr"/>
            <a:r>
              <a:rPr lang="en-GB" sz="4400" dirty="0" err="1">
                <a:latin typeface="Comic Sans MS" pitchFamily="66" charset="0"/>
              </a:rPr>
              <a:t>Litearthacht</a:t>
            </a:r>
            <a:r>
              <a:rPr lang="en-GB" sz="4400" dirty="0">
                <a:latin typeface="Comic Sans MS" pitchFamily="66" charset="0"/>
              </a:rPr>
              <a:t> - Literacy</a:t>
            </a:r>
          </a:p>
        </p:txBody>
      </p:sp>
    </p:spTree>
    <p:extLst>
      <p:ext uri="{BB962C8B-B14F-4D97-AF65-F5344CB8AC3E}">
        <p14:creationId xmlns:p14="http://schemas.microsoft.com/office/powerpoint/2010/main" val="3319152131"/>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7721</TotalTime>
  <Words>3274</Words>
  <Application>Microsoft Office PowerPoint</Application>
  <PresentationFormat>On-screen Show (4:3)</PresentationFormat>
  <Paragraphs>219</Paragraphs>
  <Slides>25</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Calibri</vt:lpstr>
      <vt:lpstr>Calibri Light</vt:lpstr>
      <vt:lpstr>Comic Sans MS</vt:lpstr>
      <vt:lpstr>Roboto</vt:lpstr>
      <vt:lpstr>SassoonPrimaryInfant</vt:lpstr>
      <vt:lpstr>Symbol</vt:lpstr>
      <vt:lpstr>Times New Roman</vt:lpstr>
      <vt:lpstr>Retrospect</vt:lpstr>
      <vt:lpstr>Fáilte go Naíscoil agus Bunscoil Bheanna Boirche  </vt:lpstr>
      <vt:lpstr> Curaclam  - Curriculum</vt:lpstr>
      <vt:lpstr>PowerPoint Presentation</vt:lpstr>
      <vt:lpstr>An Lá Scoile The School Day</vt:lpstr>
      <vt:lpstr>Class Timetable</vt:lpstr>
      <vt:lpstr>Class rules, Rewards and Sanctions   </vt:lpstr>
      <vt:lpstr>Curaclam (ar lean…) Curriculum (continued…)</vt:lpstr>
      <vt:lpstr>PowerPoint Presentation</vt:lpstr>
      <vt:lpstr>PowerPoint Presentation</vt:lpstr>
      <vt:lpstr>Uimhearthacht / Numeracy</vt:lpstr>
      <vt:lpstr>Uimhearthacht / Numeracy</vt:lpstr>
      <vt:lpstr>PowerPoint Presentation</vt:lpstr>
      <vt:lpstr>Spóirt</vt:lpstr>
      <vt:lpstr> Imeachtaí Seach-churaclaim Extra-curricular activities </vt:lpstr>
      <vt:lpstr>Éide Scoile /School Uniform</vt:lpstr>
      <vt:lpstr>Poncúlacht - Punctuality</vt:lpstr>
      <vt:lpstr>Tuismitheoirí - Parents</vt:lpstr>
      <vt:lpstr>Parental Role </vt:lpstr>
      <vt:lpstr>Aip Scoile School App</vt:lpstr>
      <vt:lpstr>PowerPoint Presentation</vt:lpstr>
      <vt:lpstr>PowerPoint Presentation</vt:lpstr>
      <vt:lpstr>Polasaithe Scoile School Policies</vt:lpstr>
      <vt:lpstr>Ag cuidiú le do pháiste  Supporting your child</vt:lpstr>
      <vt:lpstr>Ag cuidiú le do pháiste  Supporting your child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Fáilte go Bunscoil Bheanna Boirche Welcome!</dc:title>
  <dc:creator>Boden</dc:creator>
  <cp:lastModifiedBy>S Ni Thumain</cp:lastModifiedBy>
  <cp:revision>107</cp:revision>
  <cp:lastPrinted>2018-09-20T11:47:52Z</cp:lastPrinted>
  <dcterms:created xsi:type="dcterms:W3CDTF">2012-11-16T18:41:46Z</dcterms:created>
  <dcterms:modified xsi:type="dcterms:W3CDTF">2023-10-09T15:38:05Z</dcterms:modified>
</cp:coreProperties>
</file>