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6858000" type="screen4x3"/>
  <p:notesSz cx="6797675" cy="9926638"/>
  <p:embeddedFontLst>
    <p:embeddedFont>
      <p:font typeface="Calibri" panose="020F0502020204030204" pitchFamily="34" charset="0"/>
      <p:regular r:id="rId22"/>
      <p:bold r:id="rId23"/>
      <p:italic r:id="rId24"/>
      <p:boldItalic r:id="rId25"/>
    </p:embeddedFont>
    <p:embeddedFont>
      <p:font typeface="Comic Sans MS" panose="030F0702030302020204" pitchFamily="66" charset="0"/>
      <p:regular r:id="rId26"/>
      <p:bold r:id="rId27"/>
      <p:italic r:id="rId28"/>
      <p:boldItalic r:id="rId29"/>
    </p:embeddedFont>
    <p:embeddedFont>
      <p:font typeface="Roboto" panose="020B060402020202020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i/8gHkqTr82Hvrl+k2HPs/8ocHi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167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notesMaster" Target="notesMasters/notesMaster1.xml"/><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33150" y="744475"/>
            <a:ext cx="4532000" cy="37224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6" name="Google Shape;86;p1:notes"/>
          <p:cNvSpPr>
            <a:spLocks noGrp="1" noRot="1" noChangeAspect="1"/>
          </p:cNvSpPr>
          <p:nvPr>
            <p:ph type="sldImg" idx="2"/>
          </p:nvPr>
        </p:nvSpPr>
        <p:spPr>
          <a:xfrm>
            <a:off x="1133150" y="744475"/>
            <a:ext cx="4532000" cy="37224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8:notes"/>
          <p:cNvSpPr>
            <a:spLocks noGrp="1" noRot="1" noChangeAspect="1"/>
          </p:cNvSpPr>
          <p:nvPr>
            <p:ph type="sldImg" idx="2"/>
          </p:nvPr>
        </p:nvSpPr>
        <p:spPr>
          <a:xfrm>
            <a:off x="1133243" y="744497"/>
            <a:ext cx="4531800" cy="3722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p18: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0: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6" name="Google Shape;166;p20:notes"/>
          <p:cNvSpPr>
            <a:spLocks noGrp="1" noRot="1" noChangeAspect="1"/>
          </p:cNvSpPr>
          <p:nvPr>
            <p:ph type="sldImg" idx="2"/>
          </p:nvPr>
        </p:nvSpPr>
        <p:spPr>
          <a:xfrm>
            <a:off x="1133169" y="744497"/>
            <a:ext cx="4532100" cy="3722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21:notes"/>
          <p:cNvSpPr>
            <a:spLocks noGrp="1" noRot="1" noChangeAspect="1"/>
          </p:cNvSpPr>
          <p:nvPr>
            <p:ph type="sldImg" idx="2"/>
          </p:nvPr>
        </p:nvSpPr>
        <p:spPr>
          <a:xfrm>
            <a:off x="1133150" y="744475"/>
            <a:ext cx="4532100" cy="3722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p21:notes"/>
          <p:cNvSpPr txBox="1">
            <a:spLocks noGrp="1"/>
          </p:cNvSpPr>
          <p:nvPr>
            <p:ph type="body" idx="1"/>
          </p:nvPr>
        </p:nvSpPr>
        <p:spPr>
          <a:xfrm>
            <a:off x="679750" y="4715125"/>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22:notes"/>
          <p:cNvSpPr>
            <a:spLocks noGrp="1" noRot="1" noChangeAspect="1"/>
          </p:cNvSpPr>
          <p:nvPr>
            <p:ph type="sldImg" idx="2"/>
          </p:nvPr>
        </p:nvSpPr>
        <p:spPr>
          <a:xfrm>
            <a:off x="1133150" y="744475"/>
            <a:ext cx="4532100" cy="3722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p22:notes"/>
          <p:cNvSpPr txBox="1">
            <a:spLocks noGrp="1"/>
          </p:cNvSpPr>
          <p:nvPr>
            <p:ph type="body" idx="1"/>
          </p:nvPr>
        </p:nvSpPr>
        <p:spPr>
          <a:xfrm>
            <a:off x="679750" y="4715125"/>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23: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9" name="Google Shape;189;p23:notes"/>
          <p:cNvSpPr>
            <a:spLocks noGrp="1" noRot="1" noChangeAspect="1"/>
          </p:cNvSpPr>
          <p:nvPr>
            <p:ph type="sldImg" idx="2"/>
          </p:nvPr>
        </p:nvSpPr>
        <p:spPr>
          <a:xfrm>
            <a:off x="1133150" y="744475"/>
            <a:ext cx="4532000" cy="37224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4: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6" name="Google Shape;196;p24:notes"/>
          <p:cNvSpPr>
            <a:spLocks noGrp="1" noRot="1" noChangeAspect="1"/>
          </p:cNvSpPr>
          <p:nvPr>
            <p:ph type="sldImg" idx="2"/>
          </p:nvPr>
        </p:nvSpPr>
        <p:spPr>
          <a:xfrm>
            <a:off x="1133150" y="744475"/>
            <a:ext cx="4532000" cy="37224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25: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3" name="Google Shape;203;p25:notes"/>
          <p:cNvSpPr>
            <a:spLocks noGrp="1" noRot="1" noChangeAspect="1"/>
          </p:cNvSpPr>
          <p:nvPr>
            <p:ph type="sldImg" idx="2"/>
          </p:nvPr>
        </p:nvSpPr>
        <p:spPr>
          <a:xfrm>
            <a:off x="1133150" y="744475"/>
            <a:ext cx="4532000" cy="37224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26: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9" name="Google Shape;209;p26:notes"/>
          <p:cNvSpPr>
            <a:spLocks noGrp="1" noRot="1" noChangeAspect="1"/>
          </p:cNvSpPr>
          <p:nvPr>
            <p:ph type="sldImg" idx="2"/>
          </p:nvPr>
        </p:nvSpPr>
        <p:spPr>
          <a:xfrm>
            <a:off x="1133150" y="744475"/>
            <a:ext cx="4532000" cy="37224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27:notes"/>
          <p:cNvSpPr txBox="1">
            <a:spLocks noGrp="1"/>
          </p:cNvSpPr>
          <p:nvPr>
            <p:ph type="body" idx="1"/>
          </p:nvPr>
        </p:nvSpPr>
        <p:spPr>
          <a:xfrm>
            <a:off x="679750" y="4715125"/>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6" name="Google Shape;216;p27:notes"/>
          <p:cNvSpPr>
            <a:spLocks noGrp="1" noRot="1" noChangeAspect="1"/>
          </p:cNvSpPr>
          <p:nvPr>
            <p:ph type="sldImg" idx="2"/>
          </p:nvPr>
        </p:nvSpPr>
        <p:spPr>
          <a:xfrm>
            <a:off x="1133150" y="744475"/>
            <a:ext cx="4532100" cy="3722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1fc8e25feb_1_89: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 name="Google Shape;221;g11fc8e25feb_1_89:notes"/>
          <p:cNvSpPr>
            <a:spLocks noGrp="1" noRot="1" noChangeAspect="1"/>
          </p:cNvSpPr>
          <p:nvPr>
            <p:ph type="sldImg" idx="2"/>
          </p:nvPr>
        </p:nvSpPr>
        <p:spPr>
          <a:xfrm>
            <a:off x="1133150" y="744475"/>
            <a:ext cx="4532100" cy="3722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1133150" y="744475"/>
            <a:ext cx="4532100" cy="3722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79750" y="4715125"/>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0" name="Google Shape;100;p4:notes"/>
          <p:cNvSpPr>
            <a:spLocks noGrp="1" noRot="1" noChangeAspect="1"/>
          </p:cNvSpPr>
          <p:nvPr>
            <p:ph type="sldImg" idx="2"/>
          </p:nvPr>
        </p:nvSpPr>
        <p:spPr>
          <a:xfrm>
            <a:off x="1133150" y="744475"/>
            <a:ext cx="4532000" cy="37224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1fc8e25feb_1_8: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g11fc8e25feb_1_8:notes"/>
          <p:cNvSpPr>
            <a:spLocks noGrp="1" noRot="1" noChangeAspect="1"/>
          </p:cNvSpPr>
          <p:nvPr>
            <p:ph type="sldImg" idx="2"/>
          </p:nvPr>
        </p:nvSpPr>
        <p:spPr>
          <a:xfrm>
            <a:off x="1133150" y="744475"/>
            <a:ext cx="4532100" cy="3722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7: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9" name="Google Shape;119;p7:notes"/>
          <p:cNvSpPr>
            <a:spLocks noGrp="1" noRot="1" noChangeAspect="1"/>
          </p:cNvSpPr>
          <p:nvPr>
            <p:ph type="sldImg" idx="2"/>
          </p:nvPr>
        </p:nvSpPr>
        <p:spPr>
          <a:xfrm>
            <a:off x="1133150" y="744475"/>
            <a:ext cx="4532000" cy="37224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3: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8" name="Google Shape;128;p13:notes"/>
          <p:cNvSpPr>
            <a:spLocks noGrp="1" noRot="1" noChangeAspect="1"/>
          </p:cNvSpPr>
          <p:nvPr>
            <p:ph type="sldImg" idx="2"/>
          </p:nvPr>
        </p:nvSpPr>
        <p:spPr>
          <a:xfrm>
            <a:off x="1133150" y="744475"/>
            <a:ext cx="4532000" cy="37224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4: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5" name="Google Shape;135;p14:notes"/>
          <p:cNvSpPr>
            <a:spLocks noGrp="1" noRot="1" noChangeAspect="1"/>
          </p:cNvSpPr>
          <p:nvPr>
            <p:ph type="sldImg" idx="2"/>
          </p:nvPr>
        </p:nvSpPr>
        <p:spPr>
          <a:xfrm>
            <a:off x="1133150" y="744475"/>
            <a:ext cx="4532000" cy="37224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7: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2" name="Google Shape;142;p17:notes"/>
          <p:cNvSpPr>
            <a:spLocks noGrp="1" noRot="1" noChangeAspect="1"/>
          </p:cNvSpPr>
          <p:nvPr>
            <p:ph type="sldImg" idx="2"/>
          </p:nvPr>
        </p:nvSpPr>
        <p:spPr>
          <a:xfrm>
            <a:off x="1133150" y="744475"/>
            <a:ext cx="4532000" cy="37224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3544e99cb8_0_0: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g13544e99cb8_0_0:notes"/>
          <p:cNvSpPr>
            <a:spLocks noGrp="1" noRot="1" noChangeAspect="1"/>
          </p:cNvSpPr>
          <p:nvPr>
            <p:ph type="sldImg" idx="2"/>
          </p:nvPr>
        </p:nvSpPr>
        <p:spPr>
          <a:xfrm>
            <a:off x="1133150" y="744475"/>
            <a:ext cx="4532100" cy="3722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3" name="Google Shape;13;p2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4" name="Google Shape;14;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7" name="Google Shape;67;p38"/>
          <p:cNvSpPr>
            <a:spLocks noGrp="1"/>
          </p:cNvSpPr>
          <p:nvPr>
            <p:ph type="pic" idx="2"/>
          </p:nvPr>
        </p:nvSpPr>
        <p:spPr>
          <a:xfrm>
            <a:off x="1792288" y="612775"/>
            <a:ext cx="5486400" cy="4114800"/>
          </a:xfrm>
          <a:prstGeom prst="rect">
            <a:avLst/>
          </a:prstGeom>
          <a:noFill/>
          <a:ln>
            <a:noFill/>
          </a:ln>
        </p:spPr>
      </p:sp>
      <p:sp>
        <p:nvSpPr>
          <p:cNvPr id="68" name="Google Shape;68;p3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4" name="Google Shape;74;p39"/>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0"/>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0" name="Google Shape;80;p40"/>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 name="Google Shape;19;p3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 name="Google Shape;20;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31"/>
          <p:cNvSpPr txBox="1">
            <a:spLocks noGrp="1"/>
          </p:cNvSpPr>
          <p:nvPr>
            <p:ph type="title"/>
          </p:nvPr>
        </p:nvSpPr>
        <p:spPr>
          <a:xfrm>
            <a:off x="311700" y="593367"/>
            <a:ext cx="8520600" cy="7635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5" name="Google Shape;25;p31"/>
          <p:cNvSpPr txBox="1">
            <a:spLocks noGrp="1"/>
          </p:cNvSpPr>
          <p:nvPr>
            <p:ph type="body" idx="1"/>
          </p:nvPr>
        </p:nvSpPr>
        <p:spPr>
          <a:xfrm>
            <a:off x="311700" y="1536633"/>
            <a:ext cx="8520600" cy="45552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26" name="Google Shape;26;p31"/>
          <p:cNvSpPr txBox="1">
            <a:spLocks noGrp="1"/>
          </p:cNvSpPr>
          <p:nvPr>
            <p:ph type="sldNum" idx="12"/>
          </p:nvPr>
        </p:nvSpPr>
        <p:spPr>
          <a:xfrm>
            <a:off x="8472458" y="6217622"/>
            <a:ext cx="548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 name="Google Shape;33;p3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9" name="Google Shape;39;p3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3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6" name="Google Shape;46;p3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3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3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3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5" name="Google Shape;55;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0" name="Google Shape;60;p3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3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7" name="Google Shape;7;p2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 name="Google Shape;9;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Google Shape;10;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hyperlink" Target="http://www.bunscoilbb.com" TargetMode="External"/><Relationship Id="rId7"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8" Type="http://schemas.openxmlformats.org/officeDocument/2006/relationships/hyperlink" Target="http://www.irishforparents.ie/" TargetMode="External"/><Relationship Id="rId3" Type="http://schemas.openxmlformats.org/officeDocument/2006/relationships/image" Target="../media/image3.png"/><Relationship Id="rId7" Type="http://schemas.openxmlformats.org/officeDocument/2006/relationships/hyperlink" Target="http://www.bbc.co.uk/northernireland/irish/bla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about:blank" TargetMode="External"/><Relationship Id="rId5" Type="http://schemas.openxmlformats.org/officeDocument/2006/relationships/hyperlink" Target="http://www.tearma.ie/" TargetMode="External"/><Relationship Id="rId4" Type="http://schemas.openxmlformats.org/officeDocument/2006/relationships/hyperlink" Target="http://www.abair.i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www.publichealth.hscni.net/sites/default/files/Guidance_on_infection_control_in%20schools_poster.pdf" TargetMode="Externa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www.bunscoilbb.com/"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bunscoilbb.com"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hyperlink" Target="mailto:info@bunscoilbb.co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323850" y="404813"/>
            <a:ext cx="8496300" cy="1584325"/>
          </a:xfrm>
          <a:prstGeom prst="rect">
            <a:avLst/>
          </a:prstGeom>
          <a:noFill/>
          <a:ln>
            <a:noFill/>
          </a:ln>
        </p:spPr>
      </p:pic>
      <p:sp>
        <p:nvSpPr>
          <p:cNvPr id="89" name="Google Shape;89;p1"/>
          <p:cNvSpPr txBox="1">
            <a:spLocks noGrp="1"/>
          </p:cNvSpPr>
          <p:nvPr>
            <p:ph type="ctrTitle"/>
          </p:nvPr>
        </p:nvSpPr>
        <p:spPr>
          <a:xfrm>
            <a:off x="685788" y="882550"/>
            <a:ext cx="77724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endParaRPr sz="5000">
              <a:latin typeface="Comic Sans MS"/>
              <a:ea typeface="Comic Sans MS"/>
              <a:cs typeface="Comic Sans MS"/>
              <a:sym typeface="Comic Sans MS"/>
            </a:endParaRPr>
          </a:p>
          <a:p>
            <a:pPr marL="0" lvl="0" indent="0" algn="ctr" rtl="0">
              <a:lnSpc>
                <a:spcPct val="100000"/>
              </a:lnSpc>
              <a:spcBef>
                <a:spcPts val="0"/>
              </a:spcBef>
              <a:spcAft>
                <a:spcPts val="0"/>
              </a:spcAft>
              <a:buSzPts val="1400"/>
              <a:buNone/>
            </a:pPr>
            <a:r>
              <a:rPr lang="en-GB" sz="5000">
                <a:latin typeface="Comic Sans MS"/>
                <a:ea typeface="Comic Sans MS"/>
                <a:cs typeface="Comic Sans MS"/>
                <a:sym typeface="Comic Sans MS"/>
              </a:rPr>
              <a:t>Fáilte go Naíscoil agus</a:t>
            </a:r>
            <a:br>
              <a:rPr lang="en-GB" sz="5000">
                <a:latin typeface="Comic Sans MS"/>
                <a:ea typeface="Comic Sans MS"/>
                <a:cs typeface="Comic Sans MS"/>
                <a:sym typeface="Comic Sans MS"/>
              </a:rPr>
            </a:br>
            <a:r>
              <a:rPr lang="en-GB" sz="5000">
                <a:latin typeface="Comic Sans MS"/>
                <a:ea typeface="Comic Sans MS"/>
                <a:cs typeface="Comic Sans MS"/>
                <a:sym typeface="Comic Sans MS"/>
              </a:rPr>
              <a:t>Bunscoil Bheanna Boirche</a:t>
            </a:r>
            <a:r>
              <a:rPr lang="en-GB" sz="4000">
                <a:latin typeface="Comic Sans MS"/>
                <a:ea typeface="Comic Sans MS"/>
                <a:cs typeface="Comic Sans MS"/>
                <a:sym typeface="Comic Sans MS"/>
              </a:rPr>
              <a:t/>
            </a:r>
            <a:br>
              <a:rPr lang="en-GB" sz="4000">
                <a:latin typeface="Comic Sans MS"/>
                <a:ea typeface="Comic Sans MS"/>
                <a:cs typeface="Comic Sans MS"/>
                <a:sym typeface="Comic Sans MS"/>
              </a:rPr>
            </a:br>
            <a:r>
              <a:rPr lang="en-GB" sz="5400">
                <a:latin typeface="Comic Sans MS"/>
                <a:ea typeface="Comic Sans MS"/>
                <a:cs typeface="Comic Sans MS"/>
                <a:sym typeface="Comic Sans MS"/>
              </a:rPr>
              <a:t/>
            </a:r>
            <a:br>
              <a:rPr lang="en-GB" sz="5400">
                <a:latin typeface="Comic Sans MS"/>
                <a:ea typeface="Comic Sans MS"/>
                <a:cs typeface="Comic Sans MS"/>
                <a:sym typeface="Comic Sans MS"/>
              </a:rPr>
            </a:br>
            <a:endParaRPr sz="5400">
              <a:latin typeface="Comic Sans MS"/>
              <a:ea typeface="Comic Sans MS"/>
              <a:cs typeface="Comic Sans MS"/>
              <a:sym typeface="Comic Sans MS"/>
            </a:endParaRPr>
          </a:p>
        </p:txBody>
      </p:sp>
      <p:pic>
        <p:nvPicPr>
          <p:cNvPr id="90" name="Google Shape;90;p1"/>
          <p:cNvPicPr preferRelativeResize="0"/>
          <p:nvPr/>
        </p:nvPicPr>
        <p:blipFill rotWithShape="1">
          <a:blip r:embed="rId4">
            <a:alphaModFix/>
          </a:blip>
          <a:srcRect/>
          <a:stretch/>
        </p:blipFill>
        <p:spPr>
          <a:xfrm>
            <a:off x="971613" y="2104900"/>
            <a:ext cx="7200775" cy="4424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8"/>
          <p:cNvSpPr txBox="1">
            <a:spLocks noGrp="1"/>
          </p:cNvSpPr>
          <p:nvPr>
            <p:ph type="body" idx="1"/>
          </p:nvPr>
        </p:nvSpPr>
        <p:spPr>
          <a:xfrm>
            <a:off x="456600" y="1773283"/>
            <a:ext cx="8520600" cy="45552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640"/>
              </a:spcBef>
              <a:spcAft>
                <a:spcPts val="0"/>
              </a:spcAft>
              <a:buSzPts val="3200"/>
              <a:buNone/>
            </a:pPr>
            <a:r>
              <a:rPr lang="en-GB" sz="1900">
                <a:solidFill>
                  <a:srgbClr val="000000"/>
                </a:solidFill>
                <a:latin typeface="Comic Sans MS"/>
                <a:ea typeface="Comic Sans MS"/>
                <a:cs typeface="Comic Sans MS"/>
                <a:sym typeface="Comic Sans MS"/>
              </a:rPr>
              <a:t>As we are an award winning Eco School, we aim to use as little paper as possible. Therefore, we send out important messages and information via Seesaw and our Schools NI app. </a:t>
            </a:r>
            <a:endParaRPr sz="1900">
              <a:solidFill>
                <a:srgbClr val="000000"/>
              </a:solidFill>
              <a:latin typeface="Comic Sans MS"/>
              <a:ea typeface="Comic Sans MS"/>
              <a:cs typeface="Comic Sans MS"/>
              <a:sym typeface="Comic Sans MS"/>
            </a:endParaRPr>
          </a:p>
          <a:p>
            <a:pPr marL="0" lvl="0" indent="0" algn="just" rtl="0">
              <a:lnSpc>
                <a:spcPct val="100000"/>
              </a:lnSpc>
              <a:spcBef>
                <a:spcPts val="640"/>
              </a:spcBef>
              <a:spcAft>
                <a:spcPts val="0"/>
              </a:spcAft>
              <a:buSzPts val="3200"/>
              <a:buNone/>
            </a:pPr>
            <a:r>
              <a:rPr lang="en-GB" sz="1900">
                <a:solidFill>
                  <a:srgbClr val="000000"/>
                </a:solidFill>
                <a:latin typeface="Comic Sans MS"/>
                <a:ea typeface="Comic Sans MS"/>
                <a:cs typeface="Comic Sans MS"/>
                <a:sym typeface="Comic Sans MS"/>
              </a:rPr>
              <a:t>Parents are asked to download the school app prior to their child beginning naíscoil. Please ensure that notifications are enabled and that you check the app regularly,</a:t>
            </a:r>
            <a:r>
              <a:rPr lang="en-GB" sz="1900">
                <a:latin typeface="Comic Sans MS"/>
                <a:ea typeface="Comic Sans MS"/>
                <a:cs typeface="Comic Sans MS"/>
                <a:sym typeface="Comic Sans MS"/>
              </a:rPr>
              <a:t> and select Bunscoil Bheanna Boirche as your default school, to ensure that you receive all whole-school general messages. </a:t>
            </a:r>
            <a:endParaRPr sz="1900">
              <a:solidFill>
                <a:srgbClr val="000000"/>
              </a:solidFill>
              <a:latin typeface="Comic Sans MS"/>
              <a:ea typeface="Comic Sans MS"/>
              <a:cs typeface="Comic Sans MS"/>
              <a:sym typeface="Comic Sans MS"/>
            </a:endParaRPr>
          </a:p>
          <a:p>
            <a:pPr marL="0" lvl="0" indent="0" algn="just" rtl="0">
              <a:lnSpc>
                <a:spcPct val="100000"/>
              </a:lnSpc>
              <a:spcBef>
                <a:spcPts val="640"/>
              </a:spcBef>
              <a:spcAft>
                <a:spcPts val="0"/>
              </a:spcAft>
              <a:buSzPts val="3200"/>
              <a:buNone/>
            </a:pPr>
            <a:r>
              <a:rPr lang="en-GB" sz="1900">
                <a:solidFill>
                  <a:srgbClr val="000000"/>
                </a:solidFill>
                <a:latin typeface="Comic Sans MS"/>
                <a:ea typeface="Comic Sans MS"/>
                <a:cs typeface="Comic Sans MS"/>
                <a:sym typeface="Comic Sans MS"/>
              </a:rPr>
              <a:t>Our app is available on both Android and Apple devices. Simply visit our school website </a:t>
            </a:r>
            <a:r>
              <a:rPr lang="en-GB" sz="1900" u="sng">
                <a:solidFill>
                  <a:schemeClr val="hlink"/>
                </a:solidFill>
                <a:latin typeface="Comic Sans MS"/>
                <a:ea typeface="Comic Sans MS"/>
                <a:cs typeface="Comic Sans MS"/>
                <a:sym typeface="Comic Sans MS"/>
                <a:hlinkClick r:id="rId3"/>
              </a:rPr>
              <a:t>www.bunscoilbb.com</a:t>
            </a:r>
            <a:r>
              <a:rPr lang="en-GB" sz="1900">
                <a:solidFill>
                  <a:srgbClr val="0B5394"/>
                </a:solidFill>
                <a:latin typeface="Roboto"/>
                <a:ea typeface="Roboto"/>
                <a:cs typeface="Roboto"/>
                <a:sym typeface="Roboto"/>
              </a:rPr>
              <a:t> </a:t>
            </a:r>
            <a:r>
              <a:rPr lang="en-GB" sz="1900">
                <a:solidFill>
                  <a:srgbClr val="000000"/>
                </a:solidFill>
                <a:latin typeface="Comic Sans MS"/>
                <a:ea typeface="Comic Sans MS"/>
                <a:cs typeface="Comic Sans MS"/>
                <a:sym typeface="Comic Sans MS"/>
              </a:rPr>
              <a:t> where you will be prompted to download the app for free.   </a:t>
            </a:r>
            <a:endParaRPr sz="1900">
              <a:solidFill>
                <a:srgbClr val="0B5394"/>
              </a:solidFill>
              <a:latin typeface="Roboto"/>
              <a:ea typeface="Roboto"/>
              <a:cs typeface="Roboto"/>
              <a:sym typeface="Roboto"/>
            </a:endParaRPr>
          </a:p>
          <a:p>
            <a:pPr marL="0" lvl="0" indent="0" algn="just" rtl="0">
              <a:lnSpc>
                <a:spcPct val="100000"/>
              </a:lnSpc>
              <a:spcBef>
                <a:spcPts val="640"/>
              </a:spcBef>
              <a:spcAft>
                <a:spcPts val="0"/>
              </a:spcAft>
              <a:buClr>
                <a:schemeClr val="dk1"/>
              </a:buClr>
              <a:buSzPts val="1100"/>
              <a:buFont typeface="Arial"/>
              <a:buNone/>
            </a:pPr>
            <a:r>
              <a:rPr lang="en-GB" sz="1900">
                <a:latin typeface="Comic Sans MS"/>
                <a:ea typeface="Comic Sans MS"/>
                <a:cs typeface="Comic Sans MS"/>
                <a:sym typeface="Comic Sans MS"/>
              </a:rPr>
              <a:t>We also ask parents to visit our website regularly to access school holiday lists, latest photos, and to keep up to date with what is happening in our school.</a:t>
            </a:r>
            <a:endParaRPr sz="1900">
              <a:solidFill>
                <a:srgbClr val="0B5394"/>
              </a:solidFill>
              <a:latin typeface="Roboto"/>
              <a:ea typeface="Roboto"/>
              <a:cs typeface="Roboto"/>
              <a:sym typeface="Roboto"/>
            </a:endParaRPr>
          </a:p>
        </p:txBody>
      </p:sp>
      <p:pic>
        <p:nvPicPr>
          <p:cNvPr id="159" name="Google Shape;159;p18"/>
          <p:cNvPicPr preferRelativeResize="0"/>
          <p:nvPr/>
        </p:nvPicPr>
        <p:blipFill rotWithShape="1">
          <a:blip r:embed="rId4">
            <a:alphaModFix/>
          </a:blip>
          <a:srcRect/>
          <a:stretch/>
        </p:blipFill>
        <p:spPr>
          <a:xfrm>
            <a:off x="4973976" y="5722850"/>
            <a:ext cx="812474" cy="793225"/>
          </a:xfrm>
          <a:prstGeom prst="rect">
            <a:avLst/>
          </a:prstGeom>
          <a:noFill/>
          <a:ln>
            <a:noFill/>
          </a:ln>
        </p:spPr>
      </p:pic>
      <p:pic>
        <p:nvPicPr>
          <p:cNvPr id="160" name="Google Shape;160;p18"/>
          <p:cNvPicPr preferRelativeResize="0"/>
          <p:nvPr/>
        </p:nvPicPr>
        <p:blipFill rotWithShape="1">
          <a:blip r:embed="rId5">
            <a:alphaModFix/>
          </a:blip>
          <a:srcRect/>
          <a:stretch/>
        </p:blipFill>
        <p:spPr>
          <a:xfrm>
            <a:off x="251625" y="239000"/>
            <a:ext cx="8640761" cy="1585913"/>
          </a:xfrm>
          <a:prstGeom prst="rect">
            <a:avLst/>
          </a:prstGeom>
          <a:noFill/>
          <a:ln>
            <a:noFill/>
          </a:ln>
        </p:spPr>
      </p:pic>
      <p:sp>
        <p:nvSpPr>
          <p:cNvPr id="161" name="Google Shape;161;p18"/>
          <p:cNvSpPr txBox="1">
            <a:spLocks noGrp="1"/>
          </p:cNvSpPr>
          <p:nvPr>
            <p:ph type="title"/>
          </p:nvPr>
        </p:nvSpPr>
        <p:spPr>
          <a:xfrm>
            <a:off x="456600" y="593380"/>
            <a:ext cx="8520600" cy="1179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sz="4000">
                <a:solidFill>
                  <a:srgbClr val="000000"/>
                </a:solidFill>
                <a:latin typeface="Comic Sans MS"/>
                <a:ea typeface="Comic Sans MS"/>
                <a:cs typeface="Comic Sans MS"/>
                <a:sym typeface="Comic Sans MS"/>
              </a:rPr>
              <a:t>Aip Scoile</a:t>
            </a:r>
            <a:endParaRPr sz="4000">
              <a:solidFill>
                <a:srgbClr val="000000"/>
              </a:solidFill>
              <a:latin typeface="Comic Sans MS"/>
              <a:ea typeface="Comic Sans MS"/>
              <a:cs typeface="Comic Sans MS"/>
              <a:sym typeface="Comic Sans MS"/>
            </a:endParaRPr>
          </a:p>
          <a:p>
            <a:pPr marL="0" lvl="0" indent="0" algn="ctr" rtl="0">
              <a:lnSpc>
                <a:spcPct val="100000"/>
              </a:lnSpc>
              <a:spcBef>
                <a:spcPts val="0"/>
              </a:spcBef>
              <a:spcAft>
                <a:spcPts val="0"/>
              </a:spcAft>
              <a:buSzPts val="1400"/>
              <a:buNone/>
            </a:pPr>
            <a:r>
              <a:rPr lang="en-GB" sz="4000">
                <a:solidFill>
                  <a:srgbClr val="000000"/>
                </a:solidFill>
                <a:latin typeface="Comic Sans MS"/>
                <a:ea typeface="Comic Sans MS"/>
                <a:cs typeface="Comic Sans MS"/>
                <a:sym typeface="Comic Sans MS"/>
              </a:rPr>
              <a:t>School App</a:t>
            </a:r>
            <a:endParaRPr sz="4000">
              <a:solidFill>
                <a:srgbClr val="000000"/>
              </a:solidFill>
              <a:latin typeface="Comic Sans MS"/>
              <a:ea typeface="Comic Sans MS"/>
              <a:cs typeface="Comic Sans MS"/>
              <a:sym typeface="Comic Sans MS"/>
            </a:endParaRPr>
          </a:p>
        </p:txBody>
      </p:sp>
      <p:pic>
        <p:nvPicPr>
          <p:cNvPr id="162" name="Google Shape;162;p18"/>
          <p:cNvPicPr preferRelativeResize="0"/>
          <p:nvPr/>
        </p:nvPicPr>
        <p:blipFill rotWithShape="1">
          <a:blip r:embed="rId6">
            <a:alphaModFix/>
          </a:blip>
          <a:srcRect/>
          <a:stretch/>
        </p:blipFill>
        <p:spPr>
          <a:xfrm>
            <a:off x="3585575" y="5722853"/>
            <a:ext cx="842500" cy="793225"/>
          </a:xfrm>
          <a:prstGeom prst="rect">
            <a:avLst/>
          </a:prstGeom>
          <a:noFill/>
          <a:ln>
            <a:noFill/>
          </a:ln>
        </p:spPr>
      </p:pic>
      <p:pic>
        <p:nvPicPr>
          <p:cNvPr id="163" name="Google Shape;163;p18"/>
          <p:cNvPicPr preferRelativeResize="0"/>
          <p:nvPr/>
        </p:nvPicPr>
        <p:blipFill rotWithShape="1">
          <a:blip r:embed="rId7">
            <a:alphaModFix/>
          </a:blip>
          <a:srcRect l="56358" t="48245"/>
          <a:stretch/>
        </p:blipFill>
        <p:spPr>
          <a:xfrm>
            <a:off x="2727250" y="5793825"/>
            <a:ext cx="812475" cy="722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20"/>
          <p:cNvPicPr preferRelativeResize="0"/>
          <p:nvPr/>
        </p:nvPicPr>
        <p:blipFill rotWithShape="1">
          <a:blip r:embed="rId3">
            <a:alphaModFix/>
          </a:blip>
          <a:srcRect/>
          <a:stretch/>
        </p:blipFill>
        <p:spPr>
          <a:xfrm>
            <a:off x="323850" y="260350"/>
            <a:ext cx="8640761" cy="1585913"/>
          </a:xfrm>
          <a:prstGeom prst="rect">
            <a:avLst/>
          </a:prstGeom>
          <a:noFill/>
          <a:ln>
            <a:noFill/>
          </a:ln>
        </p:spPr>
      </p:pic>
      <p:sp>
        <p:nvSpPr>
          <p:cNvPr id="169" name="Google Shape;169;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sz="3959">
                <a:latin typeface="Comic Sans MS"/>
                <a:ea typeface="Comic Sans MS"/>
                <a:cs typeface="Comic Sans MS"/>
                <a:sym typeface="Comic Sans MS"/>
              </a:rPr>
              <a:t>Ag cuidiú le do pháiste </a:t>
            </a:r>
            <a:br>
              <a:rPr lang="en-GB" sz="3959">
                <a:latin typeface="Comic Sans MS"/>
                <a:ea typeface="Comic Sans MS"/>
                <a:cs typeface="Comic Sans MS"/>
                <a:sym typeface="Comic Sans MS"/>
              </a:rPr>
            </a:br>
            <a:r>
              <a:rPr lang="en-GB" sz="3959">
                <a:latin typeface="Comic Sans MS"/>
                <a:ea typeface="Comic Sans MS"/>
                <a:cs typeface="Comic Sans MS"/>
                <a:sym typeface="Comic Sans MS"/>
              </a:rPr>
              <a:t>Supporting your child</a:t>
            </a:r>
            <a:endParaRPr sz="3959">
              <a:latin typeface="Comic Sans MS"/>
              <a:ea typeface="Comic Sans MS"/>
              <a:cs typeface="Comic Sans MS"/>
              <a:sym typeface="Comic Sans MS"/>
            </a:endParaRPr>
          </a:p>
        </p:txBody>
      </p:sp>
      <p:sp>
        <p:nvSpPr>
          <p:cNvPr id="170" name="Google Shape;170;p20"/>
          <p:cNvSpPr txBox="1">
            <a:spLocks noGrp="1"/>
          </p:cNvSpPr>
          <p:nvPr>
            <p:ph type="body" idx="1"/>
          </p:nvPr>
        </p:nvSpPr>
        <p:spPr>
          <a:xfrm>
            <a:off x="457200" y="1196752"/>
            <a:ext cx="8229600" cy="55446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dk1"/>
              </a:buClr>
              <a:buSzPts val="1600"/>
              <a:buNone/>
            </a:pPr>
            <a:endParaRPr sz="1600">
              <a:solidFill>
                <a:srgbClr val="000000"/>
              </a:solidFill>
              <a:latin typeface="Comic Sans MS"/>
              <a:ea typeface="Comic Sans MS"/>
              <a:cs typeface="Comic Sans MS"/>
              <a:sym typeface="Comic Sans MS"/>
            </a:endParaRPr>
          </a:p>
          <a:p>
            <a:pPr marL="0" lvl="0" indent="0" algn="just" rtl="0">
              <a:lnSpc>
                <a:spcPct val="100000"/>
              </a:lnSpc>
              <a:spcBef>
                <a:spcPts val="320"/>
              </a:spcBef>
              <a:spcAft>
                <a:spcPts val="0"/>
              </a:spcAft>
              <a:buClr>
                <a:srgbClr val="000000"/>
              </a:buClr>
              <a:buSzPts val="1600"/>
              <a:buNone/>
            </a:pPr>
            <a:endParaRPr sz="1600">
              <a:solidFill>
                <a:srgbClr val="000000"/>
              </a:solidFill>
              <a:latin typeface="Comic Sans MS"/>
              <a:ea typeface="Comic Sans MS"/>
              <a:cs typeface="Comic Sans MS"/>
              <a:sym typeface="Comic Sans MS"/>
            </a:endParaRPr>
          </a:p>
          <a:p>
            <a:pPr marL="0" lvl="0" indent="0" algn="just" rtl="0">
              <a:lnSpc>
                <a:spcPct val="100000"/>
              </a:lnSpc>
              <a:spcBef>
                <a:spcPts val="320"/>
              </a:spcBef>
              <a:spcAft>
                <a:spcPts val="0"/>
              </a:spcAft>
              <a:buClr>
                <a:srgbClr val="000000"/>
              </a:buClr>
              <a:buSzPts val="1600"/>
              <a:buNone/>
            </a:pPr>
            <a:r>
              <a:rPr lang="en-GB" sz="1800">
                <a:solidFill>
                  <a:srgbClr val="000000"/>
                </a:solidFill>
                <a:latin typeface="Comic Sans MS"/>
                <a:ea typeface="Comic Sans MS"/>
                <a:cs typeface="Comic Sans MS"/>
                <a:sym typeface="Comic Sans MS"/>
              </a:rPr>
              <a:t>As previously mentioned, whilst having Irish in the home is not a prerequisite to attend Naíscoil and Bunscoil Bheanna Boirche, parents are strongly encouraged to avail of the many great Irish Language classes that are available in the area in order to be able to support their child’s learning.  </a:t>
            </a:r>
            <a:endParaRPr sz="1800">
              <a:solidFill>
                <a:srgbClr val="000000"/>
              </a:solidFill>
              <a:latin typeface="Comic Sans MS"/>
              <a:ea typeface="Comic Sans MS"/>
              <a:cs typeface="Comic Sans MS"/>
              <a:sym typeface="Comic Sans MS"/>
            </a:endParaRPr>
          </a:p>
          <a:p>
            <a:pPr marL="0" lvl="0" indent="0" algn="just" rtl="0">
              <a:lnSpc>
                <a:spcPct val="100000"/>
              </a:lnSpc>
              <a:spcBef>
                <a:spcPts val="320"/>
              </a:spcBef>
              <a:spcAft>
                <a:spcPts val="0"/>
              </a:spcAft>
              <a:buClr>
                <a:srgbClr val="000000"/>
              </a:buClr>
              <a:buSzPts val="1600"/>
              <a:buNone/>
            </a:pPr>
            <a:endParaRPr sz="1800">
              <a:solidFill>
                <a:srgbClr val="000000"/>
              </a:solidFill>
              <a:latin typeface="Comic Sans MS"/>
              <a:ea typeface="Comic Sans MS"/>
              <a:cs typeface="Comic Sans MS"/>
              <a:sym typeface="Comic Sans MS"/>
            </a:endParaRPr>
          </a:p>
          <a:p>
            <a:pPr marL="0" lvl="0" indent="0" algn="l" rtl="0">
              <a:lnSpc>
                <a:spcPct val="80000"/>
              </a:lnSpc>
              <a:spcBef>
                <a:spcPts val="160"/>
              </a:spcBef>
              <a:spcAft>
                <a:spcPts val="0"/>
              </a:spcAft>
              <a:buClr>
                <a:schemeClr val="dk1"/>
              </a:buClr>
              <a:buSzPts val="800"/>
              <a:buFont typeface="Arial"/>
              <a:buNone/>
            </a:pPr>
            <a:r>
              <a:rPr lang="en-GB" sz="1800">
                <a:latin typeface="Comic Sans MS"/>
                <a:ea typeface="Comic Sans MS"/>
                <a:cs typeface="Comic Sans MS"/>
                <a:sym typeface="Comic Sans MS"/>
              </a:rPr>
              <a:t>We highly recommend parents follow Cairde Naíscoil agus Bhunscoil Bheanna Boirche on Facebook for regular posts and suggestions regarding home-learning and Irish-language events and activities going on.</a:t>
            </a:r>
            <a:endParaRPr sz="1800">
              <a:solidFill>
                <a:srgbClr val="000000"/>
              </a:solidFill>
              <a:latin typeface="Comic Sans MS"/>
              <a:ea typeface="Comic Sans MS"/>
              <a:cs typeface="Comic Sans MS"/>
              <a:sym typeface="Comic Sans MS"/>
            </a:endParaRPr>
          </a:p>
          <a:p>
            <a:pPr marL="0" lvl="0" indent="0" algn="just" rtl="0">
              <a:lnSpc>
                <a:spcPct val="100000"/>
              </a:lnSpc>
              <a:spcBef>
                <a:spcPts val="320"/>
              </a:spcBef>
              <a:spcAft>
                <a:spcPts val="0"/>
              </a:spcAft>
              <a:buClr>
                <a:schemeClr val="dk1"/>
              </a:buClr>
              <a:buSzPts val="1600"/>
              <a:buNone/>
            </a:pPr>
            <a:endParaRPr sz="1800">
              <a:solidFill>
                <a:srgbClr val="000000"/>
              </a:solidFill>
              <a:latin typeface="Comic Sans MS"/>
              <a:ea typeface="Comic Sans MS"/>
              <a:cs typeface="Comic Sans MS"/>
              <a:sym typeface="Comic Sans MS"/>
            </a:endParaRPr>
          </a:p>
          <a:p>
            <a:pPr marL="0" lvl="0" indent="0" algn="just" rtl="0">
              <a:lnSpc>
                <a:spcPct val="100000"/>
              </a:lnSpc>
              <a:spcBef>
                <a:spcPts val="320"/>
              </a:spcBef>
              <a:spcAft>
                <a:spcPts val="0"/>
              </a:spcAft>
              <a:buClr>
                <a:srgbClr val="000000"/>
              </a:buClr>
              <a:buSzPts val="1600"/>
              <a:buFont typeface="Arial"/>
              <a:buNone/>
            </a:pPr>
            <a:r>
              <a:rPr lang="en-GB" sz="1800">
                <a:solidFill>
                  <a:srgbClr val="000000"/>
                </a:solidFill>
                <a:latin typeface="Comic Sans MS"/>
                <a:ea typeface="Comic Sans MS"/>
                <a:cs typeface="Comic Sans MS"/>
                <a:sym typeface="Comic Sans MS"/>
              </a:rPr>
              <a:t>There are some fantastic websites to assist parents with Irish and support their child,  such as:	</a:t>
            </a:r>
            <a:r>
              <a:rPr lang="en-GB" sz="1800" u="sng">
                <a:solidFill>
                  <a:schemeClr val="hlink"/>
                </a:solidFill>
                <a:latin typeface="Comic Sans MS"/>
                <a:ea typeface="Comic Sans MS"/>
                <a:cs typeface="Comic Sans MS"/>
                <a:sym typeface="Comic Sans MS"/>
                <a:hlinkClick r:id="rId4"/>
              </a:rPr>
              <a:t>www.abair.ie</a:t>
            </a:r>
            <a:r>
              <a:rPr lang="en-GB" sz="1800">
                <a:solidFill>
                  <a:srgbClr val="000000"/>
                </a:solidFill>
                <a:latin typeface="Comic Sans MS"/>
                <a:ea typeface="Comic Sans MS"/>
                <a:cs typeface="Comic Sans MS"/>
                <a:sym typeface="Comic Sans MS"/>
              </a:rPr>
              <a:t> </a:t>
            </a:r>
            <a:r>
              <a:rPr lang="en-GB" sz="1800" u="sng">
                <a:solidFill>
                  <a:schemeClr val="hlink"/>
                </a:solidFill>
                <a:latin typeface="Comic Sans MS"/>
                <a:ea typeface="Comic Sans MS"/>
                <a:cs typeface="Comic Sans MS"/>
                <a:sym typeface="Comic Sans MS"/>
                <a:hlinkClick r:id="rId5"/>
              </a:rPr>
              <a:t>www.tearma.ie</a:t>
            </a:r>
            <a:r>
              <a:rPr lang="en-GB" sz="1800">
                <a:solidFill>
                  <a:srgbClr val="000000"/>
                </a:solidFill>
                <a:latin typeface="Comic Sans MS"/>
                <a:ea typeface="Comic Sans MS"/>
                <a:cs typeface="Comic Sans MS"/>
                <a:sym typeface="Comic Sans MS"/>
              </a:rPr>
              <a:t>       </a:t>
            </a:r>
            <a:r>
              <a:rPr lang="en-GB" sz="1800" u="sng">
                <a:solidFill>
                  <a:schemeClr val="hlink"/>
                </a:solidFill>
                <a:latin typeface="Comic Sans MS"/>
                <a:ea typeface="Comic Sans MS"/>
                <a:cs typeface="Comic Sans MS"/>
                <a:sym typeface="Comic Sans MS"/>
                <a:hlinkClick r:id="rId6"/>
              </a:rPr>
              <a:t>www.foclóir.ie</a:t>
            </a:r>
            <a:r>
              <a:rPr lang="en-GB" sz="1800">
                <a:solidFill>
                  <a:srgbClr val="000000"/>
                </a:solidFill>
                <a:latin typeface="Comic Sans MS"/>
                <a:ea typeface="Comic Sans MS"/>
                <a:cs typeface="Comic Sans MS"/>
                <a:sym typeface="Comic Sans MS"/>
              </a:rPr>
              <a:t>     </a:t>
            </a:r>
            <a:endParaRPr sz="1800"/>
          </a:p>
          <a:p>
            <a:pPr marL="0" lvl="0" indent="0" algn="ctr" rtl="0">
              <a:lnSpc>
                <a:spcPct val="100000"/>
              </a:lnSpc>
              <a:spcBef>
                <a:spcPts val="320"/>
              </a:spcBef>
              <a:spcAft>
                <a:spcPts val="0"/>
              </a:spcAft>
              <a:buClr>
                <a:srgbClr val="000000"/>
              </a:buClr>
              <a:buSzPts val="1600"/>
              <a:buNone/>
            </a:pPr>
            <a:r>
              <a:rPr lang="en-GB" sz="1800" u="sng">
                <a:solidFill>
                  <a:schemeClr val="hlink"/>
                </a:solidFill>
                <a:latin typeface="Comic Sans MS"/>
                <a:ea typeface="Comic Sans MS"/>
                <a:cs typeface="Comic Sans MS"/>
                <a:sym typeface="Comic Sans MS"/>
                <a:hlinkClick r:id="rId7"/>
              </a:rPr>
              <a:t>www.bbc.co.uk/northernireland/irish/blas</a:t>
            </a:r>
            <a:r>
              <a:rPr lang="en-GB" sz="1800">
                <a:solidFill>
                  <a:srgbClr val="000000"/>
                </a:solidFill>
                <a:latin typeface="Comic Sans MS"/>
                <a:ea typeface="Comic Sans MS"/>
                <a:cs typeface="Comic Sans MS"/>
                <a:sym typeface="Comic Sans MS"/>
              </a:rPr>
              <a:t>  </a:t>
            </a:r>
            <a:r>
              <a:rPr lang="en-GB" sz="1800" u="sng">
                <a:solidFill>
                  <a:schemeClr val="hlink"/>
                </a:solidFill>
                <a:latin typeface="Comic Sans MS"/>
                <a:ea typeface="Comic Sans MS"/>
                <a:cs typeface="Comic Sans MS"/>
                <a:sym typeface="Comic Sans MS"/>
                <a:hlinkClick r:id="rId8"/>
              </a:rPr>
              <a:t>www.irishforparents.ie</a:t>
            </a:r>
            <a:r>
              <a:rPr lang="en-GB" sz="1800">
                <a:solidFill>
                  <a:srgbClr val="000000"/>
                </a:solidFill>
                <a:latin typeface="Comic Sans MS"/>
                <a:ea typeface="Comic Sans MS"/>
                <a:cs typeface="Comic Sans MS"/>
                <a:sym typeface="Comic Sans MS"/>
              </a:rPr>
              <a:t> </a:t>
            </a:r>
            <a:endParaRPr sz="1800">
              <a:solidFill>
                <a:srgbClr val="000000"/>
              </a:solidFill>
              <a:latin typeface="Comic Sans MS"/>
              <a:ea typeface="Comic Sans MS"/>
              <a:cs typeface="Comic Sans MS"/>
              <a:sym typeface="Comic Sans MS"/>
            </a:endParaRPr>
          </a:p>
          <a:p>
            <a:pPr marL="0" lvl="0" indent="0" algn="just" rtl="0">
              <a:lnSpc>
                <a:spcPct val="100000"/>
              </a:lnSpc>
              <a:spcBef>
                <a:spcPts val="320"/>
              </a:spcBef>
              <a:spcAft>
                <a:spcPts val="0"/>
              </a:spcAft>
              <a:buClr>
                <a:schemeClr val="dk1"/>
              </a:buClr>
              <a:buSzPts val="1600"/>
              <a:buNone/>
            </a:pPr>
            <a:endParaRPr sz="1800">
              <a:solidFill>
                <a:srgbClr val="000000"/>
              </a:solidFill>
              <a:latin typeface="Comic Sans MS"/>
              <a:ea typeface="Comic Sans MS"/>
              <a:cs typeface="Comic Sans MS"/>
              <a:sym typeface="Comic Sans MS"/>
            </a:endParaRPr>
          </a:p>
          <a:p>
            <a:pPr marL="0" lvl="0" indent="0" algn="ctr" rtl="0">
              <a:lnSpc>
                <a:spcPct val="100000"/>
              </a:lnSpc>
              <a:spcBef>
                <a:spcPts val="320"/>
              </a:spcBef>
              <a:spcAft>
                <a:spcPts val="0"/>
              </a:spcAft>
              <a:buClr>
                <a:schemeClr val="dk1"/>
              </a:buClr>
              <a:buSzPts val="1600"/>
              <a:buNone/>
            </a:pPr>
            <a:endParaRPr sz="1600">
              <a:solidFill>
                <a:srgbClr val="000000"/>
              </a:solidFill>
              <a:latin typeface="Comic Sans MS"/>
              <a:ea typeface="Comic Sans MS"/>
              <a:cs typeface="Comic Sans MS"/>
              <a:sym typeface="Comic Sans MS"/>
            </a:endParaRPr>
          </a:p>
          <a:p>
            <a:pPr marL="0" lvl="0" indent="0" algn="ctr" rtl="0">
              <a:lnSpc>
                <a:spcPct val="100000"/>
              </a:lnSpc>
              <a:spcBef>
                <a:spcPts val="320"/>
              </a:spcBef>
              <a:spcAft>
                <a:spcPts val="0"/>
              </a:spcAft>
              <a:buClr>
                <a:schemeClr val="dk1"/>
              </a:buClr>
              <a:buSzPts val="1600"/>
              <a:buNone/>
            </a:pPr>
            <a:endParaRPr sz="1600">
              <a:solidFill>
                <a:srgbClr val="000000"/>
              </a:solidFill>
              <a:latin typeface="Comic Sans MS"/>
              <a:ea typeface="Comic Sans MS"/>
              <a:cs typeface="Comic Sans MS"/>
              <a:sym typeface="Comic Sans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21"/>
          <p:cNvPicPr preferRelativeResize="0"/>
          <p:nvPr/>
        </p:nvPicPr>
        <p:blipFill rotWithShape="1">
          <a:blip r:embed="rId3">
            <a:alphaModFix/>
          </a:blip>
          <a:srcRect/>
          <a:stretch/>
        </p:blipFill>
        <p:spPr>
          <a:xfrm>
            <a:off x="323850" y="260350"/>
            <a:ext cx="8640761" cy="1585913"/>
          </a:xfrm>
          <a:prstGeom prst="rect">
            <a:avLst/>
          </a:prstGeom>
          <a:noFill/>
          <a:ln>
            <a:noFill/>
          </a:ln>
        </p:spPr>
      </p:pic>
      <p:sp>
        <p:nvSpPr>
          <p:cNvPr id="176" name="Google Shape;176;p21"/>
          <p:cNvSpPr txBox="1">
            <a:spLocks noGrp="1"/>
          </p:cNvSpPr>
          <p:nvPr>
            <p:ph type="body" idx="1"/>
          </p:nvPr>
        </p:nvSpPr>
        <p:spPr>
          <a:xfrm>
            <a:off x="202850" y="1536633"/>
            <a:ext cx="8629500" cy="4555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endParaRPr sz="2200">
              <a:solidFill>
                <a:srgbClr val="000000"/>
              </a:solidFill>
              <a:latin typeface="Comic Sans MS"/>
              <a:ea typeface="Comic Sans MS"/>
              <a:cs typeface="Comic Sans MS"/>
              <a:sym typeface="Comic Sans MS"/>
            </a:endParaRPr>
          </a:p>
          <a:p>
            <a:pPr marL="0" lvl="0" indent="0" algn="l" rtl="0">
              <a:lnSpc>
                <a:spcPct val="100000"/>
              </a:lnSpc>
              <a:spcBef>
                <a:spcPts val="360"/>
              </a:spcBef>
              <a:spcAft>
                <a:spcPts val="0"/>
              </a:spcAft>
              <a:buSzPts val="1800"/>
              <a:buNone/>
            </a:pPr>
            <a:r>
              <a:rPr lang="en-GB" sz="2200">
                <a:solidFill>
                  <a:srgbClr val="000000"/>
                </a:solidFill>
                <a:latin typeface="Comic Sans MS"/>
                <a:ea typeface="Comic Sans MS"/>
                <a:cs typeface="Comic Sans MS"/>
                <a:sym typeface="Comic Sans MS"/>
              </a:rPr>
              <a:t>Please inform staff of any health and medical needs your child has including any food allergies, asthma etc</a:t>
            </a:r>
            <a:endParaRPr sz="2200">
              <a:solidFill>
                <a:srgbClr val="000000"/>
              </a:solidFill>
              <a:latin typeface="Comic Sans MS"/>
              <a:ea typeface="Comic Sans MS"/>
              <a:cs typeface="Comic Sans MS"/>
              <a:sym typeface="Comic Sans MS"/>
            </a:endParaRPr>
          </a:p>
          <a:p>
            <a:pPr marL="0" lvl="0" indent="0" algn="l" rtl="0">
              <a:lnSpc>
                <a:spcPct val="100000"/>
              </a:lnSpc>
              <a:spcBef>
                <a:spcPts val="360"/>
              </a:spcBef>
              <a:spcAft>
                <a:spcPts val="0"/>
              </a:spcAft>
              <a:buSzPts val="1800"/>
              <a:buNone/>
            </a:pPr>
            <a:r>
              <a:rPr lang="en-GB" sz="2200">
                <a:solidFill>
                  <a:srgbClr val="000000"/>
                </a:solidFill>
                <a:latin typeface="Comic Sans MS"/>
                <a:ea typeface="Comic Sans MS"/>
                <a:cs typeface="Comic Sans MS"/>
                <a:sym typeface="Comic Sans MS"/>
              </a:rPr>
              <a:t>If your child becomes ill while in school, we will contact the number you have provided on your data collection form. Please make sure this is always up to date - inform us of any changes throughout the year.</a:t>
            </a:r>
            <a:endParaRPr sz="2200">
              <a:solidFill>
                <a:srgbClr val="000000"/>
              </a:solidFill>
              <a:latin typeface="Comic Sans MS"/>
              <a:ea typeface="Comic Sans MS"/>
              <a:cs typeface="Comic Sans MS"/>
              <a:sym typeface="Comic Sans MS"/>
            </a:endParaRPr>
          </a:p>
          <a:p>
            <a:pPr marL="0" lvl="0" indent="0" algn="l" rtl="0">
              <a:lnSpc>
                <a:spcPct val="100000"/>
              </a:lnSpc>
              <a:spcBef>
                <a:spcPts val="360"/>
              </a:spcBef>
              <a:spcAft>
                <a:spcPts val="0"/>
              </a:spcAft>
              <a:buSzPts val="1800"/>
              <a:buNone/>
            </a:pPr>
            <a:r>
              <a:rPr lang="en-GB" sz="2200">
                <a:solidFill>
                  <a:srgbClr val="000000"/>
                </a:solidFill>
                <a:latin typeface="Comic Sans MS"/>
                <a:ea typeface="Comic Sans MS"/>
                <a:cs typeface="Comic Sans MS"/>
                <a:sym typeface="Comic Sans MS"/>
              </a:rPr>
              <a:t>Please be aware that staff cannot administer medicine. If your child needs medication, feel free to come to the school to give it when needed.</a:t>
            </a:r>
            <a:endParaRPr sz="2200">
              <a:solidFill>
                <a:srgbClr val="000000"/>
              </a:solidFill>
              <a:latin typeface="Comic Sans MS"/>
              <a:ea typeface="Comic Sans MS"/>
              <a:cs typeface="Comic Sans MS"/>
              <a:sym typeface="Comic Sans MS"/>
            </a:endParaRPr>
          </a:p>
          <a:p>
            <a:pPr marL="0" lvl="0" indent="0" algn="l" rtl="0">
              <a:lnSpc>
                <a:spcPct val="100000"/>
              </a:lnSpc>
              <a:spcBef>
                <a:spcPts val="360"/>
              </a:spcBef>
              <a:spcAft>
                <a:spcPts val="0"/>
              </a:spcAft>
              <a:buSzPts val="1800"/>
              <a:buNone/>
            </a:pPr>
            <a:r>
              <a:rPr lang="en-GB" sz="2200">
                <a:solidFill>
                  <a:srgbClr val="000000"/>
                </a:solidFill>
                <a:latin typeface="Comic Sans MS"/>
                <a:ea typeface="Comic Sans MS"/>
                <a:cs typeface="Comic Sans MS"/>
                <a:sym typeface="Comic Sans MS"/>
              </a:rPr>
              <a:t>Please inform us of anything that may affect your child’s behaviour such as bereavement, sudden shock, </a:t>
            </a:r>
            <a:endParaRPr sz="2200">
              <a:solidFill>
                <a:srgbClr val="000000"/>
              </a:solidFill>
              <a:latin typeface="Comic Sans MS"/>
              <a:ea typeface="Comic Sans MS"/>
              <a:cs typeface="Comic Sans MS"/>
              <a:sym typeface="Comic Sans MS"/>
            </a:endParaRPr>
          </a:p>
          <a:p>
            <a:pPr marL="0" lvl="0" indent="0" algn="l" rtl="0">
              <a:lnSpc>
                <a:spcPct val="100000"/>
              </a:lnSpc>
              <a:spcBef>
                <a:spcPts val="360"/>
              </a:spcBef>
              <a:spcAft>
                <a:spcPts val="0"/>
              </a:spcAft>
              <a:buSzPts val="1800"/>
              <a:buNone/>
            </a:pPr>
            <a:r>
              <a:rPr lang="en-GB" sz="2200">
                <a:solidFill>
                  <a:srgbClr val="000000"/>
                </a:solidFill>
                <a:latin typeface="Comic Sans MS"/>
                <a:ea typeface="Comic Sans MS"/>
                <a:cs typeface="Comic Sans MS"/>
                <a:sym typeface="Comic Sans MS"/>
              </a:rPr>
              <a:t>separation, etc. All information will be treated as strictly confidential. </a:t>
            </a:r>
            <a:endParaRPr sz="2200">
              <a:solidFill>
                <a:srgbClr val="000000"/>
              </a:solidFill>
              <a:latin typeface="Comic Sans MS"/>
              <a:ea typeface="Comic Sans MS"/>
              <a:cs typeface="Comic Sans MS"/>
              <a:sym typeface="Comic Sans MS"/>
            </a:endParaRPr>
          </a:p>
        </p:txBody>
      </p:sp>
      <p:sp>
        <p:nvSpPr>
          <p:cNvPr id="177" name="Google Shape;177;p21"/>
          <p:cNvSpPr txBox="1"/>
          <p:nvPr/>
        </p:nvSpPr>
        <p:spPr>
          <a:xfrm>
            <a:off x="0" y="448650"/>
            <a:ext cx="8964600" cy="2337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GB" sz="4000" b="0" i="0" u="none" strike="noStrike" cap="none">
                <a:solidFill>
                  <a:srgbClr val="000000"/>
                </a:solidFill>
                <a:latin typeface="Comic Sans MS"/>
                <a:ea typeface="Comic Sans MS"/>
                <a:cs typeface="Comic Sans MS"/>
                <a:sym typeface="Comic Sans MS"/>
              </a:rPr>
              <a:t>Sláinte do pháiste</a:t>
            </a:r>
            <a:endParaRPr sz="4000" b="0" i="0" u="none" strike="noStrike" cap="none">
              <a:solidFill>
                <a:srgbClr val="000000"/>
              </a:solidFill>
              <a:latin typeface="Comic Sans MS"/>
              <a:ea typeface="Comic Sans MS"/>
              <a:cs typeface="Comic Sans MS"/>
              <a:sym typeface="Comic Sans MS"/>
            </a:endParaRPr>
          </a:p>
          <a:p>
            <a:pPr marL="0" marR="0" lvl="0" indent="0" algn="ctr" rtl="0">
              <a:lnSpc>
                <a:spcPct val="100000"/>
              </a:lnSpc>
              <a:spcBef>
                <a:spcPts val="0"/>
              </a:spcBef>
              <a:spcAft>
                <a:spcPts val="0"/>
              </a:spcAft>
              <a:buClr>
                <a:srgbClr val="000000"/>
              </a:buClr>
              <a:buSzPts val="4000"/>
              <a:buFont typeface="Arial"/>
              <a:buNone/>
            </a:pPr>
            <a:r>
              <a:rPr lang="en-GB" sz="4000" b="0" i="0" u="none" strike="noStrike" cap="none">
                <a:solidFill>
                  <a:srgbClr val="000000"/>
                </a:solidFill>
                <a:latin typeface="Comic Sans MS"/>
                <a:ea typeface="Comic Sans MS"/>
                <a:cs typeface="Comic Sans MS"/>
                <a:sym typeface="Comic Sans MS"/>
              </a:rPr>
              <a:t>Your child’s health and hygiene</a:t>
            </a:r>
            <a:endParaRPr sz="4000" b="0" i="0" u="none" strike="noStrike" cap="none">
              <a:solidFill>
                <a:srgbClr val="000000"/>
              </a:solidFill>
              <a:latin typeface="Comic Sans MS"/>
              <a:ea typeface="Comic Sans MS"/>
              <a:cs typeface="Comic Sans MS"/>
              <a:sym typeface="Comic Sans MS"/>
            </a:endParaRPr>
          </a:p>
        </p:txBody>
      </p:sp>
      <p:pic>
        <p:nvPicPr>
          <p:cNvPr id="178" name="Google Shape;178;p21"/>
          <p:cNvPicPr preferRelativeResize="0"/>
          <p:nvPr/>
        </p:nvPicPr>
        <p:blipFill rotWithShape="1">
          <a:blip r:embed="rId4">
            <a:alphaModFix/>
          </a:blip>
          <a:srcRect l="13790" t="14929" r="14380" b="14647"/>
          <a:stretch/>
        </p:blipFill>
        <p:spPr>
          <a:xfrm>
            <a:off x="7881400" y="5635553"/>
            <a:ext cx="1083200" cy="10619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2"/>
          <p:cNvPicPr preferRelativeResize="0"/>
          <p:nvPr/>
        </p:nvPicPr>
        <p:blipFill rotWithShape="1">
          <a:blip r:embed="rId3">
            <a:alphaModFix/>
          </a:blip>
          <a:srcRect/>
          <a:stretch/>
        </p:blipFill>
        <p:spPr>
          <a:xfrm>
            <a:off x="323850" y="260350"/>
            <a:ext cx="8640761" cy="1585913"/>
          </a:xfrm>
          <a:prstGeom prst="rect">
            <a:avLst/>
          </a:prstGeom>
          <a:noFill/>
          <a:ln>
            <a:noFill/>
          </a:ln>
        </p:spPr>
      </p:pic>
      <p:sp>
        <p:nvSpPr>
          <p:cNvPr id="184" name="Google Shape;184;p22"/>
          <p:cNvSpPr txBox="1"/>
          <p:nvPr/>
        </p:nvSpPr>
        <p:spPr>
          <a:xfrm>
            <a:off x="0" y="448650"/>
            <a:ext cx="8964600" cy="2337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4000" b="0" i="0" u="none" strike="noStrike" cap="none">
                <a:solidFill>
                  <a:schemeClr val="dk1"/>
                </a:solidFill>
                <a:latin typeface="Comic Sans MS"/>
                <a:ea typeface="Comic Sans MS"/>
                <a:cs typeface="Comic Sans MS"/>
                <a:sym typeface="Comic Sans MS"/>
              </a:rPr>
              <a:t>Sláinte do pháiste</a:t>
            </a:r>
            <a:endParaRPr sz="4000" b="0" i="0" u="none" strike="noStrike" cap="none">
              <a:solidFill>
                <a:srgbClr val="000000"/>
              </a:solidFill>
              <a:latin typeface="Comic Sans MS"/>
              <a:ea typeface="Comic Sans MS"/>
              <a:cs typeface="Comic Sans MS"/>
              <a:sym typeface="Comic Sans MS"/>
            </a:endParaRPr>
          </a:p>
          <a:p>
            <a:pPr marL="0" marR="0" lvl="0" indent="0" algn="ctr" rtl="0">
              <a:lnSpc>
                <a:spcPct val="100000"/>
              </a:lnSpc>
              <a:spcBef>
                <a:spcPts val="0"/>
              </a:spcBef>
              <a:spcAft>
                <a:spcPts val="0"/>
              </a:spcAft>
              <a:buClr>
                <a:srgbClr val="000000"/>
              </a:buClr>
              <a:buSzPts val="4000"/>
              <a:buFont typeface="Arial"/>
              <a:buNone/>
            </a:pPr>
            <a:r>
              <a:rPr lang="en-GB" sz="4000" b="0" i="0" u="none" strike="noStrike" cap="none">
                <a:solidFill>
                  <a:srgbClr val="000000"/>
                </a:solidFill>
                <a:latin typeface="Comic Sans MS"/>
                <a:ea typeface="Comic Sans MS"/>
                <a:cs typeface="Comic Sans MS"/>
                <a:sym typeface="Comic Sans MS"/>
              </a:rPr>
              <a:t>Your child’s health and hygiene</a:t>
            </a:r>
            <a:endParaRPr sz="4000" b="0" i="0" u="none" strike="noStrike" cap="none">
              <a:solidFill>
                <a:srgbClr val="000000"/>
              </a:solidFill>
              <a:latin typeface="Comic Sans MS"/>
              <a:ea typeface="Comic Sans MS"/>
              <a:cs typeface="Comic Sans MS"/>
              <a:sym typeface="Comic Sans MS"/>
            </a:endParaRPr>
          </a:p>
        </p:txBody>
      </p:sp>
      <p:pic>
        <p:nvPicPr>
          <p:cNvPr id="185" name="Google Shape;185;p22"/>
          <p:cNvPicPr preferRelativeResize="0"/>
          <p:nvPr/>
        </p:nvPicPr>
        <p:blipFill rotWithShape="1">
          <a:blip r:embed="rId4">
            <a:alphaModFix/>
          </a:blip>
          <a:srcRect l="13790" t="14929" r="14380" b="14647"/>
          <a:stretch/>
        </p:blipFill>
        <p:spPr>
          <a:xfrm>
            <a:off x="7749150" y="5661578"/>
            <a:ext cx="1083200" cy="1061950"/>
          </a:xfrm>
          <a:prstGeom prst="rect">
            <a:avLst/>
          </a:prstGeom>
          <a:noFill/>
          <a:ln>
            <a:noFill/>
          </a:ln>
        </p:spPr>
      </p:pic>
      <p:sp>
        <p:nvSpPr>
          <p:cNvPr id="186" name="Google Shape;186;p22"/>
          <p:cNvSpPr txBox="1"/>
          <p:nvPr/>
        </p:nvSpPr>
        <p:spPr>
          <a:xfrm>
            <a:off x="413550" y="2136450"/>
            <a:ext cx="8418900" cy="371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0" i="0" u="none" strike="noStrike" cap="none">
                <a:solidFill>
                  <a:srgbClr val="000000"/>
                </a:solidFill>
                <a:latin typeface="Comic Sans MS"/>
                <a:ea typeface="Comic Sans MS"/>
                <a:cs typeface="Comic Sans MS"/>
                <a:sym typeface="Comic Sans MS"/>
              </a:rPr>
              <a:t>If your child is ill, please keep them at home until they have fully recovered to help prevent the spread of infection. NHS guidance on incubation periods for common illnesses is available online via the following link:</a:t>
            </a:r>
            <a:endParaRPr sz="2200" b="0" i="0" u="none" strike="noStrike" cap="none">
              <a:solidFill>
                <a:srgbClr val="000000"/>
              </a:solidFill>
              <a:latin typeface="Comic Sans MS"/>
              <a:ea typeface="Comic Sans MS"/>
              <a:cs typeface="Comic Sans MS"/>
              <a:sym typeface="Comic Sans MS"/>
            </a:endParaRPr>
          </a:p>
          <a:p>
            <a:pPr marL="0" marR="0" lvl="0" indent="0" algn="l" rtl="0">
              <a:lnSpc>
                <a:spcPct val="115000"/>
              </a:lnSpc>
              <a:spcBef>
                <a:spcPts val="1600"/>
              </a:spcBef>
              <a:spcAft>
                <a:spcPts val="0"/>
              </a:spcAft>
              <a:buClr>
                <a:srgbClr val="000000"/>
              </a:buClr>
              <a:buSzPts val="2200"/>
              <a:buFont typeface="Arial"/>
              <a:buNone/>
            </a:pPr>
            <a:r>
              <a:rPr lang="en-GB" sz="2200" b="0" i="0" u="sng" strike="noStrike" cap="none">
                <a:solidFill>
                  <a:srgbClr val="000000"/>
                </a:solidFill>
                <a:latin typeface="Comic Sans MS"/>
                <a:ea typeface="Comic Sans MS"/>
                <a:cs typeface="Comic Sans MS"/>
                <a:sym typeface="Comic Sans MS"/>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https://www.publichealth.hscni.net/sites/default/files/Guidance_on_infection_control_in%20schools_poster.pdf</a:t>
            </a:r>
            <a:r>
              <a:rPr lang="en-GB" sz="2200" b="0" i="0" u="none" strike="noStrike" cap="none">
                <a:solidFill>
                  <a:srgbClr val="000000"/>
                </a:solidFill>
                <a:latin typeface="Comic Sans MS"/>
                <a:ea typeface="Comic Sans MS"/>
                <a:cs typeface="Comic Sans MS"/>
                <a:sym typeface="Comic Sans MS"/>
              </a:rPr>
              <a:t> </a:t>
            </a:r>
            <a:endParaRPr sz="22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1600"/>
              </a:spcBef>
              <a:spcAft>
                <a:spcPts val="1600"/>
              </a:spcAft>
              <a:buClr>
                <a:srgbClr val="000000"/>
              </a:buClr>
              <a:buSzPts val="2200"/>
              <a:buFont typeface="Arial"/>
              <a:buNone/>
            </a:pPr>
            <a:r>
              <a:rPr lang="en-GB" sz="2200" b="0" i="0" u="none" strike="noStrike" cap="none">
                <a:solidFill>
                  <a:srgbClr val="000000"/>
                </a:solidFill>
                <a:latin typeface="Comic Sans MS"/>
                <a:ea typeface="Comic Sans MS"/>
                <a:cs typeface="Comic Sans MS"/>
                <a:sym typeface="Comic Sans MS"/>
              </a:rPr>
              <a:t>If you are in any doubt, please also just contact the school office for clarification. </a:t>
            </a:r>
            <a:endParaRPr sz="1800" b="0" i="0" u="none" strike="noStrike" cap="none">
              <a:solidFill>
                <a:srgbClr val="000000"/>
              </a:solidFill>
              <a:latin typeface="Comic Sans MS"/>
              <a:ea typeface="Comic Sans MS"/>
              <a:cs typeface="Comic Sans MS"/>
              <a:sym typeface="Comic Sans M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3"/>
          <p:cNvSpPr txBox="1">
            <a:spLocks noGrp="1"/>
          </p:cNvSpPr>
          <p:nvPr>
            <p:ph type="body" idx="1"/>
          </p:nvPr>
        </p:nvSpPr>
        <p:spPr>
          <a:xfrm>
            <a:off x="457200" y="1417650"/>
            <a:ext cx="8412600" cy="4607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endParaRPr/>
          </a:p>
          <a:p>
            <a:pPr marL="342900" lvl="0" indent="-311150" algn="l" rtl="0">
              <a:lnSpc>
                <a:spcPct val="100000"/>
              </a:lnSpc>
              <a:spcBef>
                <a:spcPts val="560"/>
              </a:spcBef>
              <a:spcAft>
                <a:spcPts val="0"/>
              </a:spcAft>
              <a:buClr>
                <a:schemeClr val="dk1"/>
              </a:buClr>
              <a:buSzPts val="2300"/>
              <a:buChar char="•"/>
            </a:pPr>
            <a:r>
              <a:rPr lang="en-GB" sz="2300">
                <a:latin typeface="Comic Sans MS"/>
                <a:ea typeface="Comic Sans MS"/>
                <a:cs typeface="Comic Sans MS"/>
                <a:sym typeface="Comic Sans MS"/>
              </a:rPr>
              <a:t>Putting on own shoes, jumper, coat</a:t>
            </a:r>
            <a:endParaRPr sz="2300"/>
          </a:p>
          <a:p>
            <a:pPr marL="342900" lvl="0" indent="-311150" algn="l" rtl="0">
              <a:lnSpc>
                <a:spcPct val="100000"/>
              </a:lnSpc>
              <a:spcBef>
                <a:spcPts val="560"/>
              </a:spcBef>
              <a:spcAft>
                <a:spcPts val="0"/>
              </a:spcAft>
              <a:buClr>
                <a:schemeClr val="dk1"/>
              </a:buClr>
              <a:buSzPts val="2300"/>
              <a:buChar char="•"/>
            </a:pPr>
            <a:r>
              <a:rPr lang="en-GB" sz="2300">
                <a:latin typeface="Comic Sans MS"/>
                <a:ea typeface="Comic Sans MS"/>
                <a:cs typeface="Comic Sans MS"/>
                <a:sym typeface="Comic Sans MS"/>
              </a:rPr>
              <a:t>Velcro shoes</a:t>
            </a:r>
            <a:endParaRPr sz="2300"/>
          </a:p>
          <a:p>
            <a:pPr marL="342900" lvl="0" indent="-311150" algn="l" rtl="0">
              <a:lnSpc>
                <a:spcPct val="100000"/>
              </a:lnSpc>
              <a:spcBef>
                <a:spcPts val="560"/>
              </a:spcBef>
              <a:spcAft>
                <a:spcPts val="0"/>
              </a:spcAft>
              <a:buClr>
                <a:schemeClr val="dk1"/>
              </a:buClr>
              <a:buSzPts val="2300"/>
              <a:buChar char="•"/>
            </a:pPr>
            <a:r>
              <a:rPr lang="en-GB" sz="2300">
                <a:latin typeface="Comic Sans MS"/>
                <a:ea typeface="Comic Sans MS"/>
                <a:cs typeface="Comic Sans MS"/>
                <a:sym typeface="Comic Sans MS"/>
              </a:rPr>
              <a:t>Please label all clothes clearly with your child’s name </a:t>
            </a:r>
            <a:endParaRPr sz="2300"/>
          </a:p>
          <a:p>
            <a:pPr marL="342900" lvl="0" indent="-311150" algn="l" rtl="0">
              <a:lnSpc>
                <a:spcPct val="100000"/>
              </a:lnSpc>
              <a:spcBef>
                <a:spcPts val="560"/>
              </a:spcBef>
              <a:spcAft>
                <a:spcPts val="0"/>
              </a:spcAft>
              <a:buSzPts val="2300"/>
              <a:buChar char="•"/>
            </a:pPr>
            <a:r>
              <a:rPr lang="en-GB" sz="2300">
                <a:latin typeface="Comic Sans MS"/>
                <a:ea typeface="Comic Sans MS"/>
                <a:cs typeface="Comic Sans MS"/>
                <a:sym typeface="Comic Sans MS"/>
              </a:rPr>
              <a:t>Sharing toys etc</a:t>
            </a:r>
            <a:endParaRPr sz="2300"/>
          </a:p>
          <a:p>
            <a:pPr marL="203200" lvl="0" indent="0" algn="l" rtl="0">
              <a:lnSpc>
                <a:spcPct val="100000"/>
              </a:lnSpc>
              <a:spcBef>
                <a:spcPts val="640"/>
              </a:spcBef>
              <a:spcAft>
                <a:spcPts val="0"/>
              </a:spcAft>
              <a:buClr>
                <a:schemeClr val="dk1"/>
              </a:buClr>
              <a:buSzPts val="3200"/>
              <a:buNone/>
            </a:pPr>
            <a:endParaRPr/>
          </a:p>
        </p:txBody>
      </p:sp>
      <p:pic>
        <p:nvPicPr>
          <p:cNvPr id="192" name="Google Shape;192;p23"/>
          <p:cNvPicPr preferRelativeResize="0"/>
          <p:nvPr/>
        </p:nvPicPr>
        <p:blipFill rotWithShape="1">
          <a:blip r:embed="rId3">
            <a:alphaModFix/>
          </a:blip>
          <a:srcRect/>
          <a:stretch/>
        </p:blipFill>
        <p:spPr>
          <a:xfrm>
            <a:off x="701668" y="227022"/>
            <a:ext cx="7740652" cy="1585913"/>
          </a:xfrm>
          <a:prstGeom prst="rect">
            <a:avLst/>
          </a:prstGeom>
          <a:noFill/>
          <a:ln>
            <a:noFill/>
          </a:ln>
        </p:spPr>
      </p:pic>
      <p:sp>
        <p:nvSpPr>
          <p:cNvPr id="193" name="Google Shape;193;p23"/>
          <p:cNvSpPr txBox="1"/>
          <p:nvPr/>
        </p:nvSpPr>
        <p:spPr>
          <a:xfrm>
            <a:off x="548700" y="448472"/>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Clr>
                <a:srgbClr val="000000"/>
              </a:buClr>
              <a:buSzPts val="3959"/>
              <a:buFont typeface="Arial"/>
              <a:buNone/>
            </a:pPr>
            <a:r>
              <a:rPr lang="en-GB" sz="3959" b="0" i="0" u="none" strike="noStrike" cap="none">
                <a:solidFill>
                  <a:schemeClr val="dk1"/>
                </a:solidFill>
                <a:latin typeface="Comic Sans MS"/>
                <a:ea typeface="Comic Sans MS"/>
                <a:cs typeface="Comic Sans MS"/>
                <a:sym typeface="Comic Sans MS"/>
              </a:rPr>
              <a:t>Ag ullmhú don </a:t>
            </a:r>
            <a:r>
              <a:rPr lang="en-GB" sz="3959">
                <a:solidFill>
                  <a:schemeClr val="dk1"/>
                </a:solidFill>
                <a:latin typeface="Comic Sans MS"/>
                <a:ea typeface="Comic Sans MS"/>
                <a:cs typeface="Comic Sans MS"/>
                <a:sym typeface="Comic Sans MS"/>
              </a:rPr>
              <a:t>Naíscoil</a:t>
            </a:r>
            <a:endParaRPr sz="1400" b="0" i="0" u="none" strike="noStrike" cap="none">
              <a:solidFill>
                <a:srgbClr val="000000"/>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3959"/>
              <a:buFont typeface="Arial"/>
              <a:buNone/>
            </a:pPr>
            <a:r>
              <a:rPr lang="en-GB" sz="3959" b="0" i="0" u="none" strike="noStrike" cap="none">
                <a:solidFill>
                  <a:schemeClr val="dk1"/>
                </a:solidFill>
                <a:latin typeface="Comic Sans MS"/>
                <a:ea typeface="Comic Sans MS"/>
                <a:cs typeface="Comic Sans MS"/>
                <a:sym typeface="Comic Sans MS"/>
              </a:rPr>
              <a:t>Preparing for </a:t>
            </a:r>
            <a:r>
              <a:rPr lang="en-GB" sz="3959">
                <a:solidFill>
                  <a:schemeClr val="dk1"/>
                </a:solidFill>
                <a:latin typeface="Comic Sans MS"/>
                <a:ea typeface="Comic Sans MS"/>
                <a:cs typeface="Comic Sans MS"/>
                <a:sym typeface="Comic Sans MS"/>
              </a:rPr>
              <a:t>Naíscoil</a:t>
            </a:r>
            <a:endParaRPr sz="3959" b="0" i="0" u="none" strike="noStrike" cap="none">
              <a:solidFill>
                <a:schemeClr val="dk1"/>
              </a:solidFill>
              <a:latin typeface="Comic Sans MS"/>
              <a:ea typeface="Comic Sans MS"/>
              <a:cs typeface="Comic Sans MS"/>
              <a:sym typeface="Comic Sans M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24"/>
          <p:cNvPicPr preferRelativeResize="0"/>
          <p:nvPr/>
        </p:nvPicPr>
        <p:blipFill rotWithShape="1">
          <a:blip r:embed="rId3">
            <a:alphaModFix/>
          </a:blip>
          <a:srcRect/>
          <a:stretch/>
        </p:blipFill>
        <p:spPr>
          <a:xfrm>
            <a:off x="755650" y="448466"/>
            <a:ext cx="7740650" cy="1585913"/>
          </a:xfrm>
          <a:prstGeom prst="rect">
            <a:avLst/>
          </a:prstGeom>
          <a:noFill/>
          <a:ln>
            <a:noFill/>
          </a:ln>
        </p:spPr>
      </p:pic>
      <p:sp>
        <p:nvSpPr>
          <p:cNvPr id="199" name="Google Shape;199;p24"/>
          <p:cNvSpPr txBox="1">
            <a:spLocks noGrp="1"/>
          </p:cNvSpPr>
          <p:nvPr>
            <p:ph type="title"/>
          </p:nvPr>
        </p:nvSpPr>
        <p:spPr>
          <a:xfrm>
            <a:off x="511175" y="66992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sz="3959">
                <a:latin typeface="Comic Sans MS"/>
                <a:ea typeface="Comic Sans MS"/>
                <a:cs typeface="Comic Sans MS"/>
                <a:sym typeface="Comic Sans MS"/>
              </a:rPr>
              <a:t>Polasaithe Scoile</a:t>
            </a:r>
            <a:br>
              <a:rPr lang="en-GB" sz="3959">
                <a:latin typeface="Comic Sans MS"/>
                <a:ea typeface="Comic Sans MS"/>
                <a:cs typeface="Comic Sans MS"/>
                <a:sym typeface="Comic Sans MS"/>
              </a:rPr>
            </a:br>
            <a:r>
              <a:rPr lang="en-GB" sz="3959">
                <a:latin typeface="Comic Sans MS"/>
                <a:ea typeface="Comic Sans MS"/>
                <a:cs typeface="Comic Sans MS"/>
                <a:sym typeface="Comic Sans MS"/>
              </a:rPr>
              <a:t>School Policies</a:t>
            </a:r>
            <a:endParaRPr sz="3959">
              <a:latin typeface="Comic Sans MS"/>
              <a:ea typeface="Comic Sans MS"/>
              <a:cs typeface="Comic Sans MS"/>
              <a:sym typeface="Comic Sans MS"/>
            </a:endParaRPr>
          </a:p>
        </p:txBody>
      </p:sp>
      <p:sp>
        <p:nvSpPr>
          <p:cNvPr id="200" name="Google Shape;200;p24"/>
          <p:cNvSpPr txBox="1">
            <a:spLocks noGrp="1"/>
          </p:cNvSpPr>
          <p:nvPr>
            <p:ph type="body" idx="1"/>
          </p:nvPr>
        </p:nvSpPr>
        <p:spPr>
          <a:xfrm>
            <a:off x="457200" y="1772816"/>
            <a:ext cx="8229600" cy="4751809"/>
          </a:xfrm>
          <a:prstGeom prst="rect">
            <a:avLst/>
          </a:prstGeom>
          <a:noFill/>
          <a:ln>
            <a:noFill/>
          </a:ln>
        </p:spPr>
        <p:txBody>
          <a:bodyPr spcFirstLastPara="1" wrap="square" lIns="91425" tIns="45700" rIns="91425" bIns="45700" anchor="t" anchorCtr="0">
            <a:noAutofit/>
          </a:bodyPr>
          <a:lstStyle/>
          <a:p>
            <a:pPr marL="342900" lvl="0" indent="-165100" algn="just" rtl="0">
              <a:lnSpc>
                <a:spcPct val="100000"/>
              </a:lnSpc>
              <a:spcBef>
                <a:spcPts val="0"/>
              </a:spcBef>
              <a:spcAft>
                <a:spcPts val="0"/>
              </a:spcAft>
              <a:buClr>
                <a:schemeClr val="dk1"/>
              </a:buClr>
              <a:buSzPts val="2800"/>
              <a:buNone/>
            </a:pPr>
            <a:endParaRPr sz="2800">
              <a:latin typeface="Comic Sans MS"/>
              <a:ea typeface="Comic Sans MS"/>
              <a:cs typeface="Comic Sans MS"/>
              <a:sym typeface="Comic Sans MS"/>
            </a:endParaRPr>
          </a:p>
          <a:p>
            <a:pPr marL="342900" lvl="0" indent="-342900" algn="just" rtl="0">
              <a:lnSpc>
                <a:spcPct val="100000"/>
              </a:lnSpc>
              <a:spcBef>
                <a:spcPts val="560"/>
              </a:spcBef>
              <a:spcAft>
                <a:spcPts val="0"/>
              </a:spcAft>
              <a:buClr>
                <a:schemeClr val="dk1"/>
              </a:buClr>
              <a:buSzPts val="2800"/>
              <a:buChar char="•"/>
            </a:pPr>
            <a:r>
              <a:rPr lang="en-GB" sz="2800">
                <a:latin typeface="Comic Sans MS"/>
                <a:ea typeface="Comic Sans MS"/>
                <a:cs typeface="Comic Sans MS"/>
                <a:sym typeface="Comic Sans MS"/>
              </a:rPr>
              <a:t>Included in your information pack is a summary document of our Child Protection Policy along with our Intimate Care Policy for your reference.</a:t>
            </a:r>
            <a:endParaRPr/>
          </a:p>
          <a:p>
            <a:pPr marL="342900" lvl="0" indent="-165100" algn="just" rtl="0">
              <a:lnSpc>
                <a:spcPct val="100000"/>
              </a:lnSpc>
              <a:spcBef>
                <a:spcPts val="560"/>
              </a:spcBef>
              <a:spcAft>
                <a:spcPts val="0"/>
              </a:spcAft>
              <a:buClr>
                <a:schemeClr val="dk1"/>
              </a:buClr>
              <a:buSzPts val="2800"/>
              <a:buNone/>
            </a:pPr>
            <a:endParaRPr sz="2800">
              <a:latin typeface="Comic Sans MS"/>
              <a:ea typeface="Comic Sans MS"/>
              <a:cs typeface="Comic Sans MS"/>
              <a:sym typeface="Comic Sans MS"/>
            </a:endParaRPr>
          </a:p>
          <a:p>
            <a:pPr marL="342900" lvl="0" indent="-342900" algn="just" rtl="0">
              <a:lnSpc>
                <a:spcPct val="100000"/>
              </a:lnSpc>
              <a:spcBef>
                <a:spcPts val="560"/>
              </a:spcBef>
              <a:spcAft>
                <a:spcPts val="0"/>
              </a:spcAft>
              <a:buClr>
                <a:schemeClr val="dk1"/>
              </a:buClr>
              <a:buSzPts val="2800"/>
              <a:buChar char="•"/>
            </a:pPr>
            <a:r>
              <a:rPr lang="en-GB" sz="2800">
                <a:latin typeface="Comic Sans MS"/>
                <a:ea typeface="Comic Sans MS"/>
                <a:cs typeface="Comic Sans MS"/>
                <a:sym typeface="Comic Sans MS"/>
              </a:rPr>
              <a:t>All of our other school policies are available to view on the school website </a:t>
            </a:r>
            <a:r>
              <a:rPr lang="en-GB" sz="2800" u="sng">
                <a:solidFill>
                  <a:schemeClr val="hlink"/>
                </a:solidFill>
                <a:latin typeface="Comic Sans MS"/>
                <a:ea typeface="Comic Sans MS"/>
                <a:cs typeface="Comic Sans MS"/>
                <a:sym typeface="Comic Sans MS"/>
                <a:hlinkClick r:id="rId4"/>
              </a:rPr>
              <a:t>www.bunscoilbb.com</a:t>
            </a:r>
            <a:r>
              <a:rPr lang="en-GB" sz="2800">
                <a:latin typeface="Comic Sans MS"/>
                <a:ea typeface="Comic Sans MS"/>
                <a:cs typeface="Comic Sans MS"/>
                <a:sym typeface="Comic Sans MS"/>
              </a:rPr>
              <a:t> or from the school office by appointment with the principal</a:t>
            </a:r>
            <a:endParaRPr sz="2800">
              <a:solidFill>
                <a:srgbClr val="000000"/>
              </a:solidFill>
              <a:latin typeface="Comic Sans MS"/>
              <a:ea typeface="Comic Sans MS"/>
              <a:cs typeface="Comic Sans MS"/>
              <a:sym typeface="Comic Sans MS"/>
            </a:endParaRPr>
          </a:p>
          <a:p>
            <a:pPr marL="342900" lvl="0" indent="-139700" algn="l" rtl="0">
              <a:lnSpc>
                <a:spcPct val="100000"/>
              </a:lnSpc>
              <a:spcBef>
                <a:spcPts val="640"/>
              </a:spcBef>
              <a:spcAft>
                <a:spcPts val="0"/>
              </a:spcAft>
              <a:buClr>
                <a:schemeClr val="dk1"/>
              </a:buClr>
              <a:buSzPts val="3200"/>
              <a:buFont typeface="Arial"/>
              <a:buNone/>
            </a:pPr>
            <a:endParaRPr>
              <a:solidFill>
                <a:srgbClr val="000000"/>
              </a:solidFill>
              <a:latin typeface="Times New Roman"/>
              <a:ea typeface="Times New Roman"/>
              <a:cs typeface="Times New Roman"/>
              <a:sym typeface="Times New Roman"/>
            </a:endParaRPr>
          </a:p>
          <a:p>
            <a:pPr marL="0" lvl="0" indent="0" algn="l" rtl="0">
              <a:lnSpc>
                <a:spcPct val="100000"/>
              </a:lnSpc>
              <a:spcBef>
                <a:spcPts val="640"/>
              </a:spcBef>
              <a:spcAft>
                <a:spcPts val="0"/>
              </a:spcAft>
              <a:buClr>
                <a:schemeClr val="dk1"/>
              </a:buClr>
              <a:buSzPts val="3200"/>
              <a:buFont typeface="Arial"/>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5"/>
          <p:cNvSpPr txBox="1">
            <a:spLocks noGrp="1"/>
          </p:cNvSpPr>
          <p:nvPr>
            <p:ph type="title"/>
          </p:nvPr>
        </p:nvSpPr>
        <p:spPr>
          <a:xfrm>
            <a:off x="1170307" y="1999073"/>
            <a:ext cx="7128900" cy="4248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sz="2600">
                <a:latin typeface="Comic Sans MS"/>
                <a:ea typeface="Comic Sans MS"/>
                <a:cs typeface="Comic Sans MS"/>
                <a:sym typeface="Comic Sans MS"/>
              </a:rPr>
              <a:t>P</a:t>
            </a:r>
            <a:r>
              <a:rPr lang="en-GB" sz="2200">
                <a:latin typeface="Comic Sans MS"/>
                <a:ea typeface="Comic Sans MS"/>
                <a:cs typeface="Comic Sans MS"/>
                <a:sym typeface="Comic Sans MS"/>
              </a:rPr>
              <a:t>lease return data collection and permission forms by Friday 24</a:t>
            </a:r>
            <a:r>
              <a:rPr lang="en-GB" sz="2200" baseline="30000">
                <a:latin typeface="Comic Sans MS"/>
                <a:ea typeface="Comic Sans MS"/>
                <a:cs typeface="Comic Sans MS"/>
                <a:sym typeface="Comic Sans MS"/>
              </a:rPr>
              <a:t>th</a:t>
            </a:r>
            <a:r>
              <a:rPr lang="en-GB" sz="2200">
                <a:latin typeface="Comic Sans MS"/>
                <a:ea typeface="Comic Sans MS"/>
                <a:cs typeface="Comic Sans MS"/>
                <a:sym typeface="Comic Sans MS"/>
              </a:rPr>
              <a:t> June at the latest. Could you also provide the school with a photocopy (or send in the original copy for us to photocopy for you) of your child’s birth certificate, as we need a hard copy for our school records, by this date too.</a:t>
            </a:r>
            <a:endParaRPr sz="2200">
              <a:latin typeface="Comic Sans MS"/>
              <a:ea typeface="Comic Sans MS"/>
              <a:cs typeface="Comic Sans MS"/>
              <a:sym typeface="Comic Sans MS"/>
            </a:endParaRPr>
          </a:p>
          <a:p>
            <a:pPr marL="0" lvl="0" indent="0" algn="l" rtl="0">
              <a:lnSpc>
                <a:spcPct val="100000"/>
              </a:lnSpc>
              <a:spcBef>
                <a:spcPts val="0"/>
              </a:spcBef>
              <a:spcAft>
                <a:spcPts val="0"/>
              </a:spcAft>
              <a:buSzPts val="1400"/>
              <a:buNone/>
            </a:pPr>
            <a:endParaRPr sz="2200">
              <a:latin typeface="Comic Sans MS"/>
              <a:ea typeface="Comic Sans MS"/>
              <a:cs typeface="Comic Sans MS"/>
              <a:sym typeface="Comic Sans MS"/>
            </a:endParaRPr>
          </a:p>
          <a:p>
            <a:pPr marL="0" lvl="0" indent="0" algn="l" rtl="0">
              <a:lnSpc>
                <a:spcPct val="100000"/>
              </a:lnSpc>
              <a:spcBef>
                <a:spcPts val="0"/>
              </a:spcBef>
              <a:spcAft>
                <a:spcPts val="0"/>
              </a:spcAft>
              <a:buSzPts val="1400"/>
              <a:buNone/>
            </a:pPr>
            <a:endParaRPr sz="2200">
              <a:latin typeface="Comic Sans MS"/>
              <a:ea typeface="Comic Sans MS"/>
              <a:cs typeface="Comic Sans MS"/>
              <a:sym typeface="Comic Sans MS"/>
            </a:endParaRPr>
          </a:p>
          <a:p>
            <a:pPr marL="0" lvl="0" indent="0" algn="l" rtl="0">
              <a:lnSpc>
                <a:spcPct val="100000"/>
              </a:lnSpc>
              <a:spcBef>
                <a:spcPts val="0"/>
              </a:spcBef>
              <a:spcAft>
                <a:spcPts val="0"/>
              </a:spcAft>
              <a:buSzPts val="1400"/>
              <a:buNone/>
            </a:pPr>
            <a:r>
              <a:rPr lang="en-GB" sz="2200">
                <a:latin typeface="Comic Sans MS"/>
                <a:ea typeface="Comic Sans MS"/>
                <a:cs typeface="Comic Sans MS"/>
                <a:sym typeface="Comic Sans MS"/>
              </a:rPr>
              <a:t>This presentation is available under the Parents Section on our school website </a:t>
            </a:r>
            <a:r>
              <a:rPr lang="en-GB" sz="2200" u="sng">
                <a:solidFill>
                  <a:schemeClr val="hlink"/>
                </a:solidFill>
                <a:latin typeface="Comic Sans MS"/>
                <a:ea typeface="Comic Sans MS"/>
                <a:cs typeface="Comic Sans MS"/>
                <a:sym typeface="Comic Sans MS"/>
                <a:hlinkClick r:id="rId3"/>
              </a:rPr>
              <a:t>www.bunscoilbb.com</a:t>
            </a:r>
            <a:r>
              <a:rPr lang="en-GB" sz="2200">
                <a:latin typeface="Comic Sans MS"/>
                <a:ea typeface="Comic Sans MS"/>
                <a:cs typeface="Comic Sans MS"/>
                <a:sym typeface="Comic Sans MS"/>
              </a:rPr>
              <a:t>. </a:t>
            </a:r>
            <a:endParaRPr sz="2200">
              <a:latin typeface="Comic Sans MS"/>
              <a:ea typeface="Comic Sans MS"/>
              <a:cs typeface="Comic Sans MS"/>
              <a:sym typeface="Comic Sans MS"/>
            </a:endParaRPr>
          </a:p>
          <a:p>
            <a:pPr marL="0" lvl="0" indent="0" algn="l" rtl="0">
              <a:lnSpc>
                <a:spcPct val="100000"/>
              </a:lnSpc>
              <a:spcBef>
                <a:spcPts val="0"/>
              </a:spcBef>
              <a:spcAft>
                <a:spcPts val="0"/>
              </a:spcAft>
              <a:buSzPts val="1400"/>
              <a:buNone/>
            </a:pPr>
            <a:endParaRPr sz="2200">
              <a:latin typeface="Comic Sans MS"/>
              <a:ea typeface="Comic Sans MS"/>
              <a:cs typeface="Comic Sans MS"/>
              <a:sym typeface="Comic Sans MS"/>
            </a:endParaRPr>
          </a:p>
          <a:p>
            <a:pPr marL="0" lvl="0" indent="0" algn="l" rtl="0">
              <a:lnSpc>
                <a:spcPct val="100000"/>
              </a:lnSpc>
              <a:spcBef>
                <a:spcPts val="0"/>
              </a:spcBef>
              <a:spcAft>
                <a:spcPts val="0"/>
              </a:spcAft>
              <a:buSzPts val="1400"/>
              <a:buNone/>
            </a:pPr>
            <a:endParaRPr sz="2200">
              <a:latin typeface="Comic Sans MS"/>
              <a:ea typeface="Comic Sans MS"/>
              <a:cs typeface="Comic Sans MS"/>
              <a:sym typeface="Comic Sans MS"/>
            </a:endParaRPr>
          </a:p>
        </p:txBody>
      </p:sp>
      <p:pic>
        <p:nvPicPr>
          <p:cNvPr id="206" name="Google Shape;206;p25"/>
          <p:cNvPicPr preferRelativeResize="0"/>
          <p:nvPr/>
        </p:nvPicPr>
        <p:blipFill rotWithShape="1">
          <a:blip r:embed="rId4">
            <a:alphaModFix/>
          </a:blip>
          <a:srcRect/>
          <a:stretch/>
        </p:blipFill>
        <p:spPr>
          <a:xfrm>
            <a:off x="864434" y="244240"/>
            <a:ext cx="7740652" cy="158591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6"/>
          <p:cNvSpPr txBox="1">
            <a:spLocks noGrp="1"/>
          </p:cNvSpPr>
          <p:nvPr>
            <p:ph type="body" idx="1"/>
          </p:nvPr>
        </p:nvSpPr>
        <p:spPr>
          <a:xfrm>
            <a:off x="457200" y="1600200"/>
            <a:ext cx="8346900" cy="4526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000"/>
              <a:buFont typeface="Arial"/>
              <a:buNone/>
            </a:pPr>
            <a:endParaRPr sz="1000">
              <a:latin typeface="Comic Sans MS"/>
              <a:ea typeface="Comic Sans MS"/>
              <a:cs typeface="Comic Sans MS"/>
              <a:sym typeface="Comic Sans MS"/>
            </a:endParaRPr>
          </a:p>
          <a:p>
            <a:pPr marL="0" lvl="0" indent="0" algn="ctr" rtl="0">
              <a:lnSpc>
                <a:spcPct val="100000"/>
              </a:lnSpc>
              <a:spcBef>
                <a:spcPts val="200"/>
              </a:spcBef>
              <a:spcAft>
                <a:spcPts val="0"/>
              </a:spcAft>
              <a:buClr>
                <a:schemeClr val="dk1"/>
              </a:buClr>
              <a:buSzPts val="1000"/>
              <a:buFont typeface="Arial"/>
              <a:buNone/>
            </a:pPr>
            <a:endParaRPr sz="1000">
              <a:latin typeface="Comic Sans MS"/>
              <a:ea typeface="Comic Sans MS"/>
              <a:cs typeface="Comic Sans MS"/>
              <a:sym typeface="Comic Sans MS"/>
            </a:endParaRPr>
          </a:p>
          <a:p>
            <a:pPr marL="0" lvl="0" indent="0" algn="l" rtl="0">
              <a:lnSpc>
                <a:spcPct val="115000"/>
              </a:lnSpc>
              <a:spcBef>
                <a:spcPts val="0"/>
              </a:spcBef>
              <a:spcAft>
                <a:spcPts val="0"/>
              </a:spcAft>
              <a:buClr>
                <a:schemeClr val="dk1"/>
              </a:buClr>
              <a:buSzPts val="1100"/>
              <a:buFont typeface="Arial"/>
              <a:buNone/>
            </a:pPr>
            <a:r>
              <a:rPr lang="en-GB" sz="2100">
                <a:solidFill>
                  <a:srgbClr val="000000"/>
                </a:solidFill>
                <a:highlight>
                  <a:schemeClr val="lt1"/>
                </a:highlight>
                <a:latin typeface="Comic Sans MS"/>
                <a:ea typeface="Comic Sans MS"/>
                <a:cs typeface="Comic Sans MS"/>
                <a:sym typeface="Comic Sans MS"/>
              </a:rPr>
              <a:t>We are really looking forward to meeting you all as your children start their journey in Naíscoil. We understand that this is an exciting time for you and your child. However, we also understand that after this evening, you may think of something you would like clarification on. </a:t>
            </a:r>
            <a:endParaRPr sz="2100">
              <a:solidFill>
                <a:srgbClr val="000000"/>
              </a:solidFill>
              <a:highlight>
                <a:schemeClr val="lt1"/>
              </a:highlight>
              <a:latin typeface="Comic Sans MS"/>
              <a:ea typeface="Comic Sans MS"/>
              <a:cs typeface="Comic Sans MS"/>
              <a:sym typeface="Comic Sans MS"/>
            </a:endParaRPr>
          </a:p>
          <a:p>
            <a:pPr marL="0" lvl="0" indent="0" algn="ctr" rtl="0">
              <a:lnSpc>
                <a:spcPct val="115000"/>
              </a:lnSpc>
              <a:spcBef>
                <a:spcPts val="1600"/>
              </a:spcBef>
              <a:spcAft>
                <a:spcPts val="0"/>
              </a:spcAft>
              <a:buClr>
                <a:schemeClr val="dk1"/>
              </a:buClr>
              <a:buSzPts val="1100"/>
              <a:buFont typeface="Arial"/>
              <a:buNone/>
            </a:pPr>
            <a:r>
              <a:rPr lang="en-GB" sz="2100">
                <a:solidFill>
                  <a:srgbClr val="000000"/>
                </a:solidFill>
                <a:highlight>
                  <a:schemeClr val="lt1"/>
                </a:highlight>
                <a:latin typeface="Comic Sans MS"/>
                <a:ea typeface="Comic Sans MS"/>
                <a:cs typeface="Comic Sans MS"/>
                <a:sym typeface="Comic Sans MS"/>
              </a:rPr>
              <a:t> If you have any further questions please don’t hesitate to email the school office on </a:t>
            </a:r>
            <a:r>
              <a:rPr lang="en-GB" sz="2100" u="sng">
                <a:solidFill>
                  <a:schemeClr val="hlink"/>
                </a:solidFill>
                <a:highlight>
                  <a:schemeClr val="lt1"/>
                </a:highlight>
                <a:latin typeface="Comic Sans MS"/>
                <a:ea typeface="Comic Sans MS"/>
                <a:cs typeface="Comic Sans MS"/>
                <a:sym typeface="Comic Sans MS"/>
                <a:hlinkClick r:id="rId3"/>
              </a:rPr>
              <a:t>info@bunscoilbb.com</a:t>
            </a:r>
            <a:r>
              <a:rPr lang="en-GB" sz="2100">
                <a:solidFill>
                  <a:srgbClr val="000000"/>
                </a:solidFill>
                <a:highlight>
                  <a:schemeClr val="lt1"/>
                </a:highlight>
                <a:latin typeface="Comic Sans MS"/>
                <a:ea typeface="Comic Sans MS"/>
                <a:cs typeface="Comic Sans MS"/>
                <a:sym typeface="Comic Sans MS"/>
              </a:rPr>
              <a:t> or you can directly email Mary at mmcmurrough271@c2kni.net or by calling the school on 028 437 71356. </a:t>
            </a:r>
            <a:endParaRPr sz="2100">
              <a:solidFill>
                <a:srgbClr val="000000"/>
              </a:solidFill>
              <a:highlight>
                <a:schemeClr val="lt1"/>
              </a:highlight>
              <a:latin typeface="Comic Sans MS"/>
              <a:ea typeface="Comic Sans MS"/>
              <a:cs typeface="Comic Sans MS"/>
              <a:sym typeface="Comic Sans MS"/>
            </a:endParaRPr>
          </a:p>
          <a:p>
            <a:pPr marL="0" lvl="0" indent="0" algn="ctr" rtl="0">
              <a:lnSpc>
                <a:spcPct val="115000"/>
              </a:lnSpc>
              <a:spcBef>
                <a:spcPts val="1600"/>
              </a:spcBef>
              <a:spcAft>
                <a:spcPts val="0"/>
              </a:spcAft>
              <a:buClr>
                <a:schemeClr val="dk1"/>
              </a:buClr>
              <a:buSzPts val="1100"/>
              <a:buFont typeface="Arial"/>
              <a:buNone/>
            </a:pPr>
            <a:r>
              <a:rPr lang="en-GB" sz="2100">
                <a:latin typeface="Comic Sans MS"/>
                <a:ea typeface="Comic Sans MS"/>
                <a:cs typeface="Comic Sans MS"/>
                <a:sym typeface="Comic Sans MS"/>
              </a:rPr>
              <a:t>Go raibh maith agaibh.</a:t>
            </a:r>
            <a:endParaRPr sz="2100">
              <a:latin typeface="Comic Sans MS"/>
              <a:ea typeface="Comic Sans MS"/>
              <a:cs typeface="Comic Sans MS"/>
              <a:sym typeface="Comic Sans MS"/>
            </a:endParaRPr>
          </a:p>
          <a:p>
            <a:pPr marL="0" lvl="0" indent="0" algn="ctr" rtl="0">
              <a:lnSpc>
                <a:spcPct val="115000"/>
              </a:lnSpc>
              <a:spcBef>
                <a:spcPts val="0"/>
              </a:spcBef>
              <a:spcAft>
                <a:spcPts val="1600"/>
              </a:spcAft>
              <a:buClr>
                <a:schemeClr val="dk1"/>
              </a:buClr>
              <a:buSzPts val="1100"/>
              <a:buFont typeface="Arial"/>
              <a:buNone/>
            </a:pPr>
            <a:endParaRPr sz="1900">
              <a:solidFill>
                <a:srgbClr val="000000"/>
              </a:solidFill>
              <a:highlight>
                <a:schemeClr val="lt1"/>
              </a:highlight>
              <a:latin typeface="Comic Sans MS"/>
              <a:ea typeface="Comic Sans MS"/>
              <a:cs typeface="Comic Sans MS"/>
              <a:sym typeface="Comic Sans MS"/>
            </a:endParaRPr>
          </a:p>
        </p:txBody>
      </p:sp>
      <p:pic>
        <p:nvPicPr>
          <p:cNvPr id="212" name="Google Shape;212;p26"/>
          <p:cNvPicPr preferRelativeResize="0"/>
          <p:nvPr/>
        </p:nvPicPr>
        <p:blipFill rotWithShape="1">
          <a:blip r:embed="rId4">
            <a:alphaModFix/>
          </a:blip>
          <a:srcRect/>
          <a:stretch/>
        </p:blipFill>
        <p:spPr>
          <a:xfrm>
            <a:off x="755650" y="476250"/>
            <a:ext cx="7740650" cy="1585913"/>
          </a:xfrm>
          <a:prstGeom prst="rect">
            <a:avLst/>
          </a:prstGeom>
          <a:noFill/>
          <a:ln>
            <a:noFill/>
          </a:ln>
        </p:spPr>
      </p:pic>
      <p:sp>
        <p:nvSpPr>
          <p:cNvPr id="213" name="Google Shape;213;p26"/>
          <p:cNvSpPr txBox="1"/>
          <p:nvPr/>
        </p:nvSpPr>
        <p:spPr>
          <a:xfrm>
            <a:off x="117300" y="759900"/>
            <a:ext cx="8686800" cy="840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700"/>
              <a:buFont typeface="Arial"/>
              <a:buNone/>
            </a:pPr>
            <a:r>
              <a:rPr lang="en-GB" sz="4700" b="0" i="0" u="none" strike="noStrike" cap="none">
                <a:solidFill>
                  <a:srgbClr val="000000"/>
                </a:solidFill>
                <a:latin typeface="Comic Sans MS"/>
                <a:ea typeface="Comic Sans MS"/>
                <a:cs typeface="Comic Sans MS"/>
                <a:sym typeface="Comic Sans MS"/>
              </a:rPr>
              <a:t>Mar fhocal scór...</a:t>
            </a:r>
            <a:endParaRPr sz="4700" b="0" i="0" u="none" strike="noStrike" cap="none">
              <a:solidFill>
                <a:srgbClr val="000000"/>
              </a:solidFill>
              <a:latin typeface="Comic Sans MS"/>
              <a:ea typeface="Comic Sans MS"/>
              <a:cs typeface="Comic Sans MS"/>
              <a:sym typeface="Comic Sans M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27"/>
          <p:cNvPicPr preferRelativeResize="0"/>
          <p:nvPr/>
        </p:nvPicPr>
        <p:blipFill rotWithShape="1">
          <a:blip r:embed="rId3">
            <a:alphaModFix/>
          </a:blip>
          <a:srcRect/>
          <a:stretch/>
        </p:blipFill>
        <p:spPr>
          <a:xfrm>
            <a:off x="242050" y="414350"/>
            <a:ext cx="8659925" cy="5715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g11fc8e25feb_1_89"/>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000"/>
              <a:buFont typeface="Arial"/>
              <a:buNone/>
            </a:pPr>
            <a:endParaRPr sz="1000">
              <a:latin typeface="Comic Sans MS"/>
              <a:ea typeface="Comic Sans MS"/>
              <a:cs typeface="Comic Sans MS"/>
              <a:sym typeface="Comic Sans MS"/>
            </a:endParaRPr>
          </a:p>
          <a:p>
            <a:pPr marL="0" lvl="0" indent="0" algn="ctr" rtl="0">
              <a:spcBef>
                <a:spcPts val="200"/>
              </a:spcBef>
              <a:spcAft>
                <a:spcPts val="0"/>
              </a:spcAft>
              <a:buClr>
                <a:schemeClr val="dk1"/>
              </a:buClr>
              <a:buSzPts val="1000"/>
              <a:buFont typeface="Arial"/>
              <a:buNone/>
            </a:pPr>
            <a:endParaRPr sz="1000">
              <a:latin typeface="Comic Sans MS"/>
              <a:ea typeface="Comic Sans MS"/>
              <a:cs typeface="Comic Sans MS"/>
              <a:sym typeface="Comic Sans MS"/>
            </a:endParaRPr>
          </a:p>
          <a:p>
            <a:pPr marL="0" lvl="0" indent="0" algn="ctr" rtl="0">
              <a:spcBef>
                <a:spcPts val="240"/>
              </a:spcBef>
              <a:spcAft>
                <a:spcPts val="0"/>
              </a:spcAft>
              <a:buClr>
                <a:schemeClr val="dk1"/>
              </a:buClr>
              <a:buSzPts val="1200"/>
              <a:buFont typeface="Arial"/>
              <a:buNone/>
            </a:pPr>
            <a:endParaRPr sz="1200">
              <a:latin typeface="Comic Sans MS"/>
              <a:ea typeface="Comic Sans MS"/>
              <a:cs typeface="Comic Sans MS"/>
              <a:sym typeface="Comic Sans MS"/>
            </a:endParaRPr>
          </a:p>
          <a:p>
            <a:pPr marL="0" lvl="0" indent="0" algn="ctr" rtl="0">
              <a:spcBef>
                <a:spcPts val="240"/>
              </a:spcBef>
              <a:spcAft>
                <a:spcPts val="0"/>
              </a:spcAft>
              <a:buClr>
                <a:schemeClr val="dk1"/>
              </a:buClr>
              <a:buSzPts val="1200"/>
              <a:buFont typeface="Arial"/>
              <a:buNone/>
            </a:pPr>
            <a:endParaRPr sz="1200">
              <a:latin typeface="Comic Sans MS"/>
              <a:ea typeface="Comic Sans MS"/>
              <a:cs typeface="Comic Sans MS"/>
              <a:sym typeface="Comic Sans MS"/>
            </a:endParaRPr>
          </a:p>
          <a:p>
            <a:pPr marL="0" lvl="0" indent="0" algn="ctr" rtl="0">
              <a:spcBef>
                <a:spcPts val="1200"/>
              </a:spcBef>
              <a:spcAft>
                <a:spcPts val="0"/>
              </a:spcAft>
              <a:buClr>
                <a:schemeClr val="dk1"/>
              </a:buClr>
              <a:buSzPts val="6000"/>
              <a:buFont typeface="Arial"/>
              <a:buNone/>
            </a:pPr>
            <a:r>
              <a:rPr lang="en-GB" sz="6000">
                <a:latin typeface="Comic Sans MS"/>
                <a:ea typeface="Comic Sans MS"/>
                <a:cs typeface="Comic Sans MS"/>
                <a:sym typeface="Comic Sans MS"/>
              </a:rPr>
              <a:t>Ceisteanna ar bith?</a:t>
            </a:r>
            <a:endParaRPr/>
          </a:p>
          <a:p>
            <a:pPr marL="0" lvl="0" indent="0" algn="ctr" rtl="0">
              <a:spcBef>
                <a:spcPts val="1200"/>
              </a:spcBef>
              <a:spcAft>
                <a:spcPts val="0"/>
              </a:spcAft>
              <a:buClr>
                <a:schemeClr val="dk1"/>
              </a:buClr>
              <a:buSzPts val="6000"/>
              <a:buFont typeface="Arial"/>
              <a:buNone/>
            </a:pPr>
            <a:r>
              <a:rPr lang="en-GB" sz="6000">
                <a:latin typeface="Comic Sans MS"/>
                <a:ea typeface="Comic Sans MS"/>
                <a:cs typeface="Comic Sans MS"/>
                <a:sym typeface="Comic Sans MS"/>
              </a:rPr>
              <a:t>Any questions?</a:t>
            </a:r>
            <a:endParaRPr/>
          </a:p>
        </p:txBody>
      </p:sp>
      <p:pic>
        <p:nvPicPr>
          <p:cNvPr id="224" name="Google Shape;224;g11fc8e25feb_1_89"/>
          <p:cNvPicPr preferRelativeResize="0"/>
          <p:nvPr/>
        </p:nvPicPr>
        <p:blipFill rotWithShape="1">
          <a:blip r:embed="rId3">
            <a:alphaModFix/>
          </a:blip>
          <a:srcRect/>
          <a:stretch/>
        </p:blipFill>
        <p:spPr>
          <a:xfrm>
            <a:off x="755650" y="476250"/>
            <a:ext cx="7740652" cy="158591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
          <p:cNvSpPr txBox="1">
            <a:spLocks noGrp="1"/>
          </p:cNvSpPr>
          <p:nvPr>
            <p:ph type="subTitle" idx="1"/>
          </p:nvPr>
        </p:nvSpPr>
        <p:spPr>
          <a:xfrm>
            <a:off x="826100" y="1450475"/>
            <a:ext cx="7747800" cy="17526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SzPts val="3200"/>
              <a:buNone/>
            </a:pPr>
            <a:endParaRPr sz="1900">
              <a:solidFill>
                <a:srgbClr val="0B5394"/>
              </a:solidFill>
              <a:highlight>
                <a:srgbClr val="D9EAD3"/>
              </a:highlight>
              <a:latin typeface="Roboto"/>
              <a:ea typeface="Roboto"/>
              <a:cs typeface="Roboto"/>
              <a:sym typeface="Roboto"/>
            </a:endParaRPr>
          </a:p>
          <a:p>
            <a:pPr marL="0" lvl="0" indent="0" algn="l" rtl="0">
              <a:lnSpc>
                <a:spcPct val="115000"/>
              </a:lnSpc>
              <a:spcBef>
                <a:spcPts val="0"/>
              </a:spcBef>
              <a:spcAft>
                <a:spcPts val="0"/>
              </a:spcAft>
              <a:buSzPts val="3200"/>
              <a:buNone/>
            </a:pPr>
            <a:endParaRPr sz="2300">
              <a:solidFill>
                <a:srgbClr val="000000"/>
              </a:solidFill>
              <a:highlight>
                <a:srgbClr val="D9EAD3"/>
              </a:highlight>
              <a:latin typeface="Roboto"/>
              <a:ea typeface="Roboto"/>
              <a:cs typeface="Roboto"/>
              <a:sym typeface="Roboto"/>
            </a:endParaRPr>
          </a:p>
          <a:p>
            <a:pPr marL="0" lvl="0" indent="0" algn="ctr" rtl="0">
              <a:lnSpc>
                <a:spcPct val="115000"/>
              </a:lnSpc>
              <a:spcBef>
                <a:spcPts val="0"/>
              </a:spcBef>
              <a:spcAft>
                <a:spcPts val="0"/>
              </a:spcAft>
              <a:buSzPts val="3200"/>
              <a:buNone/>
            </a:pPr>
            <a:endParaRPr sz="2300">
              <a:solidFill>
                <a:srgbClr val="000000"/>
              </a:solidFill>
              <a:highlight>
                <a:srgbClr val="FFFFFF"/>
              </a:highlight>
              <a:latin typeface="Comic Sans MS"/>
              <a:ea typeface="Comic Sans MS"/>
              <a:cs typeface="Comic Sans MS"/>
              <a:sym typeface="Comic Sans MS"/>
            </a:endParaRPr>
          </a:p>
          <a:p>
            <a:pPr marL="0" lvl="0" indent="0" algn="ctr" rtl="0">
              <a:lnSpc>
                <a:spcPct val="115000"/>
              </a:lnSpc>
              <a:spcBef>
                <a:spcPts val="0"/>
              </a:spcBef>
              <a:spcAft>
                <a:spcPts val="0"/>
              </a:spcAft>
              <a:buSzPts val="3200"/>
              <a:buNone/>
            </a:pPr>
            <a:r>
              <a:rPr lang="en-GB" sz="2300">
                <a:solidFill>
                  <a:srgbClr val="000000"/>
                </a:solidFill>
                <a:highlight>
                  <a:srgbClr val="FFFFFF"/>
                </a:highlight>
                <a:latin typeface="Comic Sans MS"/>
                <a:ea typeface="Comic Sans MS"/>
                <a:cs typeface="Comic Sans MS"/>
                <a:sym typeface="Comic Sans MS"/>
              </a:rPr>
              <a:t>We at Naíscoil agus Bunscoil Bheanna Boirche are dedicated to creating a caring and secure school community in which every member values the importance of speaking Irish, and in which children, parents and staff feel valued, supported and happy.</a:t>
            </a:r>
            <a:endParaRPr sz="2300">
              <a:solidFill>
                <a:srgbClr val="000000"/>
              </a:solidFill>
              <a:highlight>
                <a:srgbClr val="FFFFFF"/>
              </a:highlight>
              <a:latin typeface="Comic Sans MS"/>
              <a:ea typeface="Comic Sans MS"/>
              <a:cs typeface="Comic Sans MS"/>
              <a:sym typeface="Comic Sans MS"/>
            </a:endParaRPr>
          </a:p>
          <a:p>
            <a:pPr marL="0" lvl="0" indent="0" algn="ctr" rtl="0">
              <a:lnSpc>
                <a:spcPct val="115000"/>
              </a:lnSpc>
              <a:spcBef>
                <a:spcPts val="0"/>
              </a:spcBef>
              <a:spcAft>
                <a:spcPts val="0"/>
              </a:spcAft>
              <a:buSzPts val="3200"/>
              <a:buNone/>
            </a:pPr>
            <a:r>
              <a:rPr lang="en-GB" sz="2300">
                <a:solidFill>
                  <a:srgbClr val="000000"/>
                </a:solidFill>
                <a:highlight>
                  <a:srgbClr val="FFFFFF"/>
                </a:highlight>
                <a:latin typeface="Comic Sans MS"/>
                <a:ea typeface="Comic Sans MS"/>
                <a:cs typeface="Comic Sans MS"/>
                <a:sym typeface="Comic Sans MS"/>
              </a:rPr>
              <a:t>We strive to provide an ethos in which openness, honesty and bilingualism permeate through all aspects of our school and the wider community.</a:t>
            </a:r>
            <a:endParaRPr sz="2300">
              <a:solidFill>
                <a:srgbClr val="000000"/>
              </a:solidFill>
              <a:highlight>
                <a:srgbClr val="FFFFFF"/>
              </a:highlight>
              <a:latin typeface="Comic Sans MS"/>
              <a:ea typeface="Comic Sans MS"/>
              <a:cs typeface="Comic Sans MS"/>
              <a:sym typeface="Comic Sans MS"/>
            </a:endParaRPr>
          </a:p>
          <a:p>
            <a:pPr marL="0" lvl="0" indent="0" algn="l" rtl="0">
              <a:lnSpc>
                <a:spcPct val="115000"/>
              </a:lnSpc>
              <a:spcBef>
                <a:spcPts val="0"/>
              </a:spcBef>
              <a:spcAft>
                <a:spcPts val="0"/>
              </a:spcAft>
              <a:buSzPts val="3200"/>
              <a:buNone/>
            </a:pPr>
            <a:endParaRPr sz="1800">
              <a:solidFill>
                <a:srgbClr val="0B5394"/>
              </a:solidFill>
              <a:highlight>
                <a:srgbClr val="FFFFFF"/>
              </a:highlight>
              <a:latin typeface="Roboto"/>
              <a:ea typeface="Roboto"/>
              <a:cs typeface="Roboto"/>
              <a:sym typeface="Roboto"/>
            </a:endParaRPr>
          </a:p>
          <a:p>
            <a:pPr marL="0" lvl="0" indent="0" algn="ctr" rtl="0">
              <a:lnSpc>
                <a:spcPct val="100000"/>
              </a:lnSpc>
              <a:spcBef>
                <a:spcPts val="1600"/>
              </a:spcBef>
              <a:spcAft>
                <a:spcPts val="0"/>
              </a:spcAft>
              <a:buSzPts val="3200"/>
              <a:buNone/>
            </a:pPr>
            <a:endParaRPr/>
          </a:p>
        </p:txBody>
      </p:sp>
      <p:pic>
        <p:nvPicPr>
          <p:cNvPr id="96" name="Google Shape;96;p2"/>
          <p:cNvPicPr preferRelativeResize="0"/>
          <p:nvPr/>
        </p:nvPicPr>
        <p:blipFill rotWithShape="1">
          <a:blip r:embed="rId3">
            <a:alphaModFix/>
          </a:blip>
          <a:srcRect/>
          <a:stretch/>
        </p:blipFill>
        <p:spPr>
          <a:xfrm>
            <a:off x="323850" y="642563"/>
            <a:ext cx="8496300" cy="1584325"/>
          </a:xfrm>
          <a:prstGeom prst="rect">
            <a:avLst/>
          </a:prstGeom>
          <a:noFill/>
          <a:ln>
            <a:noFill/>
          </a:ln>
        </p:spPr>
      </p:pic>
      <p:sp>
        <p:nvSpPr>
          <p:cNvPr id="97" name="Google Shape;97;p2"/>
          <p:cNvSpPr txBox="1"/>
          <p:nvPr/>
        </p:nvSpPr>
        <p:spPr>
          <a:xfrm>
            <a:off x="484500" y="-133825"/>
            <a:ext cx="8175000" cy="158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000"/>
              <a:buFont typeface="Arial"/>
              <a:buNone/>
            </a:pPr>
            <a:endParaRPr sz="5000" b="0" i="0" u="none" strike="noStrike" cap="none">
              <a:solidFill>
                <a:schemeClr val="dk1"/>
              </a:solidFill>
              <a:latin typeface="Comic Sans MS"/>
              <a:ea typeface="Comic Sans MS"/>
              <a:cs typeface="Comic Sans MS"/>
              <a:sym typeface="Comic Sans MS"/>
            </a:endParaRPr>
          </a:p>
          <a:p>
            <a:pPr marL="0" marR="0" lvl="0" indent="0" algn="ctr" rtl="0">
              <a:lnSpc>
                <a:spcPct val="100000"/>
              </a:lnSpc>
              <a:spcBef>
                <a:spcPts val="0"/>
              </a:spcBef>
              <a:spcAft>
                <a:spcPts val="0"/>
              </a:spcAft>
              <a:buClr>
                <a:srgbClr val="000000"/>
              </a:buClr>
              <a:buSzPts val="5000"/>
              <a:buFont typeface="Arial"/>
              <a:buNone/>
            </a:pPr>
            <a:r>
              <a:rPr lang="en-GB" sz="5000" b="0" i="0" u="none" strike="noStrike" cap="none">
                <a:solidFill>
                  <a:schemeClr val="dk1"/>
                </a:solidFill>
                <a:latin typeface="Comic Sans MS"/>
                <a:ea typeface="Comic Sans MS"/>
                <a:cs typeface="Comic Sans MS"/>
                <a:sym typeface="Comic Sans MS"/>
              </a:rPr>
              <a:t>Ráiteas Misin</a:t>
            </a:r>
            <a:endParaRPr sz="5000" b="0" i="0" u="none" strike="noStrike" cap="none">
              <a:solidFill>
                <a:schemeClr val="dk1"/>
              </a:solidFill>
              <a:latin typeface="Comic Sans MS"/>
              <a:ea typeface="Comic Sans MS"/>
              <a:cs typeface="Comic Sans MS"/>
              <a:sym typeface="Comic Sans MS"/>
            </a:endParaRPr>
          </a:p>
          <a:p>
            <a:pPr marL="0" marR="0" lvl="0" indent="0" algn="ctr" rtl="0">
              <a:lnSpc>
                <a:spcPct val="100000"/>
              </a:lnSpc>
              <a:spcBef>
                <a:spcPts val="0"/>
              </a:spcBef>
              <a:spcAft>
                <a:spcPts val="0"/>
              </a:spcAft>
              <a:buClr>
                <a:srgbClr val="000000"/>
              </a:buClr>
              <a:buSzPts val="5000"/>
              <a:buFont typeface="Arial"/>
              <a:buNone/>
            </a:pPr>
            <a:r>
              <a:rPr lang="en-GB" sz="5000" b="0" i="0" u="none" strike="noStrike" cap="none">
                <a:solidFill>
                  <a:schemeClr val="dk1"/>
                </a:solidFill>
                <a:latin typeface="Comic Sans MS"/>
                <a:ea typeface="Comic Sans MS"/>
                <a:cs typeface="Comic Sans MS"/>
                <a:sym typeface="Comic Sans MS"/>
              </a:rPr>
              <a:t>Mission Statement</a:t>
            </a:r>
            <a:endParaRPr sz="5000" b="0" i="0" u="none" strike="noStrike" cap="none">
              <a:solidFill>
                <a:schemeClr val="dk1"/>
              </a:solidFill>
              <a:latin typeface="Comic Sans MS"/>
              <a:ea typeface="Comic Sans MS"/>
              <a:cs typeface="Comic Sans MS"/>
              <a:sym typeface="Comic Sans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4"/>
          <p:cNvPicPr preferRelativeResize="0"/>
          <p:nvPr/>
        </p:nvPicPr>
        <p:blipFill rotWithShape="1">
          <a:blip r:embed="rId3">
            <a:alphaModFix/>
          </a:blip>
          <a:srcRect/>
          <a:stretch/>
        </p:blipFill>
        <p:spPr>
          <a:xfrm>
            <a:off x="323850" y="260350"/>
            <a:ext cx="8640763" cy="1585913"/>
          </a:xfrm>
          <a:prstGeom prst="rect">
            <a:avLst/>
          </a:prstGeom>
          <a:noFill/>
          <a:ln>
            <a:noFill/>
          </a:ln>
        </p:spPr>
      </p:pic>
      <p:sp>
        <p:nvSpPr>
          <p:cNvPr id="103" name="Google Shape;103;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342900" lvl="0" indent="-342900" algn="ctr" rtl="0">
              <a:lnSpc>
                <a:spcPct val="100000"/>
              </a:lnSpc>
              <a:spcBef>
                <a:spcPts val="0"/>
              </a:spcBef>
              <a:spcAft>
                <a:spcPts val="0"/>
              </a:spcAft>
              <a:buSzPts val="1400"/>
              <a:buNone/>
            </a:pPr>
            <a:r>
              <a:rPr lang="en-GB" b="1">
                <a:latin typeface="Comic Sans MS"/>
                <a:ea typeface="Comic Sans MS"/>
                <a:cs typeface="Comic Sans MS"/>
                <a:sym typeface="Comic Sans MS"/>
              </a:rPr>
              <a:t> </a:t>
            </a:r>
            <a:r>
              <a:rPr lang="en-GB">
                <a:latin typeface="Comic Sans MS"/>
                <a:ea typeface="Comic Sans MS"/>
                <a:cs typeface="Comic Sans MS"/>
                <a:sym typeface="Comic Sans MS"/>
              </a:rPr>
              <a:t>Curaclam  </a:t>
            </a:r>
            <a:endParaRPr>
              <a:latin typeface="Comic Sans MS"/>
              <a:ea typeface="Comic Sans MS"/>
              <a:cs typeface="Comic Sans MS"/>
              <a:sym typeface="Comic Sans MS"/>
            </a:endParaRPr>
          </a:p>
          <a:p>
            <a:pPr marL="342900" lvl="0" indent="-342900" algn="ctr" rtl="0">
              <a:lnSpc>
                <a:spcPct val="100000"/>
              </a:lnSpc>
              <a:spcBef>
                <a:spcPts val="0"/>
              </a:spcBef>
              <a:spcAft>
                <a:spcPts val="0"/>
              </a:spcAft>
              <a:buSzPts val="1400"/>
              <a:buNone/>
            </a:pPr>
            <a:r>
              <a:rPr lang="en-GB">
                <a:latin typeface="Comic Sans MS"/>
                <a:ea typeface="Comic Sans MS"/>
                <a:cs typeface="Comic Sans MS"/>
                <a:sym typeface="Comic Sans MS"/>
              </a:rPr>
              <a:t> Curriculum</a:t>
            </a:r>
            <a:endParaRPr>
              <a:latin typeface="Comic Sans MS"/>
              <a:ea typeface="Comic Sans MS"/>
              <a:cs typeface="Comic Sans MS"/>
              <a:sym typeface="Comic Sans MS"/>
            </a:endParaRPr>
          </a:p>
        </p:txBody>
      </p:sp>
      <p:sp>
        <p:nvSpPr>
          <p:cNvPr id="104" name="Google Shape;104;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2720"/>
              <a:buFont typeface="Arial"/>
              <a:buNone/>
            </a:pPr>
            <a:endParaRPr sz="2720">
              <a:latin typeface="Comic Sans MS"/>
              <a:ea typeface="Comic Sans MS"/>
              <a:cs typeface="Comic Sans MS"/>
              <a:sym typeface="Comic Sans MS"/>
            </a:endParaRPr>
          </a:p>
          <a:p>
            <a:pPr marL="0" lvl="0" indent="0" algn="l" rtl="0">
              <a:lnSpc>
                <a:spcPct val="80000"/>
              </a:lnSpc>
              <a:spcBef>
                <a:spcPts val="544"/>
              </a:spcBef>
              <a:spcAft>
                <a:spcPts val="0"/>
              </a:spcAft>
              <a:buClr>
                <a:schemeClr val="dk1"/>
              </a:buClr>
              <a:buSzPts val="2720"/>
              <a:buFont typeface="Arial"/>
              <a:buNone/>
            </a:pPr>
            <a:endParaRPr sz="2720"/>
          </a:p>
        </p:txBody>
      </p:sp>
      <p:pic>
        <p:nvPicPr>
          <p:cNvPr id="105" name="Google Shape;105;p4"/>
          <p:cNvPicPr preferRelativeResize="0"/>
          <p:nvPr/>
        </p:nvPicPr>
        <p:blipFill rotWithShape="1">
          <a:blip r:embed="rId3">
            <a:alphaModFix/>
          </a:blip>
          <a:srcRect/>
          <a:stretch/>
        </p:blipFill>
        <p:spPr>
          <a:xfrm>
            <a:off x="323850" y="260350"/>
            <a:ext cx="8640761" cy="1585913"/>
          </a:xfrm>
          <a:prstGeom prst="rect">
            <a:avLst/>
          </a:prstGeom>
          <a:noFill/>
          <a:ln>
            <a:noFill/>
          </a:ln>
        </p:spPr>
      </p:pic>
      <p:sp>
        <p:nvSpPr>
          <p:cNvPr id="106" name="Google Shape;106;p4"/>
          <p:cNvSpPr txBox="1"/>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342900" lvl="0" indent="-342900" algn="ctr" rtl="0">
              <a:spcBef>
                <a:spcPts val="0"/>
              </a:spcBef>
              <a:spcAft>
                <a:spcPts val="0"/>
              </a:spcAft>
              <a:buNone/>
            </a:pPr>
            <a:r>
              <a:rPr lang="en-GB" sz="4400" b="1">
                <a:solidFill>
                  <a:srgbClr val="000000"/>
                </a:solidFill>
                <a:latin typeface="Comic Sans MS"/>
                <a:ea typeface="Comic Sans MS"/>
                <a:cs typeface="Comic Sans MS"/>
                <a:sym typeface="Comic Sans MS"/>
              </a:rPr>
              <a:t> Curaclam  - Curriculum</a:t>
            </a:r>
            <a:endParaRPr sz="4400">
              <a:solidFill>
                <a:srgbClr val="000000"/>
              </a:solidFill>
              <a:latin typeface="Comic Sans MS"/>
              <a:ea typeface="Comic Sans MS"/>
              <a:cs typeface="Comic Sans MS"/>
              <a:sym typeface="Comic Sans MS"/>
            </a:endParaRPr>
          </a:p>
        </p:txBody>
      </p:sp>
      <p:pic>
        <p:nvPicPr>
          <p:cNvPr id="107" name="Google Shape;107;p4"/>
          <p:cNvPicPr preferRelativeResize="0"/>
          <p:nvPr/>
        </p:nvPicPr>
        <p:blipFill rotWithShape="1">
          <a:blip r:embed="rId4">
            <a:alphaModFix/>
          </a:blip>
          <a:srcRect/>
          <a:stretch/>
        </p:blipFill>
        <p:spPr>
          <a:xfrm>
            <a:off x="1331640" y="2852341"/>
            <a:ext cx="2592287" cy="3456385"/>
          </a:xfrm>
          <a:prstGeom prst="rect">
            <a:avLst/>
          </a:prstGeom>
          <a:noFill/>
          <a:ln>
            <a:noFill/>
          </a:ln>
        </p:spPr>
      </p:pic>
      <p:pic>
        <p:nvPicPr>
          <p:cNvPr id="108" name="Google Shape;108;p4"/>
          <p:cNvPicPr preferRelativeResize="0"/>
          <p:nvPr/>
        </p:nvPicPr>
        <p:blipFill rotWithShape="1">
          <a:blip r:embed="rId5">
            <a:alphaModFix/>
          </a:blip>
          <a:srcRect/>
          <a:stretch/>
        </p:blipFill>
        <p:spPr>
          <a:xfrm>
            <a:off x="4911477" y="2852341"/>
            <a:ext cx="2592287" cy="3456385"/>
          </a:xfrm>
          <a:prstGeom prst="rect">
            <a:avLst/>
          </a:prstGeom>
          <a:noFill/>
          <a:ln>
            <a:noFill/>
          </a:ln>
        </p:spPr>
      </p:pic>
      <p:sp>
        <p:nvSpPr>
          <p:cNvPr id="109" name="Google Shape;109;p4"/>
          <p:cNvSpPr txBo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2400">
                <a:solidFill>
                  <a:srgbClr val="000000"/>
                </a:solidFill>
                <a:latin typeface="Comic Sans MS"/>
                <a:ea typeface="Comic Sans MS"/>
                <a:cs typeface="Comic Sans MS"/>
                <a:sym typeface="Comic Sans MS"/>
              </a:rPr>
              <a:t>Our pupils will be following the Northern Ireland Pre-School Curriculum as set out by the Department of Education</a:t>
            </a:r>
            <a:endParaRPr sz="2400">
              <a:solidFill>
                <a:srgbClr val="000000"/>
              </a:solidFill>
              <a:latin typeface="Comic Sans MS"/>
              <a:ea typeface="Comic Sans MS"/>
              <a:cs typeface="Comic Sans MS"/>
              <a:sym typeface="Comic Sans MS"/>
            </a:endParaRPr>
          </a:p>
          <a:p>
            <a:pPr marL="342900" lvl="0" indent="-139700" algn="l" rtl="0">
              <a:spcBef>
                <a:spcPts val="640"/>
              </a:spcBef>
              <a:spcAft>
                <a:spcPts val="0"/>
              </a:spcAft>
              <a:buNone/>
            </a:pPr>
            <a:endParaRPr sz="3200">
              <a:solidFill>
                <a:srgbClr val="000000"/>
              </a:solidFill>
              <a:latin typeface="Comic Sans MS"/>
              <a:ea typeface="Comic Sans MS"/>
              <a:cs typeface="Comic Sans MS"/>
              <a:sym typeface="Comic Sans MS"/>
            </a:endParaRPr>
          </a:p>
          <a:p>
            <a:pPr marL="0" lvl="0" indent="0" algn="l" rtl="0">
              <a:spcBef>
                <a:spcPts val="320"/>
              </a:spcBef>
              <a:spcAft>
                <a:spcPts val="0"/>
              </a:spcAft>
              <a:buNone/>
            </a:pPr>
            <a:endParaRPr sz="1600">
              <a:solidFill>
                <a:srgbClr val="000000"/>
              </a:solidFill>
              <a:latin typeface="Comic Sans MS"/>
              <a:ea typeface="Comic Sans MS"/>
              <a:cs typeface="Comic Sans MS"/>
              <a:sym typeface="Comic Sans MS"/>
            </a:endParaRPr>
          </a:p>
          <a:p>
            <a:pPr marL="0" lvl="0" indent="0" algn="l" rtl="0">
              <a:spcBef>
                <a:spcPts val="320"/>
              </a:spcBef>
              <a:spcAft>
                <a:spcPts val="0"/>
              </a:spcAft>
              <a:buNone/>
            </a:pPr>
            <a:endParaRPr sz="1600">
              <a:solidFill>
                <a:srgbClr val="000000"/>
              </a:solidFill>
              <a:latin typeface="Comic Sans MS"/>
              <a:ea typeface="Comic Sans MS"/>
              <a:cs typeface="Comic Sans MS"/>
              <a:sym typeface="Comic Sans MS"/>
            </a:endParaRPr>
          </a:p>
          <a:p>
            <a:pPr marL="0" lvl="0" indent="0" algn="l" rtl="0">
              <a:spcBef>
                <a:spcPts val="320"/>
              </a:spcBef>
              <a:spcAft>
                <a:spcPts val="0"/>
              </a:spcAft>
              <a:buNone/>
            </a:pPr>
            <a:endParaRPr sz="1600">
              <a:solidFill>
                <a:srgbClr val="000000"/>
              </a:solidFill>
              <a:latin typeface="Comic Sans MS"/>
              <a:ea typeface="Comic Sans MS"/>
              <a:cs typeface="Comic Sans MS"/>
              <a:sym typeface="Comic Sans MS"/>
            </a:endParaRPr>
          </a:p>
          <a:p>
            <a:pPr marL="0" lvl="0" indent="0" algn="l" rtl="0">
              <a:spcBef>
                <a:spcPts val="320"/>
              </a:spcBef>
              <a:spcAft>
                <a:spcPts val="0"/>
              </a:spcAft>
              <a:buNone/>
            </a:pPr>
            <a:endParaRPr sz="1600">
              <a:solidFill>
                <a:srgbClr val="000000"/>
              </a:solidFill>
              <a:latin typeface="Comic Sans MS"/>
              <a:ea typeface="Comic Sans MS"/>
              <a:cs typeface="Comic Sans MS"/>
              <a:sym typeface="Comic Sans MS"/>
            </a:endParaRPr>
          </a:p>
          <a:p>
            <a:pPr marL="0" lvl="0" indent="0" algn="l" rtl="0">
              <a:spcBef>
                <a:spcPts val="320"/>
              </a:spcBef>
              <a:spcAft>
                <a:spcPts val="0"/>
              </a:spcAft>
              <a:buNone/>
            </a:pPr>
            <a:endParaRPr sz="1600">
              <a:solidFill>
                <a:srgbClr val="000000"/>
              </a:solidFill>
              <a:latin typeface="Comic Sans MS"/>
              <a:ea typeface="Comic Sans MS"/>
              <a:cs typeface="Comic Sans MS"/>
              <a:sym typeface="Comic Sans MS"/>
            </a:endParaRPr>
          </a:p>
          <a:p>
            <a:pPr marL="0" lvl="0" indent="0" algn="l" rtl="0">
              <a:spcBef>
                <a:spcPts val="320"/>
              </a:spcBef>
              <a:spcAft>
                <a:spcPts val="0"/>
              </a:spcAft>
              <a:buNone/>
            </a:pPr>
            <a:endParaRPr sz="1600">
              <a:solidFill>
                <a:srgbClr val="000000"/>
              </a:solidFill>
              <a:latin typeface="Comic Sans MS"/>
              <a:ea typeface="Comic Sans MS"/>
              <a:cs typeface="Comic Sans MS"/>
              <a:sym typeface="Comic Sans MS"/>
            </a:endParaRPr>
          </a:p>
          <a:p>
            <a:pPr marL="0" lvl="0" indent="0" algn="l" rtl="0">
              <a:spcBef>
                <a:spcPts val="320"/>
              </a:spcBef>
              <a:spcAft>
                <a:spcPts val="0"/>
              </a:spcAft>
              <a:buNone/>
            </a:pPr>
            <a:endParaRPr sz="1600">
              <a:solidFill>
                <a:srgbClr val="FF0000"/>
              </a:solidFill>
              <a:latin typeface="Comic Sans MS"/>
              <a:ea typeface="Comic Sans MS"/>
              <a:cs typeface="Comic Sans MS"/>
              <a:sym typeface="Comic Sans MS"/>
            </a:endParaRPr>
          </a:p>
          <a:p>
            <a:pPr marL="0" lvl="0" indent="0" algn="l" rtl="0">
              <a:spcBef>
                <a:spcPts val="320"/>
              </a:spcBef>
              <a:spcAft>
                <a:spcPts val="0"/>
              </a:spcAft>
              <a:buNone/>
            </a:pPr>
            <a:endParaRPr sz="1600">
              <a:solidFill>
                <a:srgbClr val="FF0000"/>
              </a:solidFill>
              <a:latin typeface="Comic Sans MS"/>
              <a:ea typeface="Comic Sans MS"/>
              <a:cs typeface="Comic Sans MS"/>
              <a:sym typeface="Comic Sans MS"/>
            </a:endParaRPr>
          </a:p>
          <a:p>
            <a:pPr marL="0" lvl="0" indent="0" algn="l" rtl="0">
              <a:spcBef>
                <a:spcPts val="320"/>
              </a:spcBef>
              <a:spcAft>
                <a:spcPts val="0"/>
              </a:spcAft>
              <a:buNone/>
            </a:pPr>
            <a:endParaRPr sz="1600">
              <a:solidFill>
                <a:srgbClr val="FF0000"/>
              </a:solidFill>
              <a:latin typeface="Comic Sans MS"/>
              <a:ea typeface="Comic Sans MS"/>
              <a:cs typeface="Comic Sans MS"/>
              <a:sym typeface="Comic Sans MS"/>
            </a:endParaRPr>
          </a:p>
          <a:p>
            <a:pPr marL="0" lvl="0" indent="0" algn="l" rtl="0">
              <a:spcBef>
                <a:spcPts val="320"/>
              </a:spcBef>
              <a:spcAft>
                <a:spcPts val="0"/>
              </a:spcAft>
              <a:buNone/>
            </a:pPr>
            <a:endParaRPr sz="1600">
              <a:solidFill>
                <a:srgbClr val="FF0000"/>
              </a:solidFill>
              <a:latin typeface="Comic Sans MS"/>
              <a:ea typeface="Comic Sans MS"/>
              <a:cs typeface="Comic Sans MS"/>
              <a:sym typeface="Comic Sans MS"/>
            </a:endParaRPr>
          </a:p>
          <a:p>
            <a:pPr marL="0" lvl="0" indent="0" algn="l" rtl="0">
              <a:spcBef>
                <a:spcPts val="320"/>
              </a:spcBef>
              <a:spcAft>
                <a:spcPts val="0"/>
              </a:spcAft>
              <a:buNone/>
            </a:pPr>
            <a:r>
              <a:rPr lang="en-GB" sz="1600">
                <a:solidFill>
                  <a:srgbClr val="FF0000"/>
                </a:solidFill>
                <a:latin typeface="Comic Sans MS"/>
                <a:ea typeface="Comic Sans MS"/>
                <a:cs typeface="Comic Sans MS"/>
                <a:sym typeface="Comic Sans MS"/>
              </a:rPr>
              <a:t>This includes Literacy,  Numeracy, The World Around Us, The Arts (Art &amp; Design, Music and Drama), Personal Development and Mutual Understanding (PDMU), Religious Education and  Physical Movement &amp; Development</a:t>
            </a:r>
            <a:endParaRPr sz="1600">
              <a:solidFill>
                <a:srgbClr val="FF0000"/>
              </a:solidFill>
              <a:latin typeface="Comic Sans MS"/>
              <a:ea typeface="Comic Sans MS"/>
              <a:cs typeface="Comic Sans MS"/>
              <a:sym typeface="Comic Sans MS"/>
            </a:endParaRPr>
          </a:p>
          <a:p>
            <a:pPr marL="0" lvl="0" indent="0" algn="l" rtl="0">
              <a:spcBef>
                <a:spcPts val="640"/>
              </a:spcBef>
              <a:spcAft>
                <a:spcPts val="0"/>
              </a:spcAft>
              <a:buNone/>
            </a:pPr>
            <a:endParaRPr sz="3200">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g11fc8e25feb_1_8"/>
          <p:cNvPicPr preferRelativeResize="0"/>
          <p:nvPr/>
        </p:nvPicPr>
        <p:blipFill rotWithShape="1">
          <a:blip r:embed="rId3">
            <a:alphaModFix/>
          </a:blip>
          <a:srcRect/>
          <a:stretch/>
        </p:blipFill>
        <p:spPr>
          <a:xfrm>
            <a:off x="323850" y="260350"/>
            <a:ext cx="8640761" cy="1585913"/>
          </a:xfrm>
          <a:prstGeom prst="rect">
            <a:avLst/>
          </a:prstGeom>
          <a:noFill/>
          <a:ln>
            <a:noFill/>
          </a:ln>
        </p:spPr>
      </p:pic>
      <p:sp>
        <p:nvSpPr>
          <p:cNvPr id="115" name="Google Shape;115;g11fc8e25feb_1_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sz="3959">
                <a:latin typeface="Comic Sans MS"/>
                <a:ea typeface="Comic Sans MS"/>
                <a:cs typeface="Comic Sans MS"/>
                <a:sym typeface="Comic Sans MS"/>
              </a:rPr>
              <a:t>Curaclam (ar lean…)</a:t>
            </a:r>
            <a:br>
              <a:rPr lang="en-GB" sz="3959">
                <a:latin typeface="Comic Sans MS"/>
                <a:ea typeface="Comic Sans MS"/>
                <a:cs typeface="Comic Sans MS"/>
                <a:sym typeface="Comic Sans MS"/>
              </a:rPr>
            </a:br>
            <a:r>
              <a:rPr lang="en-GB" sz="3959">
                <a:latin typeface="Comic Sans MS"/>
                <a:ea typeface="Comic Sans MS"/>
                <a:cs typeface="Comic Sans MS"/>
                <a:sym typeface="Comic Sans MS"/>
              </a:rPr>
              <a:t>Curriculum (continued…)</a:t>
            </a:r>
            <a:endParaRPr sz="3959">
              <a:latin typeface="Comic Sans MS"/>
              <a:ea typeface="Comic Sans MS"/>
              <a:cs typeface="Comic Sans MS"/>
              <a:sym typeface="Comic Sans MS"/>
            </a:endParaRPr>
          </a:p>
        </p:txBody>
      </p:sp>
      <p:sp>
        <p:nvSpPr>
          <p:cNvPr id="116" name="Google Shape;116;g11fc8e25feb_1_8"/>
          <p:cNvSpPr txBox="1">
            <a:spLocks noGrp="1"/>
          </p:cNvSpPr>
          <p:nvPr>
            <p:ph type="body" idx="1"/>
          </p:nvPr>
        </p:nvSpPr>
        <p:spPr>
          <a:xfrm>
            <a:off x="457200" y="1412874"/>
            <a:ext cx="8229600" cy="5328600"/>
          </a:xfrm>
          <a:prstGeom prst="rect">
            <a:avLst/>
          </a:prstGeom>
          <a:noFill/>
          <a:ln>
            <a:noFill/>
          </a:ln>
        </p:spPr>
        <p:txBody>
          <a:bodyPr spcFirstLastPara="1" wrap="square" lIns="91425" tIns="45700" rIns="91425" bIns="45700" anchor="t" anchorCtr="0">
            <a:noAutofit/>
          </a:bodyPr>
          <a:lstStyle/>
          <a:p>
            <a:pPr marL="0" lvl="0" indent="0" algn="just" rtl="0">
              <a:lnSpc>
                <a:spcPct val="80000"/>
              </a:lnSpc>
              <a:spcBef>
                <a:spcPts val="0"/>
              </a:spcBef>
              <a:spcAft>
                <a:spcPts val="0"/>
              </a:spcAft>
              <a:buClr>
                <a:schemeClr val="dk1"/>
              </a:buClr>
              <a:buSzPts val="2600"/>
              <a:buFont typeface="Arial"/>
              <a:buNone/>
            </a:pPr>
            <a:endParaRPr sz="2600">
              <a:latin typeface="Comic Sans MS"/>
              <a:ea typeface="Comic Sans MS"/>
              <a:cs typeface="Comic Sans MS"/>
              <a:sym typeface="Comic Sans MS"/>
            </a:endParaRPr>
          </a:p>
          <a:p>
            <a:pPr marL="0" lvl="0" indent="0" algn="l" rtl="0">
              <a:lnSpc>
                <a:spcPct val="80000"/>
              </a:lnSpc>
              <a:spcBef>
                <a:spcPts val="520"/>
              </a:spcBef>
              <a:spcAft>
                <a:spcPts val="0"/>
              </a:spcAft>
              <a:buClr>
                <a:schemeClr val="dk1"/>
              </a:buClr>
              <a:buSzPts val="2600"/>
              <a:buFont typeface="Arial"/>
              <a:buNone/>
            </a:pPr>
            <a:r>
              <a:rPr lang="en-GB" sz="2400">
                <a:latin typeface="Comic Sans MS"/>
                <a:ea typeface="Comic Sans MS"/>
                <a:cs typeface="Comic Sans MS"/>
                <a:sym typeface="Comic Sans MS"/>
              </a:rPr>
              <a:t>At Naíscoil / Nursery level the whole curriculum is delivered through play-based learning.  Children learn to problem solve, take turns, share,  explain their methods and extend their vocabulary and communication skills through language rich,  adult supervised/led play experiences.  They will cover real-life topics such as  ‘Animals’, ‘The Body’ and ‘Clothes’, ‘People’, ‘The House’, ‘Travel’, etc. as well as covering seasons, festivals, celebrations, etc..</a:t>
            </a:r>
            <a:endParaRPr sz="3000"/>
          </a:p>
          <a:p>
            <a:pPr marL="0" lvl="0" indent="0" algn="l" rtl="0">
              <a:lnSpc>
                <a:spcPct val="80000"/>
              </a:lnSpc>
              <a:spcBef>
                <a:spcPts val="520"/>
              </a:spcBef>
              <a:spcAft>
                <a:spcPts val="0"/>
              </a:spcAft>
              <a:buClr>
                <a:schemeClr val="dk1"/>
              </a:buClr>
              <a:buSzPts val="2600"/>
              <a:buFont typeface="Arial"/>
              <a:buNone/>
            </a:pPr>
            <a:endParaRPr sz="2400">
              <a:latin typeface="Comic Sans MS"/>
              <a:ea typeface="Comic Sans MS"/>
              <a:cs typeface="Comic Sans MS"/>
              <a:sym typeface="Comic Sans MS"/>
            </a:endParaRPr>
          </a:p>
          <a:p>
            <a:pPr marL="0" lvl="0" indent="0" algn="l" rtl="0">
              <a:lnSpc>
                <a:spcPct val="60000"/>
              </a:lnSpc>
              <a:spcBef>
                <a:spcPts val="520"/>
              </a:spcBef>
              <a:spcAft>
                <a:spcPts val="0"/>
              </a:spcAft>
              <a:buClr>
                <a:schemeClr val="dk1"/>
              </a:buClr>
              <a:buSzPts val="2600"/>
              <a:buNone/>
            </a:pPr>
            <a:r>
              <a:rPr lang="en-GB" sz="2400">
                <a:latin typeface="Comic Sans MS"/>
                <a:ea typeface="Comic Sans MS"/>
                <a:cs typeface="Comic Sans MS"/>
                <a:sym typeface="Comic Sans MS"/>
              </a:rPr>
              <a:t>We are in inter-denominational school, and we follow ‘Living Learning Together’,  a pastoral care programme which encourages personal development and mutual understanding of the world and the wider community. </a:t>
            </a:r>
            <a:endParaRPr sz="839"/>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7"/>
          <p:cNvPicPr preferRelativeResize="0"/>
          <p:nvPr/>
        </p:nvPicPr>
        <p:blipFill rotWithShape="1">
          <a:blip r:embed="rId3">
            <a:alphaModFix/>
          </a:blip>
          <a:srcRect b="6603"/>
          <a:stretch/>
        </p:blipFill>
        <p:spPr>
          <a:xfrm>
            <a:off x="331150" y="152400"/>
            <a:ext cx="3359350" cy="3276599"/>
          </a:xfrm>
          <a:prstGeom prst="rect">
            <a:avLst/>
          </a:prstGeom>
          <a:noFill/>
          <a:ln>
            <a:noFill/>
          </a:ln>
        </p:spPr>
      </p:pic>
      <p:pic>
        <p:nvPicPr>
          <p:cNvPr id="122" name="Google Shape;122;p7"/>
          <p:cNvPicPr preferRelativeResize="0"/>
          <p:nvPr/>
        </p:nvPicPr>
        <p:blipFill>
          <a:blip r:embed="rId4">
            <a:alphaModFix/>
          </a:blip>
          <a:stretch>
            <a:fillRect/>
          </a:stretch>
        </p:blipFill>
        <p:spPr>
          <a:xfrm>
            <a:off x="5091700" y="152400"/>
            <a:ext cx="3359351" cy="3350600"/>
          </a:xfrm>
          <a:prstGeom prst="rect">
            <a:avLst/>
          </a:prstGeom>
          <a:noFill/>
          <a:ln>
            <a:noFill/>
          </a:ln>
        </p:spPr>
      </p:pic>
      <p:pic>
        <p:nvPicPr>
          <p:cNvPr id="123" name="Google Shape;123;p7"/>
          <p:cNvPicPr preferRelativeResize="0"/>
          <p:nvPr/>
        </p:nvPicPr>
        <p:blipFill rotWithShape="1">
          <a:blip r:embed="rId5">
            <a:alphaModFix/>
          </a:blip>
          <a:srcRect l="-5370" t="13695" r="5369" b="-4513"/>
          <a:stretch/>
        </p:blipFill>
        <p:spPr>
          <a:xfrm>
            <a:off x="-49350" y="3429000"/>
            <a:ext cx="3789174" cy="3429001"/>
          </a:xfrm>
          <a:prstGeom prst="rect">
            <a:avLst/>
          </a:prstGeom>
          <a:noFill/>
          <a:ln>
            <a:noFill/>
          </a:ln>
        </p:spPr>
      </p:pic>
      <p:pic>
        <p:nvPicPr>
          <p:cNvPr id="124" name="Google Shape;124;p7"/>
          <p:cNvPicPr preferRelativeResize="0"/>
          <p:nvPr/>
        </p:nvPicPr>
        <p:blipFill>
          <a:blip r:embed="rId6">
            <a:alphaModFix/>
          </a:blip>
          <a:stretch>
            <a:fillRect/>
          </a:stretch>
        </p:blipFill>
        <p:spPr>
          <a:xfrm>
            <a:off x="5091700" y="3429000"/>
            <a:ext cx="3359351" cy="3276600"/>
          </a:xfrm>
          <a:prstGeom prst="rect">
            <a:avLst/>
          </a:prstGeom>
          <a:noFill/>
          <a:ln>
            <a:noFill/>
          </a:ln>
        </p:spPr>
      </p:pic>
      <p:pic>
        <p:nvPicPr>
          <p:cNvPr id="125" name="Google Shape;125;p7"/>
          <p:cNvPicPr preferRelativeResize="0"/>
          <p:nvPr/>
        </p:nvPicPr>
        <p:blipFill>
          <a:blip r:embed="rId7">
            <a:alphaModFix/>
          </a:blip>
          <a:stretch>
            <a:fillRect/>
          </a:stretch>
        </p:blipFill>
        <p:spPr>
          <a:xfrm>
            <a:off x="3101751" y="1909400"/>
            <a:ext cx="2700426" cy="360057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13"/>
          <p:cNvPicPr preferRelativeResize="0"/>
          <p:nvPr/>
        </p:nvPicPr>
        <p:blipFill rotWithShape="1">
          <a:blip r:embed="rId3">
            <a:alphaModFix/>
          </a:blip>
          <a:srcRect/>
          <a:stretch/>
        </p:blipFill>
        <p:spPr>
          <a:xfrm>
            <a:off x="323850" y="260350"/>
            <a:ext cx="8640763" cy="1585913"/>
          </a:xfrm>
          <a:prstGeom prst="rect">
            <a:avLst/>
          </a:prstGeom>
          <a:noFill/>
          <a:ln>
            <a:noFill/>
          </a:ln>
        </p:spPr>
      </p:pic>
      <p:sp>
        <p:nvSpPr>
          <p:cNvPr id="131" name="Google Shape;131;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sz="3959">
                <a:latin typeface="Comic Sans MS"/>
                <a:ea typeface="Comic Sans MS"/>
                <a:cs typeface="Comic Sans MS"/>
                <a:sym typeface="Comic Sans MS"/>
              </a:rPr>
              <a:t>An Lá Scoile</a:t>
            </a:r>
            <a:br>
              <a:rPr lang="en-GB" sz="3959">
                <a:latin typeface="Comic Sans MS"/>
                <a:ea typeface="Comic Sans MS"/>
                <a:cs typeface="Comic Sans MS"/>
                <a:sym typeface="Comic Sans MS"/>
              </a:rPr>
            </a:br>
            <a:r>
              <a:rPr lang="en-GB" sz="3959">
                <a:latin typeface="Comic Sans MS"/>
                <a:ea typeface="Comic Sans MS"/>
                <a:cs typeface="Comic Sans MS"/>
                <a:sym typeface="Comic Sans MS"/>
              </a:rPr>
              <a:t>The School Day</a:t>
            </a:r>
            <a:endParaRPr sz="3959">
              <a:latin typeface="Comic Sans MS"/>
              <a:ea typeface="Comic Sans MS"/>
              <a:cs typeface="Comic Sans MS"/>
              <a:sym typeface="Comic Sans MS"/>
            </a:endParaRPr>
          </a:p>
        </p:txBody>
      </p:sp>
      <p:sp>
        <p:nvSpPr>
          <p:cNvPr id="132" name="Google Shape;132;p13"/>
          <p:cNvSpPr txBox="1">
            <a:spLocks noGrp="1"/>
          </p:cNvSpPr>
          <p:nvPr>
            <p:ph type="body" idx="1"/>
          </p:nvPr>
        </p:nvSpPr>
        <p:spPr>
          <a:xfrm>
            <a:off x="457200" y="1412875"/>
            <a:ext cx="8229600" cy="5328493"/>
          </a:xfrm>
          <a:prstGeom prst="rect">
            <a:avLst/>
          </a:prstGeom>
          <a:noFill/>
          <a:ln>
            <a:noFill/>
          </a:ln>
        </p:spPr>
        <p:txBody>
          <a:bodyPr spcFirstLastPara="1" wrap="square" lIns="91425" tIns="45700" rIns="91425" bIns="45700" anchor="t" anchorCtr="0">
            <a:noAutofit/>
          </a:bodyPr>
          <a:lstStyle/>
          <a:p>
            <a:pPr marL="0" lvl="0" indent="0" algn="just" rtl="0">
              <a:lnSpc>
                <a:spcPct val="80000"/>
              </a:lnSpc>
              <a:spcBef>
                <a:spcPts val="0"/>
              </a:spcBef>
              <a:spcAft>
                <a:spcPts val="0"/>
              </a:spcAft>
              <a:buClr>
                <a:schemeClr val="dk1"/>
              </a:buClr>
              <a:buSzPts val="800"/>
              <a:buFont typeface="Arial"/>
              <a:buNone/>
            </a:pPr>
            <a:r>
              <a:rPr lang="en-GB" sz="800">
                <a:latin typeface="Comic Sans MS"/>
                <a:ea typeface="Comic Sans MS"/>
                <a:cs typeface="Comic Sans MS"/>
                <a:sym typeface="Comic Sans MS"/>
              </a:rPr>
              <a:t> </a:t>
            </a:r>
            <a:endParaRPr sz="1100">
              <a:latin typeface="Times New Roman"/>
              <a:ea typeface="Times New Roman"/>
              <a:cs typeface="Times New Roman"/>
              <a:sym typeface="Times New Roman"/>
            </a:endParaRPr>
          </a:p>
          <a:p>
            <a:pPr marL="457200" lvl="0" indent="0" algn="just" rtl="0">
              <a:lnSpc>
                <a:spcPct val="80000"/>
              </a:lnSpc>
              <a:spcBef>
                <a:spcPts val="320"/>
              </a:spcBef>
              <a:spcAft>
                <a:spcPts val="0"/>
              </a:spcAft>
              <a:buNone/>
            </a:pPr>
            <a:endParaRPr sz="1600">
              <a:latin typeface="Comic Sans MS"/>
              <a:ea typeface="Comic Sans MS"/>
              <a:cs typeface="Comic Sans MS"/>
              <a:sym typeface="Comic Sans MS"/>
            </a:endParaRPr>
          </a:p>
          <a:p>
            <a:pPr marL="457200" lvl="0" indent="0" algn="just" rtl="0">
              <a:lnSpc>
                <a:spcPct val="80000"/>
              </a:lnSpc>
              <a:spcBef>
                <a:spcPts val="320"/>
              </a:spcBef>
              <a:spcAft>
                <a:spcPts val="0"/>
              </a:spcAft>
              <a:buNone/>
            </a:pPr>
            <a:endParaRPr sz="2100">
              <a:latin typeface="Comic Sans MS"/>
              <a:ea typeface="Comic Sans MS"/>
              <a:cs typeface="Comic Sans MS"/>
              <a:sym typeface="Comic Sans MS"/>
            </a:endParaRPr>
          </a:p>
          <a:p>
            <a:pPr marL="0" lvl="0" indent="-31750" algn="just" rtl="0">
              <a:lnSpc>
                <a:spcPct val="80000"/>
              </a:lnSpc>
              <a:spcBef>
                <a:spcPts val="320"/>
              </a:spcBef>
              <a:spcAft>
                <a:spcPts val="0"/>
              </a:spcAft>
              <a:buClr>
                <a:schemeClr val="dk1"/>
              </a:buClr>
              <a:buSzPts val="2100"/>
              <a:buChar char="•"/>
            </a:pPr>
            <a:r>
              <a:rPr lang="en-GB" sz="2100">
                <a:latin typeface="Comic Sans MS"/>
                <a:ea typeface="Comic Sans MS"/>
                <a:cs typeface="Comic Sans MS"/>
                <a:sym typeface="Comic Sans MS"/>
              </a:rPr>
              <a:t>Naíscoil begins at 9 am.  </a:t>
            </a:r>
            <a:endParaRPr sz="2100">
              <a:latin typeface="Comic Sans MS"/>
              <a:ea typeface="Comic Sans MS"/>
              <a:cs typeface="Comic Sans MS"/>
              <a:sym typeface="Comic Sans MS"/>
            </a:endParaRPr>
          </a:p>
          <a:p>
            <a:pPr marL="0" lvl="0" indent="-31750" algn="just" rtl="0">
              <a:lnSpc>
                <a:spcPct val="80000"/>
              </a:lnSpc>
              <a:spcBef>
                <a:spcPts val="320"/>
              </a:spcBef>
              <a:spcAft>
                <a:spcPts val="0"/>
              </a:spcAft>
              <a:buClr>
                <a:schemeClr val="dk1"/>
              </a:buClr>
              <a:buSzPts val="2100"/>
              <a:buChar char="•"/>
            </a:pPr>
            <a:r>
              <a:rPr lang="en-GB" sz="2100">
                <a:latin typeface="Comic Sans MS"/>
                <a:ea typeface="Comic Sans MS"/>
                <a:cs typeface="Comic Sans MS"/>
                <a:sym typeface="Comic Sans MS"/>
              </a:rPr>
              <a:t>Breaktime is from 10.45 - 11.00am.  </a:t>
            </a:r>
            <a:endParaRPr sz="2100">
              <a:latin typeface="Comic Sans MS"/>
              <a:ea typeface="Comic Sans MS"/>
              <a:cs typeface="Comic Sans MS"/>
              <a:sym typeface="Comic Sans MS"/>
            </a:endParaRPr>
          </a:p>
          <a:p>
            <a:pPr marL="914400" lvl="1" indent="-361950" algn="just" rtl="0">
              <a:lnSpc>
                <a:spcPct val="80000"/>
              </a:lnSpc>
              <a:spcBef>
                <a:spcPts val="320"/>
              </a:spcBef>
              <a:spcAft>
                <a:spcPts val="0"/>
              </a:spcAft>
              <a:buSzPts val="2100"/>
              <a:buFont typeface="Comic Sans MS"/>
              <a:buChar char="–"/>
            </a:pPr>
            <a:r>
              <a:rPr lang="en-GB" sz="2100">
                <a:latin typeface="Comic Sans MS"/>
                <a:ea typeface="Comic Sans MS"/>
                <a:cs typeface="Comic Sans MS"/>
                <a:sym typeface="Comic Sans MS"/>
              </a:rPr>
              <a:t>The children in the Naíscoil will eat a healthy snack each day      of toast / bread, ham, cheese, yoghurt,  fresh fruit, milk or water. This is provided at a cost of £3 per week. </a:t>
            </a:r>
            <a:endParaRPr sz="2100">
              <a:latin typeface="Comic Sans MS"/>
              <a:ea typeface="Comic Sans MS"/>
              <a:cs typeface="Comic Sans MS"/>
              <a:sym typeface="Comic Sans MS"/>
            </a:endParaRPr>
          </a:p>
          <a:p>
            <a:pPr marL="0" lvl="0" indent="-31750" algn="just" rtl="0">
              <a:lnSpc>
                <a:spcPct val="80000"/>
              </a:lnSpc>
              <a:spcBef>
                <a:spcPts val="320"/>
              </a:spcBef>
              <a:spcAft>
                <a:spcPts val="0"/>
              </a:spcAft>
              <a:buSzPts val="2100"/>
              <a:buFont typeface="Comic Sans MS"/>
              <a:buChar char="•"/>
            </a:pPr>
            <a:r>
              <a:rPr lang="en-GB" sz="2100">
                <a:latin typeface="Comic Sans MS"/>
                <a:ea typeface="Comic Sans MS"/>
                <a:cs typeface="Comic Sans MS"/>
                <a:sym typeface="Comic Sans MS"/>
              </a:rPr>
              <a:t>Naíscoil finishes at 12.00 noon.  </a:t>
            </a:r>
            <a:endParaRPr sz="2100">
              <a:latin typeface="Comic Sans MS"/>
              <a:ea typeface="Comic Sans MS"/>
              <a:cs typeface="Comic Sans MS"/>
              <a:sym typeface="Comic Sans MS"/>
            </a:endParaRPr>
          </a:p>
          <a:p>
            <a:pPr marL="457200" lvl="0" indent="0" algn="just" rtl="0">
              <a:lnSpc>
                <a:spcPct val="70000"/>
              </a:lnSpc>
              <a:spcBef>
                <a:spcPts val="400"/>
              </a:spcBef>
              <a:spcAft>
                <a:spcPts val="0"/>
              </a:spcAft>
              <a:buNone/>
            </a:pPr>
            <a:endParaRPr sz="2100">
              <a:latin typeface="Comic Sans MS"/>
              <a:ea typeface="Comic Sans MS"/>
              <a:cs typeface="Comic Sans MS"/>
              <a:sym typeface="Comic Sans MS"/>
            </a:endParaRPr>
          </a:p>
          <a:p>
            <a:pPr marL="0" lvl="0" indent="-31750" algn="just" rtl="0">
              <a:lnSpc>
                <a:spcPct val="80000"/>
              </a:lnSpc>
              <a:spcBef>
                <a:spcPts val="320"/>
              </a:spcBef>
              <a:spcAft>
                <a:spcPts val="0"/>
              </a:spcAft>
              <a:buClr>
                <a:srgbClr val="000000"/>
              </a:buClr>
              <a:buSzPts val="2100"/>
              <a:buChar char="•"/>
            </a:pPr>
            <a:r>
              <a:rPr lang="en-GB" sz="2100" b="1" u="sng">
                <a:solidFill>
                  <a:srgbClr val="000000"/>
                </a:solidFill>
                <a:latin typeface="Comic Sans MS"/>
                <a:ea typeface="Comic Sans MS"/>
                <a:cs typeface="Comic Sans MS"/>
                <a:sym typeface="Comic Sans MS"/>
              </a:rPr>
              <a:t>Please fill in usual people who will collect your child on our data collection form, and inform us of any changes in circumstances or if someone different will be collecting your child.</a:t>
            </a:r>
            <a:endParaRPr sz="2100" b="1" u="sng">
              <a:solidFill>
                <a:srgbClr val="000000"/>
              </a:solidFill>
              <a:latin typeface="Comic Sans MS"/>
              <a:ea typeface="Comic Sans MS"/>
              <a:cs typeface="Comic Sans MS"/>
              <a:sym typeface="Comic Sans MS"/>
            </a:endParaRPr>
          </a:p>
          <a:p>
            <a:pPr marL="342900" lvl="0" indent="0" algn="just" rtl="0">
              <a:lnSpc>
                <a:spcPct val="80000"/>
              </a:lnSpc>
              <a:spcBef>
                <a:spcPts val="320"/>
              </a:spcBef>
              <a:spcAft>
                <a:spcPts val="0"/>
              </a:spcAft>
              <a:buSzPts val="1800"/>
              <a:buNone/>
            </a:pPr>
            <a:endParaRPr sz="2100" b="1" u="sng">
              <a:solidFill>
                <a:srgbClr val="000000"/>
              </a:solidFill>
              <a:latin typeface="Comic Sans MS"/>
              <a:ea typeface="Comic Sans MS"/>
              <a:cs typeface="Comic Sans MS"/>
              <a:sym typeface="Comic Sans MS"/>
            </a:endParaRPr>
          </a:p>
          <a:p>
            <a:pPr marL="0" lvl="0" indent="0" algn="just" rtl="0">
              <a:lnSpc>
                <a:spcPct val="80000"/>
              </a:lnSpc>
              <a:spcBef>
                <a:spcPts val="320"/>
              </a:spcBef>
              <a:spcAft>
                <a:spcPts val="0"/>
              </a:spcAft>
              <a:buSzPts val="1800"/>
              <a:buNone/>
            </a:pPr>
            <a:endParaRPr sz="2100">
              <a:solidFill>
                <a:srgbClr val="000000"/>
              </a:solidFill>
              <a:highlight>
                <a:srgbClr val="FFFF00"/>
              </a:highlight>
              <a:latin typeface="Comic Sans MS"/>
              <a:ea typeface="Comic Sans MS"/>
              <a:cs typeface="Comic Sans MS"/>
              <a:sym typeface="Comic Sans MS"/>
            </a:endParaRPr>
          </a:p>
          <a:p>
            <a:pPr marL="0" lvl="0" indent="0" algn="l" rtl="0">
              <a:lnSpc>
                <a:spcPct val="80000"/>
              </a:lnSpc>
              <a:spcBef>
                <a:spcPts val="160"/>
              </a:spcBef>
              <a:spcAft>
                <a:spcPts val="0"/>
              </a:spcAft>
              <a:buClr>
                <a:schemeClr val="dk1"/>
              </a:buClr>
              <a:buSzPts val="800"/>
              <a:buNone/>
            </a:pPr>
            <a:endParaRPr sz="8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14"/>
          <p:cNvPicPr preferRelativeResize="0"/>
          <p:nvPr/>
        </p:nvPicPr>
        <p:blipFill rotWithShape="1">
          <a:blip r:embed="rId3">
            <a:alphaModFix/>
          </a:blip>
          <a:srcRect/>
          <a:stretch/>
        </p:blipFill>
        <p:spPr>
          <a:xfrm>
            <a:off x="323850" y="260350"/>
            <a:ext cx="8640763" cy="1585913"/>
          </a:xfrm>
          <a:prstGeom prst="rect">
            <a:avLst/>
          </a:prstGeom>
          <a:noFill/>
          <a:ln>
            <a:noFill/>
          </a:ln>
        </p:spPr>
      </p:pic>
      <p:sp>
        <p:nvSpPr>
          <p:cNvPr id="138" name="Google Shape;138;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sz="3959">
                <a:latin typeface="Comic Sans MS"/>
                <a:ea typeface="Comic Sans MS"/>
                <a:cs typeface="Comic Sans MS"/>
                <a:sym typeface="Comic Sans MS"/>
              </a:rPr>
              <a:t>Éadaí Scoile</a:t>
            </a:r>
            <a:br>
              <a:rPr lang="en-GB" sz="3959">
                <a:latin typeface="Comic Sans MS"/>
                <a:ea typeface="Comic Sans MS"/>
                <a:cs typeface="Comic Sans MS"/>
                <a:sym typeface="Comic Sans MS"/>
              </a:rPr>
            </a:br>
            <a:r>
              <a:rPr lang="en-GB" sz="3959">
                <a:latin typeface="Comic Sans MS"/>
                <a:ea typeface="Comic Sans MS"/>
                <a:cs typeface="Comic Sans MS"/>
                <a:sym typeface="Comic Sans MS"/>
              </a:rPr>
              <a:t>School Uniform</a:t>
            </a:r>
            <a:endParaRPr sz="3959">
              <a:latin typeface="Comic Sans MS"/>
              <a:ea typeface="Comic Sans MS"/>
              <a:cs typeface="Comic Sans MS"/>
              <a:sym typeface="Comic Sans MS"/>
            </a:endParaRPr>
          </a:p>
        </p:txBody>
      </p:sp>
      <p:sp>
        <p:nvSpPr>
          <p:cNvPr id="139" name="Google Shape;139;p14"/>
          <p:cNvSpPr txBox="1">
            <a:spLocks noGrp="1"/>
          </p:cNvSpPr>
          <p:nvPr>
            <p:ph type="body" idx="1"/>
          </p:nvPr>
        </p:nvSpPr>
        <p:spPr>
          <a:xfrm>
            <a:off x="213650" y="1484775"/>
            <a:ext cx="8640900" cy="53733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000000"/>
              </a:buClr>
              <a:buSzPts val="1800"/>
              <a:buFont typeface="Arial"/>
              <a:buNone/>
            </a:pPr>
            <a:endParaRPr sz="1800" b="1">
              <a:solidFill>
                <a:srgbClr val="000000"/>
              </a:solidFill>
              <a:latin typeface="Comic Sans MS"/>
              <a:ea typeface="Comic Sans MS"/>
              <a:cs typeface="Comic Sans MS"/>
              <a:sym typeface="Comic Sans MS"/>
            </a:endParaRPr>
          </a:p>
          <a:p>
            <a:pPr marL="0" lvl="0" indent="0" algn="l" rtl="0">
              <a:lnSpc>
                <a:spcPct val="80000"/>
              </a:lnSpc>
              <a:spcBef>
                <a:spcPts val="0"/>
              </a:spcBef>
              <a:spcAft>
                <a:spcPts val="0"/>
              </a:spcAft>
              <a:buClr>
                <a:srgbClr val="000000"/>
              </a:buClr>
              <a:buSzPts val="1800"/>
              <a:buFont typeface="Arial"/>
              <a:buNone/>
            </a:pPr>
            <a:r>
              <a:rPr lang="en-GB" sz="2000" b="1">
                <a:solidFill>
                  <a:srgbClr val="000000"/>
                </a:solidFill>
                <a:latin typeface="Comic Sans MS"/>
                <a:ea typeface="Comic Sans MS"/>
                <a:cs typeface="Comic Sans MS"/>
                <a:sym typeface="Comic Sans MS"/>
              </a:rPr>
              <a:t>O</a:t>
            </a:r>
            <a:r>
              <a:rPr lang="en-GB" sz="1900" b="1">
                <a:solidFill>
                  <a:srgbClr val="000000"/>
                </a:solidFill>
                <a:latin typeface="Comic Sans MS"/>
                <a:ea typeface="Comic Sans MS"/>
                <a:cs typeface="Comic Sans MS"/>
                <a:sym typeface="Comic Sans MS"/>
              </a:rPr>
              <a:t>ur uniform consists of:</a:t>
            </a:r>
            <a:endParaRPr sz="1900">
              <a:latin typeface="Times New Roman"/>
              <a:ea typeface="Times New Roman"/>
              <a:cs typeface="Times New Roman"/>
              <a:sym typeface="Times New Roman"/>
            </a:endParaRPr>
          </a:p>
          <a:p>
            <a:pPr marL="342900" lvl="0" indent="-323850" algn="l" rtl="0">
              <a:lnSpc>
                <a:spcPct val="80000"/>
              </a:lnSpc>
              <a:spcBef>
                <a:spcPts val="360"/>
              </a:spcBef>
              <a:spcAft>
                <a:spcPts val="0"/>
              </a:spcAft>
              <a:buClr>
                <a:srgbClr val="000000"/>
              </a:buClr>
              <a:buSzPts val="1600"/>
              <a:buFont typeface="Noto Sans Symbols"/>
              <a:buChar char="∙"/>
            </a:pPr>
            <a:r>
              <a:rPr lang="en-GB" sz="1600">
                <a:solidFill>
                  <a:srgbClr val="000000"/>
                </a:solidFill>
                <a:latin typeface="Comic Sans MS"/>
                <a:ea typeface="Comic Sans MS"/>
                <a:cs typeface="Comic Sans MS"/>
                <a:sym typeface="Comic Sans MS"/>
              </a:rPr>
              <a:t>Navy sweatshirt embroidered with the school logo and motto (available from John McKenny’s Clothes Shop in Castlewellan, Co. Down);</a:t>
            </a:r>
            <a:endParaRPr sz="1600">
              <a:latin typeface="Times New Roman"/>
              <a:ea typeface="Times New Roman"/>
              <a:cs typeface="Times New Roman"/>
              <a:sym typeface="Times New Roman"/>
            </a:endParaRPr>
          </a:p>
          <a:p>
            <a:pPr marL="342900" lvl="0" indent="-323850" algn="l" rtl="0">
              <a:lnSpc>
                <a:spcPct val="80000"/>
              </a:lnSpc>
              <a:spcBef>
                <a:spcPts val="360"/>
              </a:spcBef>
              <a:spcAft>
                <a:spcPts val="0"/>
              </a:spcAft>
              <a:buClr>
                <a:srgbClr val="000000"/>
              </a:buClr>
              <a:buSzPts val="1600"/>
              <a:buFont typeface="Noto Sans Symbols"/>
              <a:buChar char="∙"/>
            </a:pPr>
            <a:r>
              <a:rPr lang="en-GB" sz="1600">
                <a:solidFill>
                  <a:srgbClr val="000000"/>
                </a:solidFill>
                <a:latin typeface="Comic Sans MS"/>
                <a:ea typeface="Comic Sans MS"/>
                <a:cs typeface="Comic Sans MS"/>
                <a:sym typeface="Comic Sans MS"/>
              </a:rPr>
              <a:t>Track bottoms, skirt or shorts;</a:t>
            </a:r>
            <a:endParaRPr sz="1600">
              <a:latin typeface="Times New Roman"/>
              <a:ea typeface="Times New Roman"/>
              <a:cs typeface="Times New Roman"/>
              <a:sym typeface="Times New Roman"/>
            </a:endParaRPr>
          </a:p>
          <a:p>
            <a:pPr marL="342900" lvl="0" indent="-323850" algn="l" rtl="0">
              <a:lnSpc>
                <a:spcPct val="80000"/>
              </a:lnSpc>
              <a:spcBef>
                <a:spcPts val="360"/>
              </a:spcBef>
              <a:spcAft>
                <a:spcPts val="0"/>
              </a:spcAft>
              <a:buClr>
                <a:srgbClr val="000000"/>
              </a:buClr>
              <a:buSzPts val="1600"/>
              <a:buFont typeface="Noto Sans Symbols"/>
              <a:buChar char="∙"/>
            </a:pPr>
            <a:r>
              <a:rPr lang="en-GB" sz="1600">
                <a:solidFill>
                  <a:srgbClr val="000000"/>
                </a:solidFill>
                <a:latin typeface="Comic Sans MS"/>
                <a:ea typeface="Comic Sans MS"/>
                <a:cs typeface="Comic Sans MS"/>
                <a:sym typeface="Comic Sans MS"/>
              </a:rPr>
              <a:t>Green polo shirt embroidered with the school logo and motto;</a:t>
            </a:r>
            <a:endParaRPr sz="1600">
              <a:latin typeface="Times New Roman"/>
              <a:ea typeface="Times New Roman"/>
              <a:cs typeface="Times New Roman"/>
              <a:sym typeface="Times New Roman"/>
            </a:endParaRPr>
          </a:p>
          <a:p>
            <a:pPr marL="342900" lvl="0" indent="-323850" algn="l" rtl="0">
              <a:lnSpc>
                <a:spcPct val="80000"/>
              </a:lnSpc>
              <a:spcBef>
                <a:spcPts val="360"/>
              </a:spcBef>
              <a:spcAft>
                <a:spcPts val="0"/>
              </a:spcAft>
              <a:buClr>
                <a:srgbClr val="000000"/>
              </a:buClr>
              <a:buSzPts val="1600"/>
              <a:buFont typeface="Noto Sans Symbols"/>
              <a:buChar char="∙"/>
            </a:pPr>
            <a:r>
              <a:rPr lang="en-GB" sz="1600">
                <a:solidFill>
                  <a:srgbClr val="000000"/>
                </a:solidFill>
                <a:latin typeface="Comic Sans MS"/>
                <a:ea typeface="Comic Sans MS"/>
                <a:cs typeface="Comic Sans MS"/>
                <a:sym typeface="Comic Sans MS"/>
              </a:rPr>
              <a:t>Navy school coat (optional);</a:t>
            </a:r>
            <a:endParaRPr sz="1600">
              <a:latin typeface="Times New Roman"/>
              <a:ea typeface="Times New Roman"/>
              <a:cs typeface="Times New Roman"/>
              <a:sym typeface="Times New Roman"/>
            </a:endParaRPr>
          </a:p>
          <a:p>
            <a:pPr marL="342900" lvl="0" indent="-323850" algn="l" rtl="0">
              <a:lnSpc>
                <a:spcPct val="80000"/>
              </a:lnSpc>
              <a:spcBef>
                <a:spcPts val="360"/>
              </a:spcBef>
              <a:spcAft>
                <a:spcPts val="0"/>
              </a:spcAft>
              <a:buClr>
                <a:srgbClr val="000000"/>
              </a:buClr>
              <a:buSzPts val="1600"/>
              <a:buFont typeface="Noto Sans Symbols"/>
              <a:buChar char="∙"/>
            </a:pPr>
            <a:r>
              <a:rPr lang="en-GB" sz="1600">
                <a:solidFill>
                  <a:srgbClr val="000000"/>
                </a:solidFill>
                <a:latin typeface="Comic Sans MS"/>
                <a:ea typeface="Comic Sans MS"/>
                <a:cs typeface="Comic Sans MS"/>
                <a:sym typeface="Comic Sans MS"/>
              </a:rPr>
              <a:t>Training/comfortable shoes (slip on/velcro ideally);</a:t>
            </a:r>
            <a:endParaRPr sz="1600">
              <a:latin typeface="Times New Roman"/>
              <a:ea typeface="Times New Roman"/>
              <a:cs typeface="Times New Roman"/>
              <a:sym typeface="Times New Roman"/>
            </a:endParaRPr>
          </a:p>
          <a:p>
            <a:pPr marL="0" lvl="0" indent="0" algn="l" rtl="0">
              <a:lnSpc>
                <a:spcPct val="80000"/>
              </a:lnSpc>
              <a:spcBef>
                <a:spcPts val="360"/>
              </a:spcBef>
              <a:spcAft>
                <a:spcPts val="0"/>
              </a:spcAft>
              <a:buClr>
                <a:schemeClr val="dk1"/>
              </a:buClr>
              <a:buSzPts val="1800"/>
              <a:buFont typeface="Arial"/>
              <a:buNone/>
            </a:pPr>
            <a:endParaRPr sz="1900">
              <a:solidFill>
                <a:srgbClr val="000000"/>
              </a:solidFill>
              <a:latin typeface="Comic Sans MS"/>
              <a:ea typeface="Comic Sans MS"/>
              <a:cs typeface="Comic Sans MS"/>
              <a:sym typeface="Comic Sans MS"/>
            </a:endParaRPr>
          </a:p>
          <a:p>
            <a:pPr marL="0" lvl="0" indent="0" algn="l" rtl="0">
              <a:lnSpc>
                <a:spcPct val="80000"/>
              </a:lnSpc>
              <a:spcBef>
                <a:spcPts val="360"/>
              </a:spcBef>
              <a:spcAft>
                <a:spcPts val="0"/>
              </a:spcAft>
              <a:buNone/>
            </a:pPr>
            <a:r>
              <a:rPr lang="en-GB" sz="1800" b="1">
                <a:latin typeface="Comic Sans MS"/>
                <a:ea typeface="Comic Sans MS"/>
                <a:cs typeface="Comic Sans MS"/>
                <a:sym typeface="Comic Sans MS"/>
              </a:rPr>
              <a:t>Outdoor play clothes:</a:t>
            </a:r>
            <a:endParaRPr sz="1800">
              <a:latin typeface="Times New Roman"/>
              <a:ea typeface="Times New Roman"/>
              <a:cs typeface="Times New Roman"/>
              <a:sym typeface="Times New Roman"/>
            </a:endParaRPr>
          </a:p>
          <a:p>
            <a:pPr marL="342900" lvl="0" indent="-342900" algn="l" rtl="0">
              <a:lnSpc>
                <a:spcPct val="80000"/>
              </a:lnSpc>
              <a:spcBef>
                <a:spcPts val="320"/>
              </a:spcBef>
              <a:spcAft>
                <a:spcPts val="0"/>
              </a:spcAft>
              <a:buSzPts val="1600"/>
              <a:buFont typeface="Noto Sans Symbols"/>
              <a:buChar char="∙"/>
            </a:pPr>
            <a:r>
              <a:rPr lang="en-GB" sz="1600">
                <a:latin typeface="Comic Sans MS"/>
                <a:ea typeface="Comic Sans MS"/>
                <a:cs typeface="Comic Sans MS"/>
                <a:sym typeface="Comic Sans MS"/>
              </a:rPr>
              <a:t>Outdoor play is a key tenet of the Nursery curriculum</a:t>
            </a:r>
            <a:endParaRPr sz="1600">
              <a:latin typeface="Times New Roman"/>
              <a:ea typeface="Times New Roman"/>
              <a:cs typeface="Times New Roman"/>
              <a:sym typeface="Times New Roman"/>
            </a:endParaRPr>
          </a:p>
          <a:p>
            <a:pPr marL="342900" lvl="0" indent="-342900" algn="l" rtl="0">
              <a:lnSpc>
                <a:spcPct val="80000"/>
              </a:lnSpc>
              <a:spcBef>
                <a:spcPts val="320"/>
              </a:spcBef>
              <a:spcAft>
                <a:spcPts val="0"/>
              </a:spcAft>
              <a:buSzPts val="1600"/>
              <a:buFont typeface="Noto Sans Symbols"/>
              <a:buChar char="∙"/>
            </a:pPr>
            <a:r>
              <a:rPr lang="en-GB" sz="1600">
                <a:latin typeface="Comic Sans MS"/>
                <a:ea typeface="Comic Sans MS"/>
                <a:cs typeface="Comic Sans MS"/>
                <a:sym typeface="Comic Sans MS"/>
              </a:rPr>
              <a:t>appropriate trainers / boots / wellies for the weather</a:t>
            </a:r>
            <a:endParaRPr sz="1600">
              <a:latin typeface="Times New Roman"/>
              <a:ea typeface="Times New Roman"/>
              <a:cs typeface="Times New Roman"/>
              <a:sym typeface="Times New Roman"/>
            </a:endParaRPr>
          </a:p>
          <a:p>
            <a:pPr marL="342900" lvl="0" indent="-342900" algn="l" rtl="0">
              <a:lnSpc>
                <a:spcPct val="80000"/>
              </a:lnSpc>
              <a:spcBef>
                <a:spcPts val="320"/>
              </a:spcBef>
              <a:spcAft>
                <a:spcPts val="0"/>
              </a:spcAft>
              <a:buSzPts val="1600"/>
              <a:buFont typeface="Noto Sans Symbols"/>
              <a:buChar char="∙"/>
            </a:pPr>
            <a:r>
              <a:rPr lang="en-GB" sz="1600">
                <a:latin typeface="Comic Sans MS"/>
                <a:ea typeface="Comic Sans MS"/>
                <a:cs typeface="Comic Sans MS"/>
                <a:sym typeface="Comic Sans MS"/>
              </a:rPr>
              <a:t>Naíscoil pupils are strongly recommended to wear </a:t>
            </a:r>
            <a:r>
              <a:rPr lang="en-GB" sz="1600">
                <a:solidFill>
                  <a:srgbClr val="FF0000"/>
                </a:solidFill>
                <a:latin typeface="Comic Sans MS"/>
                <a:ea typeface="Comic Sans MS"/>
                <a:cs typeface="Comic Sans MS"/>
                <a:sym typeface="Comic Sans MS"/>
              </a:rPr>
              <a:t>velcro shoes / trainers </a:t>
            </a:r>
            <a:r>
              <a:rPr lang="en-GB" sz="1600">
                <a:latin typeface="Comic Sans MS"/>
                <a:ea typeface="Comic Sans MS"/>
                <a:cs typeface="Comic Sans MS"/>
                <a:sym typeface="Comic Sans MS"/>
              </a:rPr>
              <a:t>to enable them to change as independently as possible into wellies / outdoor boots</a:t>
            </a:r>
            <a:endParaRPr sz="1600">
              <a:latin typeface="Times New Roman"/>
              <a:ea typeface="Times New Roman"/>
              <a:cs typeface="Times New Roman"/>
              <a:sym typeface="Times New Roman"/>
            </a:endParaRPr>
          </a:p>
          <a:p>
            <a:pPr marL="342900" lvl="0" indent="-342900" algn="l" rtl="0">
              <a:lnSpc>
                <a:spcPct val="80000"/>
              </a:lnSpc>
              <a:spcBef>
                <a:spcPts val="320"/>
              </a:spcBef>
              <a:spcAft>
                <a:spcPts val="0"/>
              </a:spcAft>
              <a:buSzPts val="1600"/>
              <a:buFont typeface="Noto Sans Symbols"/>
              <a:buChar char="∙"/>
            </a:pPr>
            <a:r>
              <a:rPr lang="en-GB" sz="1600">
                <a:latin typeface="Comic Sans MS"/>
                <a:ea typeface="Comic Sans MS"/>
                <a:cs typeface="Comic Sans MS"/>
                <a:sym typeface="Comic Sans MS"/>
              </a:rPr>
              <a:t>Please ensure that your child comes to school in a suitable waterproof coat, to allow us to be outdoors as much as possible. Coats with zips are preferable, as we need pupils to be able to put on and take off their own coats independently.</a:t>
            </a:r>
            <a:endParaRPr sz="1600">
              <a:latin typeface="Comic Sans MS"/>
              <a:ea typeface="Comic Sans MS"/>
              <a:cs typeface="Comic Sans MS"/>
              <a:sym typeface="Comic Sans MS"/>
            </a:endParaRPr>
          </a:p>
          <a:p>
            <a:pPr marL="342900" lvl="0" indent="-342900" algn="l" rtl="0">
              <a:lnSpc>
                <a:spcPct val="80000"/>
              </a:lnSpc>
              <a:spcBef>
                <a:spcPts val="320"/>
              </a:spcBef>
              <a:spcAft>
                <a:spcPts val="0"/>
              </a:spcAft>
              <a:buSzPts val="1600"/>
              <a:buFont typeface="Noto Sans Symbols"/>
              <a:buChar char="∙"/>
            </a:pPr>
            <a:r>
              <a:rPr lang="en-GB" sz="1600">
                <a:latin typeface="Comic Sans MS"/>
                <a:ea typeface="Comic Sans MS"/>
                <a:cs typeface="Comic Sans MS"/>
                <a:sym typeface="Comic Sans MS"/>
              </a:rPr>
              <a:t>We also ask that you pack a change of underwear, socks and trousers/tracksuit bottoms in your child’s school bag daily (or it  can be kept on their coat hanger in the cloakroom) in the case of a toileting accident or a fall in a puddle etc...</a:t>
            </a:r>
            <a:endParaRPr sz="1300">
              <a:latin typeface="Comic Sans MS"/>
              <a:ea typeface="Comic Sans MS"/>
              <a:cs typeface="Comic Sans MS"/>
              <a:sym typeface="Comic Sans MS"/>
            </a:endParaRPr>
          </a:p>
          <a:p>
            <a:pPr marL="342900" lvl="0" indent="-323850" algn="l" rtl="0">
              <a:lnSpc>
                <a:spcPct val="80000"/>
              </a:lnSpc>
              <a:spcBef>
                <a:spcPts val="360"/>
              </a:spcBef>
              <a:spcAft>
                <a:spcPts val="0"/>
              </a:spcAft>
              <a:buClr>
                <a:srgbClr val="000000"/>
              </a:buClr>
              <a:buSzPts val="1600"/>
              <a:buFont typeface="Comic Sans MS"/>
              <a:buChar char="∙"/>
            </a:pPr>
            <a:r>
              <a:rPr lang="en-GB" sz="1600">
                <a:solidFill>
                  <a:srgbClr val="000000"/>
                </a:solidFill>
                <a:latin typeface="Comic Sans MS"/>
                <a:ea typeface="Comic Sans MS"/>
                <a:cs typeface="Comic Sans MS"/>
                <a:sym typeface="Comic Sans MS"/>
              </a:rPr>
              <a:t>Old clothes may be worn on Fridays for our ‘messy play’ at our nature park.</a:t>
            </a:r>
            <a:endParaRPr sz="1600">
              <a:solidFill>
                <a:srgbClr val="000000"/>
              </a:solidFill>
              <a:latin typeface="Comic Sans MS"/>
              <a:ea typeface="Comic Sans MS"/>
              <a:cs typeface="Comic Sans MS"/>
              <a:sym typeface="Comic Sans MS"/>
            </a:endParaRPr>
          </a:p>
          <a:p>
            <a:pPr marL="342900" lvl="0" indent="0" algn="l" rtl="0">
              <a:lnSpc>
                <a:spcPct val="80000"/>
              </a:lnSpc>
              <a:spcBef>
                <a:spcPts val="360"/>
              </a:spcBef>
              <a:spcAft>
                <a:spcPts val="0"/>
              </a:spcAft>
              <a:buSzPts val="1800"/>
              <a:buNone/>
            </a:pPr>
            <a:endParaRPr sz="1600">
              <a:solidFill>
                <a:srgbClr val="000000"/>
              </a:solidFill>
              <a:latin typeface="Comic Sans MS"/>
              <a:ea typeface="Comic Sans MS"/>
              <a:cs typeface="Comic Sans MS"/>
              <a:sym typeface="Comic Sans MS"/>
            </a:endParaRPr>
          </a:p>
          <a:p>
            <a:pPr marL="342900" lvl="0" indent="0" algn="just" rtl="0">
              <a:lnSpc>
                <a:spcPct val="100000"/>
              </a:lnSpc>
              <a:spcBef>
                <a:spcPts val="0"/>
              </a:spcBef>
              <a:spcAft>
                <a:spcPts val="0"/>
              </a:spcAft>
              <a:buSzPts val="1800"/>
              <a:buNone/>
            </a:pPr>
            <a:endParaRPr sz="1500">
              <a:solidFill>
                <a:srgbClr val="000000"/>
              </a:solidFill>
              <a:latin typeface="Comic Sans MS"/>
              <a:ea typeface="Comic Sans MS"/>
              <a:cs typeface="Comic Sans MS"/>
              <a:sym typeface="Comic Sans MS"/>
            </a:endParaRPr>
          </a:p>
          <a:p>
            <a:pPr marL="342900" lvl="0" indent="-292100" algn="l" rtl="0">
              <a:lnSpc>
                <a:spcPct val="80000"/>
              </a:lnSpc>
              <a:spcBef>
                <a:spcPts val="1600"/>
              </a:spcBef>
              <a:spcAft>
                <a:spcPts val="0"/>
              </a:spcAft>
              <a:buClr>
                <a:schemeClr val="dk1"/>
              </a:buClr>
              <a:buSzPts val="800"/>
              <a:buFont typeface="Arial"/>
              <a:buNone/>
            </a:pPr>
            <a:endParaRPr sz="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17"/>
          <p:cNvPicPr preferRelativeResize="0"/>
          <p:nvPr/>
        </p:nvPicPr>
        <p:blipFill rotWithShape="1">
          <a:blip r:embed="rId3">
            <a:alphaModFix/>
          </a:blip>
          <a:srcRect/>
          <a:stretch/>
        </p:blipFill>
        <p:spPr>
          <a:xfrm>
            <a:off x="323850" y="260350"/>
            <a:ext cx="8640763" cy="1585913"/>
          </a:xfrm>
          <a:prstGeom prst="rect">
            <a:avLst/>
          </a:prstGeom>
          <a:noFill/>
          <a:ln>
            <a:noFill/>
          </a:ln>
        </p:spPr>
      </p:pic>
      <p:sp>
        <p:nvSpPr>
          <p:cNvPr id="145" name="Google Shape;145;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a:latin typeface="Comic Sans MS"/>
                <a:ea typeface="Comic Sans MS"/>
                <a:cs typeface="Comic Sans MS"/>
                <a:sym typeface="Comic Sans MS"/>
              </a:rPr>
              <a:t>Tuismitheoirí </a:t>
            </a:r>
            <a:endParaRPr>
              <a:latin typeface="Comic Sans MS"/>
              <a:ea typeface="Comic Sans MS"/>
              <a:cs typeface="Comic Sans MS"/>
              <a:sym typeface="Comic Sans MS"/>
            </a:endParaRPr>
          </a:p>
          <a:p>
            <a:pPr marL="0" lvl="0" indent="0" algn="ctr" rtl="0">
              <a:lnSpc>
                <a:spcPct val="100000"/>
              </a:lnSpc>
              <a:spcBef>
                <a:spcPts val="0"/>
              </a:spcBef>
              <a:spcAft>
                <a:spcPts val="0"/>
              </a:spcAft>
              <a:buSzPts val="1400"/>
              <a:buNone/>
            </a:pPr>
            <a:r>
              <a:rPr lang="en-GB">
                <a:latin typeface="Comic Sans MS"/>
                <a:ea typeface="Comic Sans MS"/>
                <a:cs typeface="Comic Sans MS"/>
                <a:sym typeface="Comic Sans MS"/>
              </a:rPr>
              <a:t> Parents</a:t>
            </a:r>
            <a:endParaRPr/>
          </a:p>
        </p:txBody>
      </p:sp>
      <p:sp>
        <p:nvSpPr>
          <p:cNvPr id="146" name="Google Shape;146;p17"/>
          <p:cNvSpPr txBox="1">
            <a:spLocks noGrp="1"/>
          </p:cNvSpPr>
          <p:nvPr>
            <p:ph type="body" idx="1"/>
          </p:nvPr>
        </p:nvSpPr>
        <p:spPr>
          <a:xfrm>
            <a:off x="457200" y="1074625"/>
            <a:ext cx="8229600" cy="5516400"/>
          </a:xfrm>
          <a:prstGeom prst="rect">
            <a:avLst/>
          </a:prstGeom>
          <a:noFill/>
          <a:ln>
            <a:noFill/>
          </a:ln>
        </p:spPr>
        <p:txBody>
          <a:bodyPr spcFirstLastPara="1" wrap="square" lIns="91425" tIns="45700" rIns="91425" bIns="45700" anchor="t" anchorCtr="0">
            <a:noAutofit/>
          </a:bodyPr>
          <a:lstStyle/>
          <a:p>
            <a:pPr marL="0" lvl="0" indent="0" algn="just" rtl="0">
              <a:lnSpc>
                <a:spcPct val="80000"/>
              </a:lnSpc>
              <a:spcBef>
                <a:spcPts val="0"/>
              </a:spcBef>
              <a:spcAft>
                <a:spcPts val="0"/>
              </a:spcAft>
              <a:buClr>
                <a:schemeClr val="dk1"/>
              </a:buClr>
              <a:buSzPts val="1520"/>
              <a:buFont typeface="Arial"/>
              <a:buNone/>
            </a:pPr>
            <a:endParaRPr sz="1520">
              <a:solidFill>
                <a:srgbClr val="000000"/>
              </a:solidFill>
              <a:latin typeface="Comic Sans MS"/>
              <a:ea typeface="Comic Sans MS"/>
              <a:cs typeface="Comic Sans MS"/>
              <a:sym typeface="Comic Sans MS"/>
            </a:endParaRPr>
          </a:p>
          <a:p>
            <a:pPr marL="0" lvl="0" indent="0" algn="just" rtl="0">
              <a:lnSpc>
                <a:spcPct val="80000"/>
              </a:lnSpc>
              <a:spcBef>
                <a:spcPts val="323"/>
              </a:spcBef>
              <a:spcAft>
                <a:spcPts val="0"/>
              </a:spcAft>
              <a:buClr>
                <a:srgbClr val="000000"/>
              </a:buClr>
              <a:buSzPts val="1615"/>
              <a:buFont typeface="Arial"/>
              <a:buNone/>
            </a:pPr>
            <a:endParaRPr sz="1800">
              <a:solidFill>
                <a:srgbClr val="000000"/>
              </a:solidFill>
              <a:latin typeface="Comic Sans MS"/>
              <a:ea typeface="Comic Sans MS"/>
              <a:cs typeface="Comic Sans MS"/>
              <a:sym typeface="Comic Sans MS"/>
            </a:endParaRPr>
          </a:p>
          <a:p>
            <a:pPr marL="0" lvl="0" indent="0" algn="just" rtl="0">
              <a:lnSpc>
                <a:spcPct val="80000"/>
              </a:lnSpc>
              <a:spcBef>
                <a:spcPts val="323"/>
              </a:spcBef>
              <a:spcAft>
                <a:spcPts val="0"/>
              </a:spcAft>
              <a:buClr>
                <a:srgbClr val="000000"/>
              </a:buClr>
              <a:buSzPts val="1615"/>
              <a:buFont typeface="Arial"/>
              <a:buNone/>
            </a:pPr>
            <a:endParaRPr sz="1700">
              <a:solidFill>
                <a:srgbClr val="000000"/>
              </a:solidFill>
              <a:latin typeface="Comic Sans MS"/>
              <a:ea typeface="Comic Sans MS"/>
              <a:cs typeface="Comic Sans MS"/>
              <a:sym typeface="Comic Sans MS"/>
            </a:endParaRPr>
          </a:p>
          <a:p>
            <a:pPr marL="0" lvl="0" indent="0" algn="just" rtl="0">
              <a:lnSpc>
                <a:spcPct val="80000"/>
              </a:lnSpc>
              <a:spcBef>
                <a:spcPts val="323"/>
              </a:spcBef>
              <a:spcAft>
                <a:spcPts val="0"/>
              </a:spcAft>
              <a:buClr>
                <a:schemeClr val="dk1"/>
              </a:buClr>
              <a:buSzPts val="1615"/>
              <a:buFont typeface="Arial"/>
              <a:buNone/>
            </a:pPr>
            <a:r>
              <a:rPr lang="en-GB" sz="1615">
                <a:latin typeface="Comic Sans MS"/>
                <a:ea typeface="Comic Sans MS"/>
                <a:cs typeface="Comic Sans MS"/>
                <a:sym typeface="Comic Sans MS"/>
              </a:rPr>
              <a:t>Our caring, family ethos at Bunscoil agus Naíscoil Bheanna Boirche means that we strongly value the importance of parental input in their child’s education,  and we enjoy a wonderful level of parental participation and involvement in our school community here at Naíscoil agus BunscoilBheanna Boirche. </a:t>
            </a:r>
            <a:endParaRPr sz="1615">
              <a:latin typeface="Comic Sans MS"/>
              <a:ea typeface="Comic Sans MS"/>
              <a:cs typeface="Comic Sans MS"/>
              <a:sym typeface="Comic Sans MS"/>
            </a:endParaRPr>
          </a:p>
          <a:p>
            <a:pPr marL="0" lvl="0" indent="0" algn="just" rtl="0">
              <a:lnSpc>
                <a:spcPct val="80000"/>
              </a:lnSpc>
              <a:spcBef>
                <a:spcPts val="323"/>
              </a:spcBef>
              <a:spcAft>
                <a:spcPts val="0"/>
              </a:spcAft>
              <a:buClr>
                <a:schemeClr val="dk1"/>
              </a:buClr>
              <a:buSzPts val="1615"/>
              <a:buFont typeface="Arial"/>
              <a:buNone/>
            </a:pPr>
            <a:r>
              <a:rPr lang="en-GB" sz="1615">
                <a:latin typeface="Comic Sans MS"/>
                <a:ea typeface="Comic Sans MS"/>
                <a:cs typeface="Comic Sans MS"/>
                <a:sym typeface="Comic Sans MS"/>
              </a:rPr>
              <a:t> </a:t>
            </a:r>
            <a:endParaRPr sz="1615">
              <a:latin typeface="Times New Roman"/>
              <a:ea typeface="Times New Roman"/>
              <a:cs typeface="Times New Roman"/>
              <a:sym typeface="Times New Roman"/>
            </a:endParaRPr>
          </a:p>
          <a:p>
            <a:pPr marL="0" lvl="0" indent="0" algn="just" rtl="0">
              <a:lnSpc>
                <a:spcPct val="80000"/>
              </a:lnSpc>
              <a:spcBef>
                <a:spcPts val="323"/>
              </a:spcBef>
              <a:spcAft>
                <a:spcPts val="0"/>
              </a:spcAft>
              <a:buClr>
                <a:schemeClr val="dk1"/>
              </a:buClr>
              <a:buSzPts val="1615"/>
              <a:buFont typeface="Arial"/>
              <a:buNone/>
            </a:pPr>
            <a:r>
              <a:rPr lang="en-GB" sz="1615">
                <a:latin typeface="Comic Sans MS"/>
                <a:ea typeface="Comic Sans MS"/>
                <a:cs typeface="Comic Sans MS"/>
                <a:sym typeface="Comic Sans MS"/>
              </a:rPr>
              <a:t>We strive to involve parents in the life of the school.  Parents help with breakfast club, after-school activities and assist on school trips and events.  Parents are employed in the school as lunchtime supervisors and classroom assistants. Parents are also involved in school fundraising,  and we have a very active and vibrant Parents’ Support Group who regularly organise fundraising events and activities to help subsidise school trips and equipment.</a:t>
            </a:r>
            <a:endParaRPr sz="1615">
              <a:latin typeface="Times New Roman"/>
              <a:ea typeface="Times New Roman"/>
              <a:cs typeface="Times New Roman"/>
              <a:sym typeface="Times New Roman"/>
            </a:endParaRPr>
          </a:p>
          <a:p>
            <a:pPr marL="0" lvl="0" indent="0" algn="just" rtl="0">
              <a:lnSpc>
                <a:spcPct val="80000"/>
              </a:lnSpc>
              <a:spcBef>
                <a:spcPts val="323"/>
              </a:spcBef>
              <a:spcAft>
                <a:spcPts val="0"/>
              </a:spcAft>
              <a:buClr>
                <a:schemeClr val="dk1"/>
              </a:buClr>
              <a:buSzPts val="1615"/>
              <a:buFont typeface="Arial"/>
              <a:buNone/>
            </a:pPr>
            <a:r>
              <a:rPr lang="en-GB" sz="1615">
                <a:latin typeface="Comic Sans MS"/>
                <a:ea typeface="Comic Sans MS"/>
                <a:cs typeface="Comic Sans MS"/>
                <a:sym typeface="Comic Sans MS"/>
              </a:rPr>
              <a:t> </a:t>
            </a:r>
            <a:endParaRPr sz="1615">
              <a:latin typeface="Times New Roman"/>
              <a:ea typeface="Times New Roman"/>
              <a:cs typeface="Times New Roman"/>
              <a:sym typeface="Times New Roman"/>
            </a:endParaRPr>
          </a:p>
          <a:p>
            <a:pPr marL="0" lvl="0" indent="0" algn="just" rtl="0">
              <a:lnSpc>
                <a:spcPct val="80000"/>
              </a:lnSpc>
              <a:spcBef>
                <a:spcPts val="323"/>
              </a:spcBef>
              <a:spcAft>
                <a:spcPts val="0"/>
              </a:spcAft>
              <a:buClr>
                <a:schemeClr val="dk1"/>
              </a:buClr>
              <a:buSzPts val="1615"/>
              <a:buFont typeface="Arial"/>
              <a:buNone/>
            </a:pPr>
            <a:r>
              <a:rPr lang="en-GB" sz="1615">
                <a:latin typeface="Comic Sans MS"/>
                <a:ea typeface="Comic Sans MS"/>
                <a:cs typeface="Comic Sans MS"/>
                <a:sym typeface="Comic Sans MS"/>
              </a:rPr>
              <a:t>We believe that happy children are more effective learners.  </a:t>
            </a:r>
            <a:r>
              <a:rPr lang="en-GB" sz="1615" u="sng">
                <a:latin typeface="Comic Sans MS"/>
                <a:ea typeface="Comic Sans MS"/>
                <a:cs typeface="Comic Sans MS"/>
                <a:sym typeface="Comic Sans MS"/>
              </a:rPr>
              <a:t>Parents are always encouraged to discuss any concerns they may have either with the class teacher or with the principal</a:t>
            </a:r>
            <a:r>
              <a:rPr lang="en-GB" sz="1615">
                <a:latin typeface="Comic Sans MS"/>
                <a:ea typeface="Comic Sans MS"/>
                <a:cs typeface="Comic Sans MS"/>
                <a:sym typeface="Comic Sans MS"/>
              </a:rPr>
              <a:t>.  Our door is always open, and we pride ourselves here at Naíscoil agus Bunscoil Bheanna Boirche in our open and friendly relationships between teachers and parents. </a:t>
            </a:r>
            <a:endParaRPr/>
          </a:p>
          <a:p>
            <a:pPr marL="0" lvl="0" indent="0" algn="just" rtl="0">
              <a:lnSpc>
                <a:spcPct val="80000"/>
              </a:lnSpc>
              <a:spcBef>
                <a:spcPts val="323"/>
              </a:spcBef>
              <a:spcAft>
                <a:spcPts val="0"/>
              </a:spcAft>
              <a:buClr>
                <a:schemeClr val="dk1"/>
              </a:buClr>
              <a:buSzPts val="1615"/>
              <a:buFont typeface="Arial"/>
              <a:buNone/>
            </a:pPr>
            <a:endParaRPr sz="1615">
              <a:latin typeface="Comic Sans MS"/>
              <a:ea typeface="Comic Sans MS"/>
              <a:cs typeface="Comic Sans MS"/>
              <a:sym typeface="Comic Sans MS"/>
            </a:endParaRPr>
          </a:p>
          <a:p>
            <a:pPr marL="0" lvl="0" indent="0" algn="just" rtl="0">
              <a:lnSpc>
                <a:spcPct val="80000"/>
              </a:lnSpc>
              <a:spcBef>
                <a:spcPts val="323"/>
              </a:spcBef>
              <a:spcAft>
                <a:spcPts val="0"/>
              </a:spcAft>
              <a:buClr>
                <a:schemeClr val="dk1"/>
              </a:buClr>
              <a:buSzPts val="1615"/>
              <a:buFont typeface="Arial"/>
              <a:buNone/>
            </a:pPr>
            <a:r>
              <a:rPr lang="en-GB" sz="1615">
                <a:latin typeface="Comic Sans MS"/>
                <a:ea typeface="Comic Sans MS"/>
                <a:cs typeface="Comic Sans MS"/>
                <a:sym typeface="Comic Sans MS"/>
              </a:rPr>
              <a:t>Whilst having Irish in the home is not a prerequisite to attend Naíscoil agus Bunscoil Bheanna Boirche, parents are strongly encouraged to avail of the many great Irish Language classes that are available in the area in order to be able to support their child’s learning.  </a:t>
            </a:r>
            <a:endParaRPr sz="1615">
              <a:latin typeface="Times New Roman"/>
              <a:ea typeface="Times New Roman"/>
              <a:cs typeface="Times New Roman"/>
              <a:sym typeface="Times New Roman"/>
            </a:endParaRPr>
          </a:p>
          <a:p>
            <a:pPr marL="0" lvl="0" indent="0" algn="just" rtl="0">
              <a:lnSpc>
                <a:spcPct val="80000"/>
              </a:lnSpc>
              <a:spcBef>
                <a:spcPts val="323"/>
              </a:spcBef>
              <a:spcAft>
                <a:spcPts val="0"/>
              </a:spcAft>
              <a:buClr>
                <a:schemeClr val="dk1"/>
              </a:buClr>
              <a:buSzPts val="1615"/>
              <a:buFont typeface="Arial"/>
              <a:buNone/>
            </a:pPr>
            <a:endParaRPr sz="1700">
              <a:solidFill>
                <a:srgbClr val="000000"/>
              </a:solidFill>
              <a:latin typeface="Comic Sans MS"/>
              <a:ea typeface="Comic Sans MS"/>
              <a:cs typeface="Comic Sans MS"/>
              <a:sym typeface="Comic Sans MS"/>
            </a:endParaRPr>
          </a:p>
          <a:p>
            <a:pPr marL="0" lvl="0" indent="0" algn="l" rtl="0">
              <a:lnSpc>
                <a:spcPct val="80000"/>
              </a:lnSpc>
              <a:spcBef>
                <a:spcPts val="304"/>
              </a:spcBef>
              <a:spcAft>
                <a:spcPts val="0"/>
              </a:spcAft>
              <a:buClr>
                <a:schemeClr val="dk1"/>
              </a:buClr>
              <a:buSzPts val="1520"/>
              <a:buFont typeface="Arial"/>
              <a:buNone/>
            </a:pPr>
            <a:endParaRPr sz="152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g13544e99cb8_0_0"/>
          <p:cNvPicPr preferRelativeResize="0"/>
          <p:nvPr/>
        </p:nvPicPr>
        <p:blipFill rotWithShape="1">
          <a:blip r:embed="rId3">
            <a:alphaModFix/>
          </a:blip>
          <a:srcRect/>
          <a:stretch/>
        </p:blipFill>
        <p:spPr>
          <a:xfrm>
            <a:off x="323850" y="260350"/>
            <a:ext cx="8640761" cy="1585913"/>
          </a:xfrm>
          <a:prstGeom prst="rect">
            <a:avLst/>
          </a:prstGeom>
          <a:noFill/>
          <a:ln>
            <a:noFill/>
          </a:ln>
        </p:spPr>
      </p:pic>
      <p:sp>
        <p:nvSpPr>
          <p:cNvPr id="152" name="Google Shape;152;g13544e99cb8_0_0"/>
          <p:cNvSpPr txBox="1"/>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GB" sz="3959" b="0" i="0" u="none" strike="noStrike" cap="none">
                <a:solidFill>
                  <a:schemeClr val="dk1"/>
                </a:solidFill>
                <a:latin typeface="Comic Sans MS"/>
                <a:ea typeface="Comic Sans MS"/>
                <a:cs typeface="Comic Sans MS"/>
                <a:sym typeface="Comic Sans MS"/>
              </a:rPr>
              <a:t>Cairde</a:t>
            </a:r>
            <a:br>
              <a:rPr lang="en-GB" sz="3959" b="0" i="0" u="none" strike="noStrike" cap="none">
                <a:solidFill>
                  <a:schemeClr val="dk1"/>
                </a:solidFill>
                <a:latin typeface="Comic Sans MS"/>
                <a:ea typeface="Comic Sans MS"/>
                <a:cs typeface="Comic Sans MS"/>
                <a:sym typeface="Comic Sans MS"/>
              </a:rPr>
            </a:br>
            <a:r>
              <a:rPr lang="en-GB" sz="3959" b="0" i="0" u="none" strike="noStrike" cap="none">
                <a:solidFill>
                  <a:schemeClr val="dk1"/>
                </a:solidFill>
                <a:latin typeface="Comic Sans MS"/>
                <a:ea typeface="Comic Sans MS"/>
                <a:cs typeface="Comic Sans MS"/>
                <a:sym typeface="Comic Sans MS"/>
              </a:rPr>
              <a:t>Our Parent Support Group</a:t>
            </a:r>
            <a:endParaRPr sz="3959" b="0" i="0" u="none" strike="noStrike" cap="none">
              <a:solidFill>
                <a:schemeClr val="dk1"/>
              </a:solidFill>
              <a:latin typeface="Comic Sans MS"/>
              <a:ea typeface="Comic Sans MS"/>
              <a:cs typeface="Comic Sans MS"/>
              <a:sym typeface="Comic Sans MS"/>
            </a:endParaRPr>
          </a:p>
        </p:txBody>
      </p:sp>
      <p:sp>
        <p:nvSpPr>
          <p:cNvPr id="153" name="Google Shape;153;g13544e99cb8_0_0"/>
          <p:cNvSpPr txBox="1"/>
          <p:nvPr/>
        </p:nvSpPr>
        <p:spPr>
          <a:xfrm>
            <a:off x="457200" y="1846263"/>
            <a:ext cx="8229600" cy="4606800"/>
          </a:xfrm>
          <a:prstGeom prst="rect">
            <a:avLst/>
          </a:prstGeom>
          <a:noFill/>
          <a:ln>
            <a:noFill/>
          </a:ln>
        </p:spPr>
        <p:txBody>
          <a:bodyPr spcFirstLastPara="1" wrap="square" lIns="91425" tIns="45700" rIns="91425" bIns="45700" anchor="t" anchorCtr="0">
            <a:noAutofit/>
          </a:bodyPr>
          <a:lstStyle/>
          <a:p>
            <a:pPr marL="0" marR="0" lvl="0" indent="0" algn="just" rtl="0">
              <a:lnSpc>
                <a:spcPct val="80000"/>
              </a:lnSpc>
              <a:spcBef>
                <a:spcPts val="0"/>
              </a:spcBef>
              <a:spcAft>
                <a:spcPts val="0"/>
              </a:spcAft>
              <a:buClr>
                <a:schemeClr val="dk1"/>
              </a:buClr>
              <a:buSzPts val="2400"/>
              <a:buFont typeface="Arial"/>
              <a:buNone/>
            </a:pPr>
            <a:r>
              <a:rPr lang="en-GB" sz="2400" b="0" i="0" u="none" strike="noStrike" cap="none">
                <a:solidFill>
                  <a:schemeClr val="dk1"/>
                </a:solidFill>
                <a:latin typeface="Comic Sans MS"/>
                <a:ea typeface="Comic Sans MS"/>
                <a:cs typeface="Comic Sans MS"/>
                <a:sym typeface="Comic Sans MS"/>
              </a:rPr>
              <a:t>We have a very active and dedicated Parent Support Group called ‘Cairde’ who regularly arrange activities such as fundraiser events and family fun days.</a:t>
            </a:r>
            <a:endParaRPr/>
          </a:p>
          <a:p>
            <a:pPr marL="0" marR="0" lvl="0" indent="0" algn="just" rtl="0">
              <a:lnSpc>
                <a:spcPct val="80000"/>
              </a:lnSpc>
              <a:spcBef>
                <a:spcPts val="480"/>
              </a:spcBef>
              <a:spcAft>
                <a:spcPts val="0"/>
              </a:spcAft>
              <a:buClr>
                <a:srgbClr val="888888"/>
              </a:buClr>
              <a:buSzPts val="2400"/>
              <a:buFont typeface="Arial"/>
              <a:buNone/>
            </a:pPr>
            <a:endParaRPr sz="2400" b="0" i="0" u="none" strike="noStrike" cap="none">
              <a:solidFill>
                <a:srgbClr val="000000"/>
              </a:solidFill>
              <a:latin typeface="Comic Sans MS"/>
              <a:ea typeface="Comic Sans MS"/>
              <a:cs typeface="Comic Sans MS"/>
              <a:sym typeface="Comic Sans MS"/>
            </a:endParaRPr>
          </a:p>
          <a:p>
            <a:pPr marL="0" marR="0" lvl="0" indent="0" algn="just" rtl="0">
              <a:lnSpc>
                <a:spcPct val="80000"/>
              </a:lnSpc>
              <a:spcBef>
                <a:spcPts val="480"/>
              </a:spcBef>
              <a:spcAft>
                <a:spcPts val="0"/>
              </a:spcAft>
              <a:buClr>
                <a:srgbClr val="000000"/>
              </a:buClr>
              <a:buSzPts val="2400"/>
              <a:buFont typeface="Arial"/>
              <a:buNone/>
            </a:pPr>
            <a:r>
              <a:rPr lang="en-GB" sz="2400" b="0" i="0" u="none" strike="noStrike" cap="none">
                <a:solidFill>
                  <a:srgbClr val="000000"/>
                </a:solidFill>
                <a:latin typeface="Comic Sans MS"/>
                <a:ea typeface="Comic Sans MS"/>
                <a:cs typeface="Comic Sans MS"/>
                <a:sym typeface="Comic Sans MS"/>
              </a:rPr>
              <a:t>Their fundraising goes towards subsidising buses for school trips to reduce the cost for parents, purchasing class iPads, class reading books, developing our outdoor play area etc.</a:t>
            </a:r>
            <a:endParaRPr/>
          </a:p>
          <a:p>
            <a:pPr marL="0" marR="0" lvl="0" indent="0" algn="just" rtl="0">
              <a:lnSpc>
                <a:spcPct val="80000"/>
              </a:lnSpc>
              <a:spcBef>
                <a:spcPts val="480"/>
              </a:spcBef>
              <a:spcAft>
                <a:spcPts val="0"/>
              </a:spcAft>
              <a:buClr>
                <a:srgbClr val="888888"/>
              </a:buClr>
              <a:buSzPts val="2400"/>
              <a:buFont typeface="Arial"/>
              <a:buNone/>
            </a:pPr>
            <a:endParaRPr sz="2400" b="0" i="0" u="none" strike="noStrike" cap="none">
              <a:solidFill>
                <a:srgbClr val="000000"/>
              </a:solidFill>
              <a:latin typeface="Comic Sans MS"/>
              <a:ea typeface="Comic Sans MS"/>
              <a:cs typeface="Comic Sans MS"/>
              <a:sym typeface="Comic Sans MS"/>
            </a:endParaRPr>
          </a:p>
          <a:p>
            <a:pPr marL="0" marR="0" lvl="0" indent="0" algn="just" rtl="0">
              <a:lnSpc>
                <a:spcPct val="80000"/>
              </a:lnSpc>
              <a:spcBef>
                <a:spcPts val="480"/>
              </a:spcBef>
              <a:spcAft>
                <a:spcPts val="0"/>
              </a:spcAft>
              <a:buClr>
                <a:srgbClr val="000000"/>
              </a:buClr>
              <a:buSzPts val="2400"/>
              <a:buFont typeface="Arial"/>
              <a:buNone/>
            </a:pPr>
            <a:r>
              <a:rPr lang="en-GB" sz="2400" b="0" i="0" u="none" strike="noStrike" cap="none">
                <a:solidFill>
                  <a:srgbClr val="000000"/>
                </a:solidFill>
                <a:latin typeface="Comic Sans MS"/>
                <a:ea typeface="Comic Sans MS"/>
                <a:cs typeface="Comic Sans MS"/>
                <a:sym typeface="Comic Sans MS"/>
              </a:rPr>
              <a:t>They are an integral part of Bunscoil Bheanna Boirche and are always keen for new members to join in and help in whatever small way they can. </a:t>
            </a:r>
            <a:endParaRPr sz="2400" b="0" i="0" u="none" strike="noStrike" cap="none">
              <a:solidFill>
                <a:srgbClr val="000000"/>
              </a:solidFill>
              <a:latin typeface="Times New Roman"/>
              <a:ea typeface="Times New Roman"/>
              <a:cs typeface="Times New Roman"/>
              <a:sym typeface="Times New Roman"/>
            </a:endParaRPr>
          </a:p>
          <a:p>
            <a:pPr marL="0" marR="0" lvl="0" indent="0" algn="ctr" rtl="0">
              <a:lnSpc>
                <a:spcPct val="80000"/>
              </a:lnSpc>
              <a:spcBef>
                <a:spcPts val="160"/>
              </a:spcBef>
              <a:spcAft>
                <a:spcPts val="0"/>
              </a:spcAft>
              <a:buClr>
                <a:srgbClr val="888888"/>
              </a:buClr>
              <a:buSzPts val="800"/>
              <a:buFont typeface="Arial"/>
              <a:buNone/>
            </a:pPr>
            <a:endParaRPr sz="800" b="0" i="0" u="none" strike="noStrike" cap="none">
              <a:solidFill>
                <a:srgbClr val="888888"/>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1656</Words>
  <Application>Microsoft Office PowerPoint</Application>
  <PresentationFormat>On-screen Show (4:3)</PresentationFormat>
  <Paragraphs>134</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Times New Roman</vt:lpstr>
      <vt:lpstr>Noto Sans Symbols</vt:lpstr>
      <vt:lpstr>Arial</vt:lpstr>
      <vt:lpstr>Calibri</vt:lpstr>
      <vt:lpstr>Comic Sans MS</vt:lpstr>
      <vt:lpstr>Roboto</vt:lpstr>
      <vt:lpstr>Office Theme</vt:lpstr>
      <vt:lpstr> Fáilte go Naíscoil agus Bunscoil Bheanna Boirche  </vt:lpstr>
      <vt:lpstr>PowerPoint Presentation</vt:lpstr>
      <vt:lpstr> Curaclam    Curriculum</vt:lpstr>
      <vt:lpstr>Curaclam (ar lean…) Curriculum (continued…)</vt:lpstr>
      <vt:lpstr>PowerPoint Presentation</vt:lpstr>
      <vt:lpstr>An Lá Scoile The School Day</vt:lpstr>
      <vt:lpstr>Éadaí Scoile School Uniform</vt:lpstr>
      <vt:lpstr>Tuismitheoirí   Parents</vt:lpstr>
      <vt:lpstr>PowerPoint Presentation</vt:lpstr>
      <vt:lpstr>Aip Scoile School App</vt:lpstr>
      <vt:lpstr>Ag cuidiú le do pháiste  Supporting your child</vt:lpstr>
      <vt:lpstr>PowerPoint Presentation</vt:lpstr>
      <vt:lpstr>PowerPoint Presentation</vt:lpstr>
      <vt:lpstr>PowerPoint Presentation</vt:lpstr>
      <vt:lpstr>Polasaithe Scoile School Policies</vt:lpstr>
      <vt:lpstr>Please return data collection and permission forms by Friday 24th June at the latest. Could you also provide the school with a photocopy (or send in the original copy for us to photocopy for you) of your child’s birth certificate, as we need a hard copy for our school records, by this date too.   This presentation is available under the Parents Section on our school website www.bunscoilbb.com.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Fáilte go Naíscoil agus Bunscoil Bheanna Boirche  </dc:title>
  <dc:creator>M McMurrough</dc:creator>
  <cp:lastModifiedBy>M McMurrough</cp:lastModifiedBy>
  <cp:revision>1</cp:revision>
  <dcterms:modified xsi:type="dcterms:W3CDTF">2022-06-20T11:18:47Z</dcterms:modified>
</cp:coreProperties>
</file>